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39" autoAdjust="0"/>
  </p:normalViewPr>
  <p:slideViewPr>
    <p:cSldViewPr>
      <p:cViewPr varScale="1">
        <p:scale>
          <a:sx n="75" d="100"/>
          <a:sy n="75" d="100"/>
        </p:scale>
        <p:origin x="19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cken Tibo" userId="f2842c92-3698-43af-989b-3257a5d083c4" providerId="ADAL" clId="{BF71BA56-922C-492A-95C2-53E9EDCFF58A}"/>
    <pc:docChg chg="custSel modSld">
      <pc:chgData name="Eycken Tibo" userId="f2842c92-3698-43af-989b-3257a5d083c4" providerId="ADAL" clId="{BF71BA56-922C-492A-95C2-53E9EDCFF58A}" dt="2025-05-22T13:16:05.113" v="8378" actId="20577"/>
      <pc:docMkLst>
        <pc:docMk/>
      </pc:docMkLst>
      <pc:sldChg chg="modNotesTx">
        <pc:chgData name="Eycken Tibo" userId="f2842c92-3698-43af-989b-3257a5d083c4" providerId="ADAL" clId="{BF71BA56-922C-492A-95C2-53E9EDCFF58A}" dt="2025-05-22T11:06:24.810" v="133" actId="20577"/>
        <pc:sldMkLst>
          <pc:docMk/>
          <pc:sldMk cId="0" sldId="256"/>
        </pc:sldMkLst>
      </pc:sldChg>
      <pc:sldChg chg="modNotesTx">
        <pc:chgData name="Eycken Tibo" userId="f2842c92-3698-43af-989b-3257a5d083c4" providerId="ADAL" clId="{BF71BA56-922C-492A-95C2-53E9EDCFF58A}" dt="2025-05-22T11:06:29.762" v="142" actId="20577"/>
        <pc:sldMkLst>
          <pc:docMk/>
          <pc:sldMk cId="0" sldId="258"/>
        </pc:sldMkLst>
      </pc:sldChg>
      <pc:sldChg chg="modNotesTx">
        <pc:chgData name="Eycken Tibo" userId="f2842c92-3698-43af-989b-3257a5d083c4" providerId="ADAL" clId="{BF71BA56-922C-492A-95C2-53E9EDCFF58A}" dt="2025-05-22T11:07:41.322" v="476" actId="20577"/>
        <pc:sldMkLst>
          <pc:docMk/>
          <pc:sldMk cId="0" sldId="259"/>
        </pc:sldMkLst>
      </pc:sldChg>
      <pc:sldChg chg="modNotesTx">
        <pc:chgData name="Eycken Tibo" userId="f2842c92-3698-43af-989b-3257a5d083c4" providerId="ADAL" clId="{BF71BA56-922C-492A-95C2-53E9EDCFF58A}" dt="2025-05-22T11:09:03.038" v="845" actId="20577"/>
        <pc:sldMkLst>
          <pc:docMk/>
          <pc:sldMk cId="0" sldId="260"/>
        </pc:sldMkLst>
      </pc:sldChg>
      <pc:sldChg chg="modNotesTx">
        <pc:chgData name="Eycken Tibo" userId="f2842c92-3698-43af-989b-3257a5d083c4" providerId="ADAL" clId="{BF71BA56-922C-492A-95C2-53E9EDCFF58A}" dt="2025-05-22T11:12:35.643" v="1345" actId="20577"/>
        <pc:sldMkLst>
          <pc:docMk/>
          <pc:sldMk cId="0" sldId="261"/>
        </pc:sldMkLst>
      </pc:sldChg>
      <pc:sldChg chg="modNotesTx">
        <pc:chgData name="Eycken Tibo" userId="f2842c92-3698-43af-989b-3257a5d083c4" providerId="ADAL" clId="{BF71BA56-922C-492A-95C2-53E9EDCFF58A}" dt="2025-05-22T11:28:48.093" v="1725" actId="20577"/>
        <pc:sldMkLst>
          <pc:docMk/>
          <pc:sldMk cId="0" sldId="262"/>
        </pc:sldMkLst>
      </pc:sldChg>
      <pc:sldChg chg="modNotesTx">
        <pc:chgData name="Eycken Tibo" userId="f2842c92-3698-43af-989b-3257a5d083c4" providerId="ADAL" clId="{BF71BA56-922C-492A-95C2-53E9EDCFF58A}" dt="2025-05-22T11:31:59.164" v="2078" actId="20577"/>
        <pc:sldMkLst>
          <pc:docMk/>
          <pc:sldMk cId="0" sldId="267"/>
        </pc:sldMkLst>
      </pc:sldChg>
      <pc:sldChg chg="modNotesTx">
        <pc:chgData name="Eycken Tibo" userId="f2842c92-3698-43af-989b-3257a5d083c4" providerId="ADAL" clId="{BF71BA56-922C-492A-95C2-53E9EDCFF58A}" dt="2025-05-22T11:34:13.249" v="2342" actId="20577"/>
        <pc:sldMkLst>
          <pc:docMk/>
          <pc:sldMk cId="0" sldId="268"/>
        </pc:sldMkLst>
      </pc:sldChg>
      <pc:sldChg chg="modNotesTx">
        <pc:chgData name="Eycken Tibo" userId="f2842c92-3698-43af-989b-3257a5d083c4" providerId="ADAL" clId="{BF71BA56-922C-492A-95C2-53E9EDCFF58A}" dt="2025-05-22T11:34:42.433" v="2482" actId="20577"/>
        <pc:sldMkLst>
          <pc:docMk/>
          <pc:sldMk cId="0" sldId="269"/>
        </pc:sldMkLst>
      </pc:sldChg>
      <pc:sldChg chg="modNotesTx">
        <pc:chgData name="Eycken Tibo" userId="f2842c92-3698-43af-989b-3257a5d083c4" providerId="ADAL" clId="{BF71BA56-922C-492A-95C2-53E9EDCFF58A}" dt="2025-05-22T11:35:22.147" v="2598" actId="20577"/>
        <pc:sldMkLst>
          <pc:docMk/>
          <pc:sldMk cId="0" sldId="270"/>
        </pc:sldMkLst>
      </pc:sldChg>
      <pc:sldChg chg="modNotesTx">
        <pc:chgData name="Eycken Tibo" userId="f2842c92-3698-43af-989b-3257a5d083c4" providerId="ADAL" clId="{BF71BA56-922C-492A-95C2-53E9EDCFF58A}" dt="2025-05-22T11:36:39.164" v="3025" actId="20577"/>
        <pc:sldMkLst>
          <pc:docMk/>
          <pc:sldMk cId="0" sldId="271"/>
        </pc:sldMkLst>
      </pc:sldChg>
      <pc:sldChg chg="modNotesTx">
        <pc:chgData name="Eycken Tibo" userId="f2842c92-3698-43af-989b-3257a5d083c4" providerId="ADAL" clId="{BF71BA56-922C-492A-95C2-53E9EDCFF58A}" dt="2025-05-22T11:41:02.392" v="3498" actId="20577"/>
        <pc:sldMkLst>
          <pc:docMk/>
          <pc:sldMk cId="0" sldId="272"/>
        </pc:sldMkLst>
      </pc:sldChg>
      <pc:sldChg chg="modNotesTx">
        <pc:chgData name="Eycken Tibo" userId="f2842c92-3698-43af-989b-3257a5d083c4" providerId="ADAL" clId="{BF71BA56-922C-492A-95C2-53E9EDCFF58A}" dt="2025-05-22T11:45:55.776" v="4522" actId="20577"/>
        <pc:sldMkLst>
          <pc:docMk/>
          <pc:sldMk cId="0" sldId="273"/>
        </pc:sldMkLst>
      </pc:sldChg>
      <pc:sldChg chg="modNotesTx">
        <pc:chgData name="Eycken Tibo" userId="f2842c92-3698-43af-989b-3257a5d083c4" providerId="ADAL" clId="{BF71BA56-922C-492A-95C2-53E9EDCFF58A}" dt="2025-05-22T11:43:19.492" v="4025" actId="20577"/>
        <pc:sldMkLst>
          <pc:docMk/>
          <pc:sldMk cId="0" sldId="274"/>
        </pc:sldMkLst>
      </pc:sldChg>
      <pc:sldChg chg="modNotesTx">
        <pc:chgData name="Eycken Tibo" userId="f2842c92-3698-43af-989b-3257a5d083c4" providerId="ADAL" clId="{BF71BA56-922C-492A-95C2-53E9EDCFF58A}" dt="2025-05-22T11:46:32.998" v="4638" actId="20577"/>
        <pc:sldMkLst>
          <pc:docMk/>
          <pc:sldMk cId="0" sldId="275"/>
        </pc:sldMkLst>
      </pc:sldChg>
      <pc:sldChg chg="modNotesTx">
        <pc:chgData name="Eycken Tibo" userId="f2842c92-3698-43af-989b-3257a5d083c4" providerId="ADAL" clId="{BF71BA56-922C-492A-95C2-53E9EDCFF58A}" dt="2025-05-22T11:48:42.926" v="5257" actId="20577"/>
        <pc:sldMkLst>
          <pc:docMk/>
          <pc:sldMk cId="0" sldId="276"/>
        </pc:sldMkLst>
      </pc:sldChg>
      <pc:sldChg chg="modNotesTx">
        <pc:chgData name="Eycken Tibo" userId="f2842c92-3698-43af-989b-3257a5d083c4" providerId="ADAL" clId="{BF71BA56-922C-492A-95C2-53E9EDCFF58A}" dt="2025-05-22T11:54:32.302" v="5597" actId="20577"/>
        <pc:sldMkLst>
          <pc:docMk/>
          <pc:sldMk cId="0" sldId="278"/>
        </pc:sldMkLst>
      </pc:sldChg>
      <pc:sldChg chg="modNotesTx">
        <pc:chgData name="Eycken Tibo" userId="f2842c92-3698-43af-989b-3257a5d083c4" providerId="ADAL" clId="{BF71BA56-922C-492A-95C2-53E9EDCFF58A}" dt="2025-05-22T12:01:43.812" v="6481" actId="20577"/>
        <pc:sldMkLst>
          <pc:docMk/>
          <pc:sldMk cId="0" sldId="279"/>
        </pc:sldMkLst>
      </pc:sldChg>
      <pc:sldChg chg="modNotesTx">
        <pc:chgData name="Eycken Tibo" userId="f2842c92-3698-43af-989b-3257a5d083c4" providerId="ADAL" clId="{BF71BA56-922C-492A-95C2-53E9EDCFF58A}" dt="2025-05-22T12:02:54.773" v="6862" actId="20577"/>
        <pc:sldMkLst>
          <pc:docMk/>
          <pc:sldMk cId="0" sldId="280"/>
        </pc:sldMkLst>
      </pc:sldChg>
      <pc:sldChg chg="modNotesTx">
        <pc:chgData name="Eycken Tibo" userId="f2842c92-3698-43af-989b-3257a5d083c4" providerId="ADAL" clId="{BF71BA56-922C-492A-95C2-53E9EDCFF58A}" dt="2025-05-22T12:07:22.286" v="7561" actId="20577"/>
        <pc:sldMkLst>
          <pc:docMk/>
          <pc:sldMk cId="0" sldId="281"/>
        </pc:sldMkLst>
      </pc:sldChg>
      <pc:sldChg chg="modNotesTx">
        <pc:chgData name="Eycken Tibo" userId="f2842c92-3698-43af-989b-3257a5d083c4" providerId="ADAL" clId="{BF71BA56-922C-492A-95C2-53E9EDCFF58A}" dt="2025-05-22T12:11:32.922" v="8037" actId="20577"/>
        <pc:sldMkLst>
          <pc:docMk/>
          <pc:sldMk cId="0" sldId="282"/>
        </pc:sldMkLst>
      </pc:sldChg>
      <pc:sldChg chg="modNotesTx">
        <pc:chgData name="Eycken Tibo" userId="f2842c92-3698-43af-989b-3257a5d083c4" providerId="ADAL" clId="{BF71BA56-922C-492A-95C2-53E9EDCFF58A}" dt="2025-05-22T13:16:05.113" v="8378" actId="20577"/>
        <pc:sldMkLst>
          <pc:docMk/>
          <pc:sldMk cId="0"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9BA5AF-AEB7-4EE9-9C59-9DF0A6D6B906}" type="datetimeFigureOut">
              <a:rPr lang="en-US" smtClean="0"/>
              <a:t>5/22/2025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2811855-FE85-49E7-A0DE-1BB817869CBA}" type="slidenum">
              <a:rPr lang="en-US" smtClean="0"/>
              <a:t>‹#›</a:t>
            </a:fld>
            <a:endParaRPr lang="en-US"/>
          </a:p>
        </p:txBody>
      </p:sp>
    </p:spTree>
    <p:extLst>
      <p:ext uri="{BB962C8B-B14F-4D97-AF65-F5344CB8AC3E}">
        <p14:creationId xmlns:p14="http://schemas.microsoft.com/office/powerpoint/2010/main" val="136000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Wij gaan tensorflow gebruiken, is van google</a:t>
            </a:r>
          </a:p>
          <a:p>
            <a:endParaRPr lang="nl-BE" dirty="0"/>
          </a:p>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a:t>
            </a:fld>
            <a:endParaRPr lang="en-US"/>
          </a:p>
        </p:txBody>
      </p:sp>
    </p:spTree>
    <p:extLst>
      <p:ext uri="{BB962C8B-B14F-4D97-AF65-F5344CB8AC3E}">
        <p14:creationId xmlns:p14="http://schemas.microsoft.com/office/powerpoint/2010/main" val="178366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nemen de </a:t>
            </a:r>
            <a:r>
              <a:rPr lang="nl-BE" dirty="0" err="1"/>
              <a:t>Mean</a:t>
            </a:r>
            <a:r>
              <a:rPr lang="nl-BE" dirty="0"/>
              <a:t> </a:t>
            </a:r>
            <a:r>
              <a:rPr lang="nl-BE" dirty="0" err="1"/>
              <a:t>Squared</a:t>
            </a:r>
            <a:r>
              <a:rPr lang="nl-BE" dirty="0"/>
              <a:t> error en kijken hoe ver we van de verwachte uitkomst zitten</a:t>
            </a:r>
          </a:p>
          <a:p>
            <a:endParaRPr lang="nl-BE" dirty="0"/>
          </a:p>
          <a:p>
            <a:r>
              <a:rPr lang="nl-BE" dirty="0"/>
              <a:t>Het uitrekenen noemen we de </a:t>
            </a:r>
            <a:r>
              <a:rPr lang="nl-BE" dirty="0" err="1"/>
              <a:t>feedforward</a:t>
            </a:r>
            <a:r>
              <a:rPr lang="nl-BE" dirty="0"/>
              <a:t> pass</a:t>
            </a:r>
          </a:p>
          <a:p>
            <a:endParaRPr lang="nl-BE" dirty="0"/>
          </a:p>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14</a:t>
            </a:fld>
            <a:endParaRPr lang="en-US"/>
          </a:p>
        </p:txBody>
      </p:sp>
    </p:spTree>
    <p:extLst>
      <p:ext uri="{BB962C8B-B14F-4D97-AF65-F5344CB8AC3E}">
        <p14:creationId xmlns:p14="http://schemas.microsoft.com/office/powerpoint/2010/main" val="418467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nemen voor de volgende sample dezelfde </a:t>
            </a:r>
            <a:r>
              <a:rPr lang="nl-BE" dirty="0" err="1"/>
              <a:t>weights</a:t>
            </a:r>
            <a:r>
              <a:rPr lang="nl-BE" dirty="0"/>
              <a:t> en </a:t>
            </a:r>
            <a:r>
              <a:rPr lang="nl-BE" dirty="0" err="1"/>
              <a:t>biases</a:t>
            </a:r>
            <a:r>
              <a:rPr lang="nl-BE" dirty="0"/>
              <a:t> en nemen opnieuw de </a:t>
            </a:r>
            <a:r>
              <a:rPr lang="nl-BE" dirty="0" err="1"/>
              <a:t>Mean</a:t>
            </a:r>
            <a:r>
              <a:rPr lang="nl-BE" dirty="0"/>
              <a:t> </a:t>
            </a:r>
            <a:r>
              <a:rPr lang="nl-BE" dirty="0" err="1"/>
              <a:t>Squared</a:t>
            </a:r>
            <a:r>
              <a:rPr lang="nl-BE" dirty="0"/>
              <a:t> Error</a:t>
            </a:r>
          </a:p>
          <a:p>
            <a:endParaRPr lang="nl-BE" dirty="0"/>
          </a:p>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15</a:t>
            </a:fld>
            <a:endParaRPr lang="en-US"/>
          </a:p>
        </p:txBody>
      </p:sp>
    </p:spTree>
    <p:extLst>
      <p:ext uri="{BB962C8B-B14F-4D97-AF65-F5344CB8AC3E}">
        <p14:creationId xmlns:p14="http://schemas.microsoft.com/office/powerpoint/2010/main" val="320321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onze </a:t>
            </a:r>
            <a:r>
              <a:rPr lang="nl-BE" dirty="0" err="1"/>
              <a:t>Loss</a:t>
            </a:r>
            <a:r>
              <a:rPr lang="nl-BE" dirty="0"/>
              <a:t> </a:t>
            </a:r>
            <a:r>
              <a:rPr lang="nl-BE" dirty="0" err="1"/>
              <a:t>function</a:t>
            </a:r>
            <a:r>
              <a:rPr lang="nl-BE" dirty="0"/>
              <a:t> de MSE is dan nemen we de gemiddelde error, dan weten we hoe ver we er gemiddeld naast zaten en dat doen we voor een ‘batch’ wat een bepaalde hoeveelheid samples is</a:t>
            </a:r>
          </a:p>
          <a:p>
            <a:endParaRPr lang="nl-BE" dirty="0"/>
          </a:p>
          <a:p>
            <a:r>
              <a:rPr lang="nl-BE" dirty="0"/>
              <a:t>Als we dat gedaan hebben doen we ‘back-</a:t>
            </a:r>
            <a:r>
              <a:rPr lang="nl-BE" dirty="0" err="1"/>
              <a:t>propagation</a:t>
            </a:r>
            <a:r>
              <a:rPr lang="nl-BE" dirty="0"/>
              <a:t>’ dan gaan we </a:t>
            </a:r>
            <a:r>
              <a:rPr lang="nl-BE" dirty="0" err="1"/>
              <a:t>gebasseerd</a:t>
            </a:r>
            <a:r>
              <a:rPr lang="nl-BE" dirty="0"/>
              <a:t> op hoe ver we er naast zaten de gewichten </a:t>
            </a:r>
            <a:r>
              <a:rPr lang="nl-BE" dirty="0" err="1"/>
              <a:t>bijtunen</a:t>
            </a:r>
            <a:endParaRPr lang="nl-BE" dirty="0"/>
          </a:p>
          <a:p>
            <a:endParaRPr lang="nl-BE" dirty="0"/>
          </a:p>
          <a:p>
            <a:r>
              <a:rPr lang="nl-BE" dirty="0"/>
              <a:t>In de hoop van dan er minder ver vanaf te zitten</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16</a:t>
            </a:fld>
            <a:endParaRPr lang="en-US"/>
          </a:p>
        </p:txBody>
      </p:sp>
    </p:spTree>
    <p:extLst>
      <p:ext uri="{BB962C8B-B14F-4D97-AF65-F5344CB8AC3E}">
        <p14:creationId xmlns:p14="http://schemas.microsoft.com/office/powerpoint/2010/main" val="3672208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Dit is dus voor die eerste batch dat we gaan teruggaan en dan gaan </a:t>
            </a:r>
            <a:r>
              <a:rPr lang="nl-BE" dirty="0" err="1"/>
              <a:t>tweaken</a:t>
            </a:r>
            <a:r>
              <a:rPr lang="nl-BE" dirty="0"/>
              <a:t> om deze te verbeteren</a:t>
            </a:r>
          </a:p>
          <a:p>
            <a:endParaRPr lang="nl-BE" dirty="0"/>
          </a:p>
          <a:p>
            <a:r>
              <a:rPr lang="nl-BE" dirty="0"/>
              <a:t>Na elke batch gaan de gewichten 1 keer worden aangepast</a:t>
            </a:r>
          </a:p>
          <a:p>
            <a:endParaRPr lang="nl-BE" dirty="0"/>
          </a:p>
          <a:p>
            <a:r>
              <a:rPr lang="en-US" dirty="0"/>
              <a:t>Als we </a:t>
            </a:r>
            <a:r>
              <a:rPr lang="en-US" dirty="0" err="1"/>
              <a:t>een</a:t>
            </a:r>
            <a:r>
              <a:rPr lang="en-US" dirty="0"/>
              <a:t> </a:t>
            </a:r>
            <a:r>
              <a:rPr lang="en-US" dirty="0" err="1"/>
              <a:t>keer</a:t>
            </a:r>
            <a:r>
              <a:rPr lang="en-US" dirty="0"/>
              <a:t> over heel de dataset </a:t>
            </a:r>
            <a:r>
              <a:rPr lang="en-US" dirty="0" err="1"/>
              <a:t>zijn</a:t>
            </a:r>
            <a:r>
              <a:rPr lang="en-US" dirty="0"/>
              <a:t> </a:t>
            </a:r>
            <a:r>
              <a:rPr lang="en-US" dirty="0" err="1"/>
              <a:t>gegaan</a:t>
            </a:r>
            <a:r>
              <a:rPr lang="en-US" dirty="0"/>
              <a:t> </a:t>
            </a:r>
            <a:r>
              <a:rPr lang="en-US" dirty="0" err="1"/>
              <a:t>hebben</a:t>
            </a:r>
            <a:r>
              <a:rPr lang="en-US" dirty="0"/>
              <a:t> we 1 epoch</a:t>
            </a:r>
          </a:p>
          <a:p>
            <a:r>
              <a:rPr lang="en-US" dirty="0"/>
              <a:t>We </a:t>
            </a:r>
            <a:r>
              <a:rPr lang="en-US" dirty="0" err="1"/>
              <a:t>zullen</a:t>
            </a:r>
            <a:r>
              <a:rPr lang="en-US" dirty="0"/>
              <a:t> </a:t>
            </a:r>
            <a:r>
              <a:rPr lang="en-US" dirty="0" err="1"/>
              <a:t>vaak</a:t>
            </a:r>
            <a:r>
              <a:rPr lang="en-US" dirty="0"/>
              <a:t> </a:t>
            </a:r>
            <a:r>
              <a:rPr lang="en-US" dirty="0" err="1"/>
              <a:t>meerdere</a:t>
            </a:r>
            <a:r>
              <a:rPr lang="en-US" dirty="0"/>
              <a:t> </a:t>
            </a:r>
            <a:r>
              <a:rPr lang="en-US" dirty="0" err="1"/>
              <a:t>keren</a:t>
            </a:r>
            <a:r>
              <a:rPr lang="en-US" dirty="0"/>
              <a:t> over </a:t>
            </a:r>
            <a:r>
              <a:rPr lang="en-US" dirty="0" err="1"/>
              <a:t>onze</a:t>
            </a:r>
            <a:r>
              <a:rPr lang="en-US" dirty="0"/>
              <a:t> dataset </a:t>
            </a:r>
            <a:r>
              <a:rPr lang="en-US" dirty="0" err="1"/>
              <a:t>lopen</a:t>
            </a:r>
            <a:r>
              <a:rPr lang="en-US" dirty="0"/>
              <a:t> </a:t>
            </a:r>
            <a:r>
              <a:rPr lang="en-US" dirty="0" err="1"/>
              <a:t>dus</a:t>
            </a:r>
            <a:r>
              <a:rPr lang="en-US" dirty="0"/>
              <a:t> </a:t>
            </a:r>
            <a:r>
              <a:rPr lang="en-US" dirty="0" err="1"/>
              <a:t>meerdere</a:t>
            </a:r>
            <a:r>
              <a:rPr lang="en-US" dirty="0"/>
              <a:t> epochs </a:t>
            </a:r>
            <a:r>
              <a:rPr lang="en-US" dirty="0" err="1"/>
              <a:t>doen</a:t>
            </a:r>
            <a:endParaRPr lang="en-US" dirty="0"/>
          </a:p>
          <a:p>
            <a:endParaRPr lang="en-US" dirty="0"/>
          </a:p>
          <a:p>
            <a:endParaRPr lang="en-US" dirty="0"/>
          </a:p>
          <a:p>
            <a:r>
              <a:rPr lang="en-US" dirty="0"/>
              <a:t>De </a:t>
            </a:r>
            <a:r>
              <a:rPr lang="en-US" dirty="0" err="1"/>
              <a:t>gewichten</a:t>
            </a:r>
            <a:r>
              <a:rPr lang="en-US" dirty="0"/>
              <a:t> </a:t>
            </a:r>
            <a:r>
              <a:rPr lang="en-US" dirty="0" err="1"/>
              <a:t>worden</a:t>
            </a:r>
            <a:r>
              <a:rPr lang="en-US" dirty="0"/>
              <a:t> </a:t>
            </a:r>
            <a:r>
              <a:rPr lang="en-US" dirty="0" err="1"/>
              <a:t>aangepast</a:t>
            </a:r>
            <a:r>
              <a:rPr lang="en-US" dirty="0"/>
              <a:t> </a:t>
            </a:r>
            <a:r>
              <a:rPr lang="en-US" dirty="0" err="1"/>
              <a:t>volgens</a:t>
            </a:r>
            <a:r>
              <a:rPr lang="en-US" dirty="0"/>
              <a:t> het </a:t>
            </a:r>
            <a:r>
              <a:rPr lang="en-US" dirty="0" err="1"/>
              <a:t>adam</a:t>
            </a:r>
            <a:r>
              <a:rPr lang="en-US" dirty="0"/>
              <a:t> </a:t>
            </a:r>
            <a:r>
              <a:rPr lang="en-US" dirty="0" err="1"/>
              <a:t>algoritme</a:t>
            </a:r>
            <a:r>
              <a:rPr lang="en-US" dirty="0"/>
              <a:t>, </a:t>
            </a:r>
            <a:r>
              <a:rPr lang="en-US" dirty="0" err="1"/>
              <a:t>zal</a:t>
            </a:r>
            <a:r>
              <a:rPr lang="en-US" dirty="0"/>
              <a:t> </a:t>
            </a:r>
            <a:r>
              <a:rPr lang="en-US" dirty="0" err="1"/>
              <a:t>ervoor</a:t>
            </a:r>
            <a:r>
              <a:rPr lang="en-US" dirty="0"/>
              <a:t> </a:t>
            </a:r>
            <a:r>
              <a:rPr lang="en-US" dirty="0" err="1"/>
              <a:t>zorgen</a:t>
            </a:r>
            <a:r>
              <a:rPr lang="en-US" dirty="0"/>
              <a:t> </a:t>
            </a:r>
            <a:r>
              <a:rPr lang="en-US" dirty="0" err="1"/>
              <a:t>dat</a:t>
            </a:r>
            <a:r>
              <a:rPr lang="en-US" dirty="0"/>
              <a:t> de </a:t>
            </a:r>
            <a:r>
              <a:rPr lang="en-US" dirty="0" err="1"/>
              <a:t>gewichten</a:t>
            </a:r>
            <a:r>
              <a:rPr lang="en-US" dirty="0"/>
              <a:t> </a:t>
            </a:r>
            <a:r>
              <a:rPr lang="en-US" dirty="0" err="1"/>
              <a:t>altijd</a:t>
            </a:r>
            <a:r>
              <a:rPr lang="en-US" dirty="0"/>
              <a:t> </a:t>
            </a:r>
            <a:r>
              <a:rPr lang="en-US" dirty="0" err="1"/>
              <a:t>goed</a:t>
            </a:r>
            <a:r>
              <a:rPr lang="en-US" dirty="0"/>
              <a:t> </a:t>
            </a:r>
            <a:r>
              <a:rPr lang="en-US" dirty="0" err="1"/>
              <a:t>zullen</a:t>
            </a:r>
            <a:r>
              <a:rPr lang="en-US" dirty="0"/>
              <a:t> </a:t>
            </a:r>
            <a:r>
              <a:rPr lang="en-US" dirty="0" err="1"/>
              <a:t>worden</a:t>
            </a:r>
            <a:r>
              <a:rPr lang="en-US" dirty="0"/>
              <a:t> </a:t>
            </a:r>
            <a:r>
              <a:rPr lang="en-US" dirty="0" err="1"/>
              <a:t>aangepast</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17</a:t>
            </a:fld>
            <a:endParaRPr lang="en-US"/>
          </a:p>
        </p:txBody>
      </p:sp>
    </p:spTree>
    <p:extLst>
      <p:ext uri="{BB962C8B-B14F-4D97-AF65-F5344CB8AC3E}">
        <p14:creationId xmlns:p14="http://schemas.microsoft.com/office/powerpoint/2010/main" val="301794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Bedoeling is om de </a:t>
            </a:r>
            <a:r>
              <a:rPr lang="nl-BE" dirty="0" err="1"/>
              <a:t>loss</a:t>
            </a:r>
            <a:r>
              <a:rPr lang="nl-BE" dirty="0"/>
              <a:t> </a:t>
            </a:r>
            <a:r>
              <a:rPr lang="nl-BE" dirty="0" err="1"/>
              <a:t>function</a:t>
            </a:r>
            <a:r>
              <a:rPr lang="nl-BE" dirty="0"/>
              <a:t> naar beneden te laten gaan zodanig dat wat je krijgt en wilt krijgen zo dicht mogelijk bij elkaar ligt</a:t>
            </a:r>
          </a:p>
          <a:p>
            <a:endParaRPr lang="nl-BE" dirty="0"/>
          </a:p>
          <a:p>
            <a:r>
              <a:rPr lang="nl-BE" dirty="0"/>
              <a:t>Na iedere </a:t>
            </a:r>
            <a:r>
              <a:rPr lang="nl-BE" dirty="0" err="1"/>
              <a:t>epoch</a:t>
            </a:r>
            <a:r>
              <a:rPr lang="nl-BE" dirty="0"/>
              <a:t> ga je de </a:t>
            </a:r>
            <a:r>
              <a:rPr lang="nl-BE" dirty="0" err="1"/>
              <a:t>loss</a:t>
            </a:r>
            <a:r>
              <a:rPr lang="nl-BE" dirty="0"/>
              <a:t> functie berekenen voor de </a:t>
            </a:r>
            <a:r>
              <a:rPr lang="nl-BE" dirty="0" err="1"/>
              <a:t>validation</a:t>
            </a:r>
            <a:r>
              <a:rPr lang="nl-BE" dirty="0"/>
              <a:t> dataset, </a:t>
            </a:r>
          </a:p>
          <a:p>
            <a:endParaRPr lang="nl-BE" dirty="0"/>
          </a:p>
          <a:p>
            <a:r>
              <a:rPr lang="nl-BE" dirty="0"/>
              <a:t>Hier zien we op X de </a:t>
            </a:r>
            <a:r>
              <a:rPr lang="nl-BE" dirty="0" err="1"/>
              <a:t>epochs</a:t>
            </a:r>
            <a:r>
              <a:rPr lang="nl-BE" dirty="0"/>
              <a:t> en op Y de waarde van de </a:t>
            </a:r>
            <a:r>
              <a:rPr lang="nl-BE" dirty="0" err="1"/>
              <a:t>loss</a:t>
            </a:r>
            <a:r>
              <a:rPr lang="nl-BE" dirty="0"/>
              <a:t>-functie</a:t>
            </a:r>
          </a:p>
          <a:p>
            <a:endParaRPr lang="nl-BE" dirty="0"/>
          </a:p>
          <a:p>
            <a:r>
              <a:rPr lang="en-US" dirty="0"/>
              <a:t>Als </a:t>
            </a:r>
            <a:r>
              <a:rPr lang="en-US" dirty="0" err="1"/>
              <a:t>onze</a:t>
            </a:r>
            <a:r>
              <a:rPr lang="en-US" dirty="0"/>
              <a:t> training dataset </a:t>
            </a:r>
            <a:r>
              <a:rPr lang="en-US" dirty="0" err="1"/>
              <a:t>blijft</a:t>
            </a:r>
            <a:r>
              <a:rPr lang="en-US" dirty="0"/>
              <a:t> </a:t>
            </a:r>
            <a:r>
              <a:rPr lang="en-US" dirty="0" err="1"/>
              <a:t>dalen</a:t>
            </a:r>
            <a:r>
              <a:rPr lang="en-US" dirty="0"/>
              <a:t> </a:t>
            </a:r>
            <a:r>
              <a:rPr lang="en-US" dirty="0" err="1"/>
              <a:t>ookal</a:t>
            </a:r>
            <a:r>
              <a:rPr lang="en-US" dirty="0"/>
              <a:t> spiked de validation dataset dan </a:t>
            </a:r>
            <a:r>
              <a:rPr lang="en-US" dirty="0" err="1"/>
              <a:t>krijgen</a:t>
            </a:r>
            <a:r>
              <a:rPr lang="en-US" dirty="0"/>
              <a:t> we overfitting</a:t>
            </a:r>
          </a:p>
          <a:p>
            <a:endParaRPr lang="en-US" dirty="0"/>
          </a:p>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18</a:t>
            </a:fld>
            <a:endParaRPr lang="en-US"/>
          </a:p>
        </p:txBody>
      </p:sp>
    </p:spTree>
    <p:extLst>
      <p:ext uri="{BB962C8B-B14F-4D97-AF65-F5344CB8AC3E}">
        <p14:creationId xmlns:p14="http://schemas.microsoft.com/office/powerpoint/2010/main" val="325021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Hoe verder we met de MSE ernaast zitten hoe meer we de gewichten zullen moeten aanpassen, dit gebeurt door de waarde van de </a:t>
            </a:r>
            <a:r>
              <a:rPr lang="nl-BE" dirty="0" err="1"/>
              <a:t>loss</a:t>
            </a:r>
            <a:r>
              <a:rPr lang="nl-BE" dirty="0"/>
              <a:t> functie te berekenen dan te kijken naar welke kant we naar beneden gaan (kleinere fout) en dan een klein stapje naar die kant te nemen – Dit stapje noemen we de </a:t>
            </a:r>
            <a:r>
              <a:rPr lang="nl-BE" dirty="0" err="1"/>
              <a:t>learning</a:t>
            </a:r>
            <a:r>
              <a:rPr lang="nl-BE" dirty="0"/>
              <a:t> </a:t>
            </a:r>
            <a:r>
              <a:rPr lang="nl-BE" dirty="0" err="1"/>
              <a:t>rate</a:t>
            </a:r>
            <a:r>
              <a:rPr lang="nl-BE" dirty="0"/>
              <a:t>. Als je uw stapjes te klein neemt dan zal het heel lang duren tot je aan uw minimum komt</a:t>
            </a:r>
          </a:p>
          <a:p>
            <a:endParaRPr lang="nl-BE" dirty="0"/>
          </a:p>
          <a:p>
            <a:r>
              <a:rPr lang="nl-BE" dirty="0"/>
              <a:t>Deze stappen gebeuren dus bij iedere </a:t>
            </a:r>
            <a:r>
              <a:rPr lang="nl-BE" dirty="0" err="1"/>
              <a:t>epoch</a:t>
            </a:r>
            <a:r>
              <a:rPr lang="nl-BE" dirty="0"/>
              <a:t> voor iedere batch</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19</a:t>
            </a:fld>
            <a:endParaRPr lang="en-US"/>
          </a:p>
        </p:txBody>
      </p:sp>
    </p:spTree>
    <p:extLst>
      <p:ext uri="{BB962C8B-B14F-4D97-AF65-F5344CB8AC3E}">
        <p14:creationId xmlns:p14="http://schemas.microsoft.com/office/powerpoint/2010/main" val="380188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Hier zien we de </a:t>
            </a:r>
            <a:r>
              <a:rPr lang="nl-BE" dirty="0" err="1"/>
              <a:t>validation</a:t>
            </a:r>
            <a:r>
              <a:rPr lang="nl-BE" dirty="0"/>
              <a:t> die stijgt maar de </a:t>
            </a:r>
            <a:r>
              <a:rPr lang="nl-BE" dirty="0" err="1"/>
              <a:t>getrainede</a:t>
            </a:r>
            <a:r>
              <a:rPr lang="nl-BE" dirty="0"/>
              <a:t> die blijft dalen is dan </a:t>
            </a:r>
            <a:r>
              <a:rPr lang="nl-BE" dirty="0" err="1"/>
              <a:t>overfit</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20</a:t>
            </a:fld>
            <a:endParaRPr lang="en-US"/>
          </a:p>
        </p:txBody>
      </p:sp>
    </p:spTree>
    <p:extLst>
      <p:ext uri="{BB962C8B-B14F-4D97-AF65-F5344CB8AC3E}">
        <p14:creationId xmlns:p14="http://schemas.microsoft.com/office/powerpoint/2010/main" val="3641723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Er is heel veel dat we kunnen tunen, hoeveel lagen, hoeveel neuronen in de lagen, hoeveel </a:t>
            </a:r>
            <a:r>
              <a:rPr lang="nl-BE" dirty="0" err="1"/>
              <a:t>epochs</a:t>
            </a:r>
            <a:r>
              <a:rPr lang="nl-BE" dirty="0"/>
              <a:t>, hoe groot de batch </a:t>
            </a:r>
            <a:r>
              <a:rPr lang="nl-BE" dirty="0" err="1"/>
              <a:t>size</a:t>
            </a:r>
            <a:r>
              <a:rPr lang="nl-BE" dirty="0"/>
              <a:t>, </a:t>
            </a:r>
            <a:r>
              <a:rPr lang="nl-BE" dirty="0" err="1"/>
              <a:t>learning</a:t>
            </a:r>
            <a:r>
              <a:rPr lang="nl-BE" dirty="0"/>
              <a:t> </a:t>
            </a:r>
            <a:r>
              <a:rPr lang="nl-BE" dirty="0" err="1"/>
              <a:t>rate</a:t>
            </a:r>
            <a:r>
              <a:rPr lang="nl-BE" dirty="0"/>
              <a:t>, </a:t>
            </a:r>
            <a:r>
              <a:rPr lang="nl-BE" dirty="0" err="1"/>
              <a:t>activation</a:t>
            </a:r>
            <a:r>
              <a:rPr lang="nl-BE" dirty="0"/>
              <a:t> en zo verder. </a:t>
            </a:r>
            <a:br>
              <a:rPr lang="nl-BE" dirty="0"/>
            </a:br>
            <a:br>
              <a:rPr lang="nl-BE" dirty="0"/>
            </a:br>
            <a:r>
              <a:rPr lang="nl-BE" dirty="0"/>
              <a:t>Vorige week hebben we de </a:t>
            </a:r>
            <a:r>
              <a:rPr lang="nl-BE" dirty="0" err="1"/>
              <a:t>grid</a:t>
            </a:r>
            <a:r>
              <a:rPr lang="nl-BE" dirty="0"/>
              <a:t>-search gedaan om voor alle parameters een bepaalde range alle combinaties te testen en dan de beste te vinden. Hier hebben we zoveel parameters dat we dat niet meer kunnen doen. Hier krijgen we 100en of 1000en combinaties</a:t>
            </a:r>
          </a:p>
          <a:p>
            <a:endParaRPr lang="nl-BE" dirty="0"/>
          </a:p>
          <a:p>
            <a:r>
              <a:rPr lang="nl-BE" dirty="0"/>
              <a:t>In veel gevallen moeten we kijken naar een voorbeeldje dat werkt en hetzelfde nemen ofwel proberen we daar nog wat aan te sleutelen</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21</a:t>
            </a:fld>
            <a:endParaRPr lang="en-US"/>
          </a:p>
        </p:txBody>
      </p:sp>
    </p:spTree>
    <p:extLst>
      <p:ext uri="{BB962C8B-B14F-4D97-AF65-F5344CB8AC3E}">
        <p14:creationId xmlns:p14="http://schemas.microsoft.com/office/powerpoint/2010/main" val="3836346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Dit is een standaard voorbeeld, we gaan geschreven getallen proberen voorspellen foto’s zijn zwartwit, achtergrond is zwart en cijfers zijn wit, op de overgang krijg je grijswaarden</a:t>
            </a:r>
          </a:p>
          <a:p>
            <a:endParaRPr lang="nl-BE" dirty="0"/>
          </a:p>
          <a:p>
            <a:r>
              <a:rPr lang="nl-BE" dirty="0"/>
              <a:t>Alle getallen liggen tussen 0 en 255 en is hier al </a:t>
            </a:r>
            <a:r>
              <a:rPr lang="nl-BE" dirty="0" err="1"/>
              <a:t>gescaled</a:t>
            </a:r>
            <a:r>
              <a:rPr lang="nl-BE" dirty="0"/>
              <a:t> tussen 0 en 1 </a:t>
            </a:r>
          </a:p>
          <a:p>
            <a:endParaRPr lang="nl-BE" dirty="0"/>
          </a:p>
          <a:p>
            <a:r>
              <a:rPr lang="nl-BE" dirty="0"/>
              <a:t>Deze is ook 28 op 28</a:t>
            </a:r>
          </a:p>
        </p:txBody>
      </p:sp>
      <p:sp>
        <p:nvSpPr>
          <p:cNvPr id="4" name="Slide Number Placeholder 3"/>
          <p:cNvSpPr>
            <a:spLocks noGrp="1"/>
          </p:cNvSpPr>
          <p:nvPr>
            <p:ph type="sldNum" sz="quarter" idx="5"/>
          </p:nvPr>
        </p:nvSpPr>
        <p:spPr/>
        <p:txBody>
          <a:bodyPr/>
          <a:lstStyle/>
          <a:p>
            <a:fld id="{02811855-FE85-49E7-A0DE-1BB817869CBA}" type="slidenum">
              <a:rPr lang="en-US" smtClean="0"/>
              <a:t>23</a:t>
            </a:fld>
            <a:endParaRPr lang="en-US"/>
          </a:p>
        </p:txBody>
      </p:sp>
    </p:spTree>
    <p:extLst>
      <p:ext uri="{BB962C8B-B14F-4D97-AF65-F5344CB8AC3E}">
        <p14:creationId xmlns:p14="http://schemas.microsoft.com/office/powerpoint/2010/main" val="417819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gaan eigenlijk alle pixels gewoon achter elkaar zetten zodat we een 1dimensionale array krijgen en deze zullen we dan als input-</a:t>
            </a:r>
            <a:r>
              <a:rPr lang="nl-BE" dirty="0" err="1"/>
              <a:t>nodes</a:t>
            </a:r>
            <a:r>
              <a:rPr lang="nl-BE" dirty="0"/>
              <a:t> gebruiken onze pixels zijn hier onze features gebruikt </a:t>
            </a:r>
            <a:r>
              <a:rPr lang="nl-BE" dirty="0" err="1"/>
              <a:t>one</a:t>
            </a:r>
            <a:r>
              <a:rPr lang="nl-BE" dirty="0"/>
              <a:t> hot </a:t>
            </a:r>
            <a:r>
              <a:rPr lang="nl-BE" dirty="0" err="1"/>
              <a:t>encoding</a:t>
            </a:r>
            <a:r>
              <a:rPr lang="nl-BE" dirty="0"/>
              <a:t>, zal 9 bits gebruiken en een 1 zetten voor de juiste klasse</a:t>
            </a:r>
          </a:p>
          <a:p>
            <a:endParaRPr lang="nl-BE" dirty="0"/>
          </a:p>
          <a:p>
            <a:r>
              <a:rPr lang="nl-BE" dirty="0"/>
              <a:t>Dit is een </a:t>
            </a:r>
            <a:r>
              <a:rPr lang="nl-BE" dirty="0" err="1"/>
              <a:t>klassificatieprobleem</a:t>
            </a:r>
            <a:r>
              <a:rPr lang="nl-BE" dirty="0"/>
              <a:t> waar we voor elke foto de klasse moeten voorspellen</a:t>
            </a:r>
          </a:p>
          <a:p>
            <a:endParaRPr lang="nl-BE" dirty="0"/>
          </a:p>
          <a:p>
            <a:r>
              <a:rPr lang="nl-BE" dirty="0"/>
              <a:t>Dit gaat niet perfect allemaal 0en maken en een 1, hij zal kansen geven voor iedere klasse en zal dan deze teruggeven en diegene met de grootste kans zal hij dan voorspellen</a:t>
            </a:r>
          </a:p>
          <a:p>
            <a:endParaRPr lang="nl-BE" dirty="0"/>
          </a:p>
          <a:p>
            <a:r>
              <a:rPr lang="nl-BE" dirty="0"/>
              <a:t>We gaan alle activatiecodes in de </a:t>
            </a:r>
            <a:r>
              <a:rPr lang="nl-BE" dirty="0" err="1"/>
              <a:t>hidden</a:t>
            </a:r>
            <a:r>
              <a:rPr lang="nl-BE" dirty="0"/>
              <a:t> </a:t>
            </a:r>
            <a:r>
              <a:rPr lang="nl-BE" dirty="0" err="1"/>
              <a:t>layers</a:t>
            </a:r>
            <a:r>
              <a:rPr lang="nl-BE" dirty="0"/>
              <a:t> hetzelfde nemen in de laatste laag zal deze altijd </a:t>
            </a:r>
            <a:r>
              <a:rPr lang="nl-BE" dirty="0" err="1"/>
              <a:t>softmax</a:t>
            </a:r>
            <a:r>
              <a:rPr lang="nl-BE" dirty="0"/>
              <a:t> moeten zijn omdat de som van alle uitkomsten 1 zal moeten zijn</a:t>
            </a:r>
          </a:p>
          <a:p>
            <a:pPr marL="171450" indent="-171450">
              <a:buFont typeface="Wingdings" panose="05000000000000000000" pitchFamily="2" charset="2"/>
              <a:buChar char="è"/>
            </a:pPr>
            <a:r>
              <a:rPr lang="en-US" dirty="0" err="1"/>
              <a:t>Dit</a:t>
            </a:r>
            <a:r>
              <a:rPr lang="en-US" dirty="0"/>
              <a:t> is </a:t>
            </a:r>
            <a:r>
              <a:rPr lang="en-US" dirty="0" err="1"/>
              <a:t>enkel</a:t>
            </a:r>
            <a:r>
              <a:rPr lang="en-US" dirty="0"/>
              <a:t> </a:t>
            </a:r>
            <a:r>
              <a:rPr lang="en-US" dirty="0" err="1"/>
              <a:t>bij</a:t>
            </a:r>
            <a:r>
              <a:rPr lang="en-US" dirty="0"/>
              <a:t> classification ALS we one hot encoding </a:t>
            </a:r>
            <a:r>
              <a:rPr lang="en-US" dirty="0" err="1"/>
              <a:t>gebruiken</a:t>
            </a:r>
            <a:r>
              <a:rPr lang="en-US" dirty="0"/>
              <a:t> </a:t>
            </a:r>
          </a:p>
          <a:p>
            <a:pPr marL="171450" indent="-171450">
              <a:buFont typeface="Wingdings" panose="05000000000000000000" pitchFamily="2" charset="2"/>
              <a:buChar char="è"/>
            </a:pPr>
            <a:endParaRPr lang="en-US" dirty="0"/>
          </a:p>
          <a:p>
            <a:pPr marL="0" indent="0">
              <a:buFont typeface="Wingdings" panose="05000000000000000000" pitchFamily="2" charset="2"/>
              <a:buNone/>
            </a:pPr>
            <a:endParaRPr lang="nl-BE" dirty="0"/>
          </a:p>
        </p:txBody>
      </p:sp>
      <p:sp>
        <p:nvSpPr>
          <p:cNvPr id="4" name="Slide Number Placeholder 3"/>
          <p:cNvSpPr>
            <a:spLocks noGrp="1"/>
          </p:cNvSpPr>
          <p:nvPr>
            <p:ph type="sldNum" sz="quarter" idx="5"/>
          </p:nvPr>
        </p:nvSpPr>
        <p:spPr/>
        <p:txBody>
          <a:bodyPr/>
          <a:lstStyle/>
          <a:p>
            <a:fld id="{02811855-FE85-49E7-A0DE-1BB817869CBA}" type="slidenum">
              <a:rPr lang="en-US" smtClean="0"/>
              <a:t>24</a:t>
            </a:fld>
            <a:endParaRPr lang="en-US"/>
          </a:p>
        </p:txBody>
      </p:sp>
    </p:spTree>
    <p:extLst>
      <p:ext uri="{BB962C8B-B14F-4D97-AF65-F5344CB8AC3E}">
        <p14:creationId xmlns:p14="http://schemas.microsoft.com/office/powerpoint/2010/main" val="326750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3</a:t>
            </a:fld>
            <a:endParaRPr lang="en-US"/>
          </a:p>
        </p:txBody>
      </p:sp>
    </p:spTree>
    <p:extLst>
      <p:ext uri="{BB962C8B-B14F-4D97-AF65-F5344CB8AC3E}">
        <p14:creationId xmlns:p14="http://schemas.microsoft.com/office/powerpoint/2010/main" val="321037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gebruiken van </a:t>
            </a:r>
            <a:r>
              <a:rPr lang="nl-BE" dirty="0" err="1"/>
              <a:t>categorical_crossentropy</a:t>
            </a:r>
            <a:r>
              <a:rPr lang="nl-BE" dirty="0"/>
              <a:t> in plaats van MSE is beter wanneer we voor </a:t>
            </a:r>
            <a:r>
              <a:rPr lang="nl-BE" dirty="0" err="1"/>
              <a:t>klassificatie</a:t>
            </a:r>
            <a:r>
              <a:rPr lang="nl-BE" dirty="0"/>
              <a:t> aan het gaan zijn. Zoals in vorige slide ook vermeld gebruiken we hier dan ook best de </a:t>
            </a:r>
            <a:r>
              <a:rPr lang="nl-BE" dirty="0" err="1"/>
              <a:t>softmax</a:t>
            </a:r>
            <a:r>
              <a:rPr lang="nl-BE" dirty="0"/>
              <a:t> op de laatste laag omdat we een som willen van alle klassen die uitkomt op 1 – omdat we kansen aan het berekenen zijn</a:t>
            </a:r>
          </a:p>
        </p:txBody>
      </p:sp>
      <p:sp>
        <p:nvSpPr>
          <p:cNvPr id="4" name="Slide Number Placeholder 3"/>
          <p:cNvSpPr>
            <a:spLocks noGrp="1"/>
          </p:cNvSpPr>
          <p:nvPr>
            <p:ph type="sldNum" sz="quarter" idx="5"/>
          </p:nvPr>
        </p:nvSpPr>
        <p:spPr/>
        <p:txBody>
          <a:bodyPr/>
          <a:lstStyle/>
          <a:p>
            <a:fld id="{02811855-FE85-49E7-A0DE-1BB817869CBA}" type="slidenum">
              <a:rPr lang="en-US" smtClean="0"/>
              <a:t>25</a:t>
            </a:fld>
            <a:endParaRPr lang="en-US"/>
          </a:p>
        </p:txBody>
      </p:sp>
    </p:spTree>
    <p:extLst>
      <p:ext uri="{BB962C8B-B14F-4D97-AF65-F5344CB8AC3E}">
        <p14:creationId xmlns:p14="http://schemas.microsoft.com/office/powerpoint/2010/main" val="3588938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Hier zien we in tensorflow ons model</a:t>
            </a:r>
          </a:p>
          <a:p>
            <a:endParaRPr lang="nl-BE" dirty="0"/>
          </a:p>
          <a:p>
            <a:r>
              <a:rPr lang="nl-BE" dirty="0"/>
              <a:t>Eerste is hoeveel </a:t>
            </a:r>
            <a:r>
              <a:rPr lang="nl-BE" dirty="0" err="1"/>
              <a:t>inputs</a:t>
            </a:r>
            <a:r>
              <a:rPr lang="nl-BE" dirty="0"/>
              <a:t> we hebben</a:t>
            </a:r>
          </a:p>
          <a:p>
            <a:endParaRPr lang="nl-BE" dirty="0"/>
          </a:p>
          <a:p>
            <a:r>
              <a:rPr lang="en-US" dirty="0"/>
              <a:t>Hier </a:t>
            </a:r>
            <a:r>
              <a:rPr lang="en-US" dirty="0" err="1"/>
              <a:t>kiezen</a:t>
            </a:r>
            <a:r>
              <a:rPr lang="en-US" dirty="0"/>
              <a:t> we </a:t>
            </a:r>
            <a:r>
              <a:rPr lang="en-US" dirty="0" err="1"/>
              <a:t>eerst</a:t>
            </a:r>
            <a:r>
              <a:rPr lang="en-US" dirty="0"/>
              <a:t> het </a:t>
            </a:r>
            <a:r>
              <a:rPr lang="en-US" dirty="0" err="1"/>
              <a:t>aantal</a:t>
            </a:r>
            <a:r>
              <a:rPr lang="en-US" dirty="0"/>
              <a:t> inputs op de </a:t>
            </a:r>
            <a:r>
              <a:rPr lang="en-US" dirty="0" err="1"/>
              <a:t>eerste</a:t>
            </a:r>
            <a:r>
              <a:rPr lang="en-US" dirty="0"/>
              <a:t> </a:t>
            </a:r>
            <a:r>
              <a:rPr lang="en-US" dirty="0" err="1"/>
              <a:t>laag</a:t>
            </a:r>
            <a:endParaRPr lang="en-US" dirty="0"/>
          </a:p>
          <a:p>
            <a:r>
              <a:rPr lang="en-US" dirty="0"/>
              <a:t>Dan </a:t>
            </a:r>
            <a:r>
              <a:rPr lang="en-US" dirty="0" err="1"/>
              <a:t>een</a:t>
            </a:r>
            <a:r>
              <a:rPr lang="en-US" dirty="0"/>
              <a:t> hidden layer </a:t>
            </a:r>
            <a:r>
              <a:rPr lang="en-US" dirty="0" err="1"/>
              <a:t>en</a:t>
            </a:r>
            <a:r>
              <a:rPr lang="en-US" dirty="0"/>
              <a:t> </a:t>
            </a:r>
            <a:r>
              <a:rPr lang="en-US" dirty="0" err="1"/>
              <a:t>hoeveel</a:t>
            </a:r>
            <a:r>
              <a:rPr lang="en-US" dirty="0"/>
              <a:t> nodes we </a:t>
            </a:r>
            <a:r>
              <a:rPr lang="en-US" dirty="0" err="1"/>
              <a:t>hier</a:t>
            </a:r>
            <a:r>
              <a:rPr lang="en-US" dirty="0"/>
              <a:t> </a:t>
            </a:r>
            <a:r>
              <a:rPr lang="en-US" dirty="0" err="1"/>
              <a:t>willen</a:t>
            </a:r>
            <a:endParaRPr lang="en-US" dirty="0"/>
          </a:p>
          <a:p>
            <a:r>
              <a:rPr lang="en-US" dirty="0"/>
              <a:t>Dan </a:t>
            </a:r>
            <a:r>
              <a:rPr lang="en-US" dirty="0" err="1"/>
              <a:t>nog</a:t>
            </a:r>
            <a:r>
              <a:rPr lang="en-US" dirty="0"/>
              <a:t> </a:t>
            </a:r>
            <a:r>
              <a:rPr lang="en-US" dirty="0" err="1"/>
              <a:t>een</a:t>
            </a:r>
            <a:r>
              <a:rPr lang="en-US" dirty="0"/>
              <a:t> hidden layer </a:t>
            </a:r>
            <a:r>
              <a:rPr lang="en-US" dirty="0" err="1"/>
              <a:t>en</a:t>
            </a:r>
            <a:r>
              <a:rPr lang="en-US" dirty="0"/>
              <a:t> </a:t>
            </a:r>
            <a:r>
              <a:rPr lang="en-US" dirty="0" err="1"/>
              <a:t>hoeveel</a:t>
            </a:r>
            <a:r>
              <a:rPr lang="en-US" dirty="0"/>
              <a:t> nodes we </a:t>
            </a:r>
            <a:r>
              <a:rPr lang="en-US" dirty="0" err="1"/>
              <a:t>hier</a:t>
            </a:r>
            <a:r>
              <a:rPr lang="en-US" dirty="0"/>
              <a:t> </a:t>
            </a:r>
            <a:r>
              <a:rPr lang="en-US" dirty="0" err="1"/>
              <a:t>willen</a:t>
            </a:r>
            <a:endParaRPr lang="en-US" dirty="0"/>
          </a:p>
          <a:p>
            <a:r>
              <a:rPr lang="en-US" dirty="0"/>
              <a:t>Dan de output </a:t>
            </a:r>
            <a:r>
              <a:rPr lang="en-US" dirty="0" err="1"/>
              <a:t>laag</a:t>
            </a:r>
            <a:r>
              <a:rPr lang="en-US" dirty="0"/>
              <a:t> </a:t>
            </a:r>
            <a:r>
              <a:rPr lang="en-US" dirty="0" err="1"/>
              <a:t>en</a:t>
            </a:r>
            <a:r>
              <a:rPr lang="en-US" dirty="0"/>
              <a:t> </a:t>
            </a:r>
            <a:r>
              <a:rPr lang="en-US" dirty="0" err="1"/>
              <a:t>hoeveel</a:t>
            </a:r>
            <a:r>
              <a:rPr lang="en-US" dirty="0"/>
              <a:t> nodes we </a:t>
            </a:r>
            <a:r>
              <a:rPr lang="en-US" dirty="0" err="1"/>
              <a:t>hier</a:t>
            </a:r>
            <a:r>
              <a:rPr lang="en-US" dirty="0"/>
              <a:t> </a:t>
            </a:r>
            <a:r>
              <a:rPr lang="en-US" dirty="0" err="1"/>
              <a:t>willen</a:t>
            </a:r>
            <a:endParaRPr lang="en-US" dirty="0"/>
          </a:p>
          <a:p>
            <a:endParaRPr lang="en-US" dirty="0"/>
          </a:p>
          <a:p>
            <a:r>
              <a:rPr lang="en-US" dirty="0"/>
              <a:t>Dan </a:t>
            </a:r>
            <a:r>
              <a:rPr lang="en-US" dirty="0" err="1"/>
              <a:t>gaan</a:t>
            </a:r>
            <a:r>
              <a:rPr lang="en-US" dirty="0"/>
              <a:t> we </a:t>
            </a:r>
            <a:r>
              <a:rPr lang="en-US" dirty="0" err="1"/>
              <a:t>hier</a:t>
            </a:r>
            <a:r>
              <a:rPr lang="en-US" dirty="0"/>
              <a:t> </a:t>
            </a:r>
            <a:r>
              <a:rPr lang="en-US" dirty="0" err="1"/>
              <a:t>een</a:t>
            </a:r>
            <a:r>
              <a:rPr lang="en-US" dirty="0"/>
              <a:t> model </a:t>
            </a:r>
            <a:r>
              <a:rPr lang="en-US" dirty="0" err="1"/>
              <a:t>voor</a:t>
            </a:r>
            <a:r>
              <a:rPr lang="en-US" dirty="0"/>
              <a:t> </a:t>
            </a:r>
            <a:r>
              <a:rPr lang="en-US" dirty="0" err="1"/>
              <a:t>bouden</a:t>
            </a:r>
            <a:endParaRPr lang="en-US" dirty="0"/>
          </a:p>
          <a:p>
            <a:r>
              <a:rPr lang="en-US" dirty="0"/>
              <a:t>En </a:t>
            </a:r>
            <a:r>
              <a:rPr lang="en-US" dirty="0" err="1"/>
              <a:t>deze</a:t>
            </a:r>
            <a:r>
              <a:rPr lang="en-US" dirty="0"/>
              <a:t> </a:t>
            </a:r>
            <a:r>
              <a:rPr lang="en-US" dirty="0" err="1"/>
              <a:t>kunnen</a:t>
            </a:r>
            <a:r>
              <a:rPr lang="en-US" dirty="0"/>
              <a:t> we dan </a:t>
            </a:r>
            <a:r>
              <a:rPr lang="en-US" dirty="0" err="1"/>
              <a:t>een</a:t>
            </a:r>
            <a:r>
              <a:rPr lang="en-US" dirty="0"/>
              <a:t> </a:t>
            </a:r>
            <a:r>
              <a:rPr lang="en-US" dirty="0" err="1"/>
              <a:t>samenvatting</a:t>
            </a:r>
            <a:r>
              <a:rPr lang="en-US" dirty="0"/>
              <a:t> van </a:t>
            </a:r>
            <a:r>
              <a:rPr lang="en-US" dirty="0" err="1"/>
              <a:t>krijgen</a:t>
            </a:r>
            <a:r>
              <a:rPr lang="en-US" dirty="0"/>
              <a:t> </a:t>
            </a:r>
            <a:r>
              <a:rPr lang="en-US" dirty="0" err="1"/>
              <a:t>en</a:t>
            </a:r>
            <a:r>
              <a:rPr lang="en-US" dirty="0"/>
              <a:t> </a:t>
            </a:r>
            <a:r>
              <a:rPr lang="en-US" dirty="0" err="1"/>
              <a:t>compilen</a:t>
            </a:r>
            <a:r>
              <a:rPr lang="en-US" dirty="0"/>
              <a:t> we </a:t>
            </a:r>
            <a:r>
              <a:rPr lang="en-US" dirty="0" err="1"/>
              <a:t>kiezen</a:t>
            </a:r>
            <a:r>
              <a:rPr lang="en-US" dirty="0"/>
              <a:t> </a:t>
            </a:r>
            <a:r>
              <a:rPr lang="en-US" dirty="0" err="1"/>
              <a:t>hier</a:t>
            </a:r>
            <a:r>
              <a:rPr lang="en-US" dirty="0"/>
              <a:t> welk </a:t>
            </a:r>
            <a:r>
              <a:rPr lang="en-US" dirty="0" err="1"/>
              <a:t>algoritme</a:t>
            </a:r>
            <a:r>
              <a:rPr lang="en-US" dirty="0"/>
              <a:t> </a:t>
            </a:r>
            <a:r>
              <a:rPr lang="en-US" dirty="0" err="1"/>
              <a:t>voor</a:t>
            </a:r>
            <a:r>
              <a:rPr lang="en-US" dirty="0"/>
              <a:t> de tuning </a:t>
            </a:r>
            <a:r>
              <a:rPr lang="en-US" dirty="0" err="1"/>
              <a:t>en</a:t>
            </a:r>
            <a:r>
              <a:rPr lang="en-US" dirty="0"/>
              <a:t> de </a:t>
            </a:r>
            <a:r>
              <a:rPr lang="en-US" dirty="0" err="1"/>
              <a:t>learning_rate</a:t>
            </a:r>
            <a:r>
              <a:rPr lang="en-US" dirty="0"/>
              <a:t> (de </a:t>
            </a:r>
            <a:r>
              <a:rPr lang="en-US" dirty="0" err="1"/>
              <a:t>stappen</a:t>
            </a:r>
            <a:r>
              <a:rPr lang="en-US" dirty="0"/>
              <a:t> die </a:t>
            </a:r>
            <a:r>
              <a:rPr lang="en-US" dirty="0" err="1"/>
              <a:t>genomen</a:t>
            </a:r>
            <a:r>
              <a:rPr lang="en-US" dirty="0"/>
              <a:t> </a:t>
            </a:r>
            <a:r>
              <a:rPr lang="en-US" dirty="0" err="1"/>
              <a:t>worden</a:t>
            </a:r>
            <a:r>
              <a:rPr lang="en-US" dirty="0"/>
              <a:t> </a:t>
            </a:r>
            <a:r>
              <a:rPr lang="en-US" dirty="0" err="1"/>
              <a:t>na</a:t>
            </a:r>
            <a:r>
              <a:rPr lang="en-US" dirty="0"/>
              <a:t> </a:t>
            </a:r>
            <a:r>
              <a:rPr lang="en-US" dirty="0" err="1"/>
              <a:t>iedere</a:t>
            </a:r>
            <a:r>
              <a:rPr lang="en-US" dirty="0"/>
              <a:t> batch </a:t>
            </a:r>
            <a:r>
              <a:rPr lang="en-US" dirty="0" err="1"/>
              <a:t>voor</a:t>
            </a:r>
            <a:r>
              <a:rPr lang="en-US" dirty="0"/>
              <a:t> </a:t>
            </a:r>
            <a:r>
              <a:rPr lang="en-US" dirty="0" err="1"/>
              <a:t>iedere</a:t>
            </a:r>
            <a:r>
              <a:rPr lang="en-US" dirty="0"/>
              <a:t> epoch)</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26</a:t>
            </a:fld>
            <a:endParaRPr lang="en-US"/>
          </a:p>
        </p:txBody>
      </p:sp>
    </p:spTree>
    <p:extLst>
      <p:ext uri="{BB962C8B-B14F-4D97-AF65-F5344CB8AC3E}">
        <p14:creationId xmlns:p14="http://schemas.microsoft.com/office/powerpoint/2010/main" val="366440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Wanneer we gecompileerd hebben kunnen we fitten, hier kiezen we ook hoeveel </a:t>
            </a:r>
            <a:r>
              <a:rPr lang="nl-BE" dirty="0" err="1"/>
              <a:t>epochs</a:t>
            </a:r>
            <a:r>
              <a:rPr lang="nl-BE" dirty="0"/>
              <a:t>, de batch </a:t>
            </a:r>
            <a:r>
              <a:rPr lang="nl-BE" dirty="0" err="1"/>
              <a:t>size</a:t>
            </a:r>
            <a:r>
              <a:rPr lang="nl-BE" dirty="0"/>
              <a:t> en de </a:t>
            </a:r>
            <a:r>
              <a:rPr lang="nl-BE" dirty="0" err="1"/>
              <a:t>validation</a:t>
            </a:r>
            <a:r>
              <a:rPr lang="nl-BE" dirty="0"/>
              <a:t> split, na iedere </a:t>
            </a:r>
            <a:r>
              <a:rPr lang="nl-BE" dirty="0" err="1"/>
              <a:t>epoch</a:t>
            </a:r>
            <a:r>
              <a:rPr lang="nl-BE" dirty="0"/>
              <a:t> gaat hij de validatie uitrekenen en hij zal zelf hier dan opsplitsen in training data en </a:t>
            </a:r>
            <a:r>
              <a:rPr lang="nl-BE" dirty="0" err="1"/>
              <a:t>validation</a:t>
            </a:r>
            <a:r>
              <a:rPr lang="nl-BE" dirty="0"/>
              <a:t> data</a:t>
            </a:r>
          </a:p>
          <a:p>
            <a:endParaRPr lang="nl-BE" dirty="0"/>
          </a:p>
          <a:p>
            <a:r>
              <a:rPr lang="nl-BE" dirty="0"/>
              <a:t>Hier is de input </a:t>
            </a:r>
            <a:r>
              <a:rPr lang="nl-BE" dirty="0" err="1"/>
              <a:t>normalised</a:t>
            </a:r>
            <a:r>
              <a:rPr lang="nl-BE" dirty="0"/>
              <a:t>, dan zien we dat de test data ook </a:t>
            </a:r>
            <a:r>
              <a:rPr lang="nl-BE" dirty="0" err="1"/>
              <a:t>normalised</a:t>
            </a:r>
            <a:r>
              <a:rPr lang="nl-BE" dirty="0"/>
              <a:t> is</a:t>
            </a:r>
          </a:p>
          <a:p>
            <a:endParaRPr lang="nl-BE" dirty="0"/>
          </a:p>
          <a:p>
            <a:r>
              <a:rPr lang="en-US" dirty="0"/>
              <a:t>De .evaluate is </a:t>
            </a:r>
            <a:r>
              <a:rPr lang="en-US" dirty="0" err="1"/>
              <a:t>zoals</a:t>
            </a:r>
            <a:r>
              <a:rPr lang="en-US" dirty="0"/>
              <a:t> de .score </a:t>
            </a:r>
            <a:r>
              <a:rPr lang="en-US" dirty="0" err="1"/>
              <a:t>bij</a:t>
            </a:r>
            <a:r>
              <a:rPr lang="en-US" dirty="0"/>
              <a:t> </a:t>
            </a:r>
            <a:r>
              <a:rPr lang="en-US" dirty="0" err="1"/>
              <a:t>sickit</a:t>
            </a:r>
            <a:r>
              <a:rPr lang="en-US" dirty="0"/>
              <a:t> learn</a:t>
            </a:r>
          </a:p>
        </p:txBody>
      </p:sp>
      <p:sp>
        <p:nvSpPr>
          <p:cNvPr id="4" name="Slide Number Placeholder 3"/>
          <p:cNvSpPr>
            <a:spLocks noGrp="1"/>
          </p:cNvSpPr>
          <p:nvPr>
            <p:ph type="sldNum" sz="quarter" idx="5"/>
          </p:nvPr>
        </p:nvSpPr>
        <p:spPr/>
        <p:txBody>
          <a:bodyPr/>
          <a:lstStyle/>
          <a:p>
            <a:fld id="{02811855-FE85-49E7-A0DE-1BB817869CBA}" type="slidenum">
              <a:rPr lang="en-US" smtClean="0"/>
              <a:t>27</a:t>
            </a:fld>
            <a:endParaRPr lang="en-US"/>
          </a:p>
        </p:txBody>
      </p:sp>
    </p:spTree>
    <p:extLst>
      <p:ext uri="{BB962C8B-B14F-4D97-AF65-F5344CB8AC3E}">
        <p14:creationId xmlns:p14="http://schemas.microsoft.com/office/powerpoint/2010/main" val="832707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kunnen neurale netwerken ook gebruiken voor regressie(getallen te voorspellen) dan zal de activatie van de laatste laag niet ‘</a:t>
            </a:r>
            <a:r>
              <a:rPr lang="nl-BE" dirty="0" err="1"/>
              <a:t>softmax</a:t>
            </a:r>
            <a:r>
              <a:rPr lang="nl-BE" dirty="0"/>
              <a:t>’ moeten zijn maar </a:t>
            </a:r>
            <a:r>
              <a:rPr lang="nl-BE" dirty="0" err="1"/>
              <a:t>linear</a:t>
            </a:r>
            <a:r>
              <a:rPr lang="nl-BE" dirty="0"/>
              <a:t>. Dat komt doordat deze zijn output zal zijn absolute waarde zijn, dan kunnen de waardes alle getallen tussen –oneindig en +</a:t>
            </a:r>
            <a:r>
              <a:rPr lang="nl-BE"/>
              <a:t>oneindig zijn</a:t>
            </a:r>
            <a:endParaRPr lang="en-US"/>
          </a:p>
        </p:txBody>
      </p:sp>
      <p:sp>
        <p:nvSpPr>
          <p:cNvPr id="4" name="Slide Number Placeholder 3"/>
          <p:cNvSpPr>
            <a:spLocks noGrp="1"/>
          </p:cNvSpPr>
          <p:nvPr>
            <p:ph type="sldNum" sz="quarter" idx="5"/>
          </p:nvPr>
        </p:nvSpPr>
        <p:spPr/>
        <p:txBody>
          <a:bodyPr/>
          <a:lstStyle/>
          <a:p>
            <a:fld id="{02811855-FE85-49E7-A0DE-1BB817869CBA}" type="slidenum">
              <a:rPr lang="en-US" smtClean="0"/>
              <a:t>29</a:t>
            </a:fld>
            <a:endParaRPr lang="en-US"/>
          </a:p>
        </p:txBody>
      </p:sp>
    </p:spTree>
    <p:extLst>
      <p:ext uri="{BB962C8B-B14F-4D97-AF65-F5344CB8AC3E}">
        <p14:creationId xmlns:p14="http://schemas.microsoft.com/office/powerpoint/2010/main" val="181695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spreken ook soms over </a:t>
            </a:r>
            <a:r>
              <a:rPr lang="nl-BE" dirty="0" err="1"/>
              <a:t>Artificiele</a:t>
            </a:r>
            <a:r>
              <a:rPr lang="nl-BE" dirty="0"/>
              <a:t> neurale netwerken en gewone om een onderscheid te maken tussen die in ons hoofd en die in een computer</a:t>
            </a:r>
          </a:p>
          <a:p>
            <a:endParaRPr lang="nl-BE" dirty="0"/>
          </a:p>
          <a:p>
            <a:r>
              <a:rPr lang="nl-BE" dirty="0"/>
              <a:t>Onze hersenen bestaan uit neuronen welke allemaal </a:t>
            </a:r>
            <a:r>
              <a:rPr lang="nl-BE" dirty="0" err="1"/>
              <a:t>interconnected</a:t>
            </a:r>
            <a:r>
              <a:rPr lang="nl-BE" dirty="0"/>
              <a:t>. Dit is </a:t>
            </a:r>
            <a:r>
              <a:rPr lang="nl-BE" dirty="0" err="1"/>
              <a:t>nagebouwt</a:t>
            </a:r>
            <a:r>
              <a:rPr lang="nl-BE" dirty="0"/>
              <a:t> wat dan een artificieel neuraal netwerk vormt</a:t>
            </a:r>
          </a:p>
          <a:p>
            <a:r>
              <a:rPr lang="nl-BE" dirty="0"/>
              <a:t>ANN afgekort</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4</a:t>
            </a:fld>
            <a:endParaRPr lang="en-US"/>
          </a:p>
        </p:txBody>
      </p:sp>
    </p:spTree>
    <p:extLst>
      <p:ext uri="{BB962C8B-B14F-4D97-AF65-F5344CB8AC3E}">
        <p14:creationId xmlns:p14="http://schemas.microsoft.com/office/powerpoint/2010/main" val="147736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Dit is een simpel voorbeeld waar verschillende lagen met neuronen van </a:t>
            </a:r>
            <a:r>
              <a:rPr lang="nl-BE" dirty="0" err="1"/>
              <a:t>inputlaag</a:t>
            </a:r>
            <a:r>
              <a:rPr lang="nl-BE" dirty="0"/>
              <a:t> naar </a:t>
            </a:r>
            <a:r>
              <a:rPr lang="nl-BE" dirty="0" err="1"/>
              <a:t>outputlaag</a:t>
            </a:r>
            <a:r>
              <a:rPr lang="nl-BE" dirty="0"/>
              <a:t> gaan de </a:t>
            </a:r>
            <a:r>
              <a:rPr lang="nl-BE" dirty="0" err="1"/>
              <a:t>hidden</a:t>
            </a:r>
            <a:r>
              <a:rPr lang="nl-BE" dirty="0"/>
              <a:t> </a:t>
            </a:r>
            <a:r>
              <a:rPr lang="nl-BE" dirty="0" err="1"/>
              <a:t>layers</a:t>
            </a:r>
            <a:r>
              <a:rPr lang="nl-BE" dirty="0"/>
              <a:t> zijn die in het midden</a:t>
            </a:r>
          </a:p>
          <a:p>
            <a:endParaRPr lang="nl-BE" dirty="0"/>
          </a:p>
          <a:p>
            <a:r>
              <a:rPr lang="nl-BE" dirty="0"/>
              <a:t>Alle neuronen in een bepaalde laag zijn verbonden met alle neuronen in de vorige laag</a:t>
            </a:r>
          </a:p>
          <a:p>
            <a:endParaRPr lang="nl-BE" dirty="0"/>
          </a:p>
          <a:p>
            <a:r>
              <a:rPr lang="nl-BE" dirty="0"/>
              <a:t>Men spreekt van </a:t>
            </a:r>
            <a:r>
              <a:rPr lang="nl-BE" dirty="0" err="1"/>
              <a:t>deep</a:t>
            </a:r>
            <a:r>
              <a:rPr lang="nl-BE" dirty="0"/>
              <a:t> </a:t>
            </a:r>
            <a:r>
              <a:rPr lang="nl-BE" dirty="0" err="1"/>
              <a:t>learning</a:t>
            </a:r>
            <a:r>
              <a:rPr lang="nl-BE" dirty="0"/>
              <a:t> wanneer er meer dan 1 </a:t>
            </a:r>
            <a:r>
              <a:rPr lang="nl-BE" dirty="0" err="1"/>
              <a:t>hidden</a:t>
            </a:r>
            <a:r>
              <a:rPr lang="nl-BE" dirty="0"/>
              <a:t> </a:t>
            </a:r>
            <a:r>
              <a:rPr lang="nl-BE" dirty="0" err="1"/>
              <a:t>layer</a:t>
            </a:r>
            <a:r>
              <a:rPr lang="nl-BE" dirty="0"/>
              <a:t> is – alhoewel het helemaal niet diep is zo 4 lagen</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5</a:t>
            </a:fld>
            <a:endParaRPr lang="en-US"/>
          </a:p>
        </p:txBody>
      </p:sp>
    </p:spTree>
    <p:extLst>
      <p:ext uri="{BB962C8B-B14F-4D97-AF65-F5344CB8AC3E}">
        <p14:creationId xmlns:p14="http://schemas.microsoft.com/office/powerpoint/2010/main" val="65081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Zo ziet een neuron er dan uit, krijgt een input deze zien we links met pijlen, hier gaat hij een gewogen som mee maken</a:t>
            </a:r>
          </a:p>
          <a:p>
            <a:endParaRPr lang="nl-BE" dirty="0"/>
          </a:p>
          <a:p>
            <a:r>
              <a:rPr lang="nl-BE" dirty="0" err="1"/>
              <a:t>Inputs</a:t>
            </a:r>
            <a:r>
              <a:rPr lang="nl-BE" dirty="0"/>
              <a:t> noemen we de gewichten en de b noemen we de bias deze zal hij moeten leren en dat gebeurt tijdens het trainen</a:t>
            </a:r>
          </a:p>
          <a:p>
            <a:endParaRPr lang="nl-BE" dirty="0"/>
          </a:p>
          <a:p>
            <a:r>
              <a:rPr lang="nl-BE" dirty="0"/>
              <a:t>De output van de </a:t>
            </a:r>
            <a:r>
              <a:rPr lang="nl-BE" dirty="0" err="1"/>
              <a:t>integration</a:t>
            </a:r>
            <a:r>
              <a:rPr lang="nl-BE" dirty="0"/>
              <a:t> </a:t>
            </a:r>
            <a:r>
              <a:rPr lang="nl-BE" dirty="0" err="1"/>
              <a:t>function</a:t>
            </a:r>
            <a:r>
              <a:rPr lang="nl-BE" dirty="0"/>
              <a:t> word in de </a:t>
            </a:r>
            <a:r>
              <a:rPr lang="nl-BE" dirty="0" err="1"/>
              <a:t>activation</a:t>
            </a:r>
            <a:r>
              <a:rPr lang="nl-BE" dirty="0"/>
              <a:t> </a:t>
            </a:r>
            <a:r>
              <a:rPr lang="nl-BE" dirty="0" err="1"/>
              <a:t>function</a:t>
            </a:r>
            <a:r>
              <a:rPr lang="nl-BE" dirty="0"/>
              <a:t> gestopt</a:t>
            </a:r>
          </a:p>
          <a:p>
            <a:endParaRPr lang="nl-BE" dirty="0"/>
          </a:p>
          <a:p>
            <a:r>
              <a:rPr lang="nl-BE" dirty="0"/>
              <a:t>Hier kunnen we dan verschillende functies</a:t>
            </a:r>
          </a:p>
          <a:p>
            <a:endParaRPr lang="nl-BE" dirty="0"/>
          </a:p>
          <a:p>
            <a:r>
              <a:rPr lang="nl-BE" dirty="0"/>
              <a:t>Dit gebeurt dus in al die neuronen in de n-aantal lagen</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6</a:t>
            </a:fld>
            <a:endParaRPr lang="en-US"/>
          </a:p>
        </p:txBody>
      </p:sp>
    </p:spTree>
    <p:extLst>
      <p:ext uri="{BB962C8B-B14F-4D97-AF65-F5344CB8AC3E}">
        <p14:creationId xmlns:p14="http://schemas.microsoft.com/office/powerpoint/2010/main" val="61576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je 100 </a:t>
            </a:r>
            <a:r>
              <a:rPr lang="nl-BE" dirty="0" err="1"/>
              <a:t>layers</a:t>
            </a:r>
            <a:r>
              <a:rPr lang="nl-BE" dirty="0"/>
              <a:t> hebt en 100 neuronen in een laag dan heb je makkelijk </a:t>
            </a:r>
            <a:r>
              <a:rPr lang="nl-BE" dirty="0" err="1"/>
              <a:t>milioenen</a:t>
            </a:r>
            <a:r>
              <a:rPr lang="nl-BE" dirty="0"/>
              <a:t> parameters. Vandaar dat het lang duurt om te trainen</a:t>
            </a:r>
          </a:p>
          <a:p>
            <a:endParaRPr lang="nl-BE" dirty="0"/>
          </a:p>
          <a:p>
            <a:r>
              <a:rPr lang="nl-BE" dirty="0"/>
              <a:t>Dit zijn allemaal </a:t>
            </a:r>
            <a:r>
              <a:rPr lang="nl-BE" dirty="0" err="1"/>
              <a:t>fully</a:t>
            </a:r>
            <a:r>
              <a:rPr lang="nl-BE" dirty="0"/>
              <a:t> </a:t>
            </a:r>
            <a:r>
              <a:rPr lang="nl-BE" dirty="0" err="1"/>
              <a:t>connected</a:t>
            </a:r>
            <a:r>
              <a:rPr lang="nl-BE" dirty="0"/>
              <a:t> </a:t>
            </a:r>
            <a:r>
              <a:rPr lang="nl-BE" dirty="0" err="1"/>
              <a:t>layers</a:t>
            </a:r>
            <a:r>
              <a:rPr lang="nl-BE" dirty="0"/>
              <a:t>, iedere neuron in een laag is verbonden aan alle neuronen in de vorige laag</a:t>
            </a:r>
          </a:p>
          <a:p>
            <a:endParaRPr lang="nl-BE" dirty="0"/>
          </a:p>
          <a:p>
            <a:r>
              <a:rPr lang="nl-BE" dirty="0" err="1"/>
              <a:t>Fully</a:t>
            </a:r>
            <a:r>
              <a:rPr lang="nl-BE" dirty="0"/>
              <a:t> </a:t>
            </a:r>
            <a:r>
              <a:rPr lang="nl-BE" dirty="0" err="1"/>
              <a:t>connected</a:t>
            </a:r>
            <a:r>
              <a:rPr lang="nl-BE" dirty="0"/>
              <a:t> is niet altijd het beste, wel de basis van neurale netwerken</a:t>
            </a:r>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7</a:t>
            </a:fld>
            <a:endParaRPr lang="en-US"/>
          </a:p>
        </p:txBody>
      </p:sp>
    </p:spTree>
    <p:extLst>
      <p:ext uri="{BB962C8B-B14F-4D97-AF65-F5344CB8AC3E}">
        <p14:creationId xmlns:p14="http://schemas.microsoft.com/office/powerpoint/2010/main" val="19329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811855-FE85-49E7-A0DE-1BB817869CBA}" type="slidenum">
              <a:rPr lang="en-US" smtClean="0"/>
              <a:t>9</a:t>
            </a:fld>
            <a:endParaRPr lang="en-US"/>
          </a:p>
        </p:txBody>
      </p:sp>
    </p:spTree>
    <p:extLst>
      <p:ext uri="{BB962C8B-B14F-4D97-AF65-F5344CB8AC3E}">
        <p14:creationId xmlns:p14="http://schemas.microsoft.com/office/powerpoint/2010/main" val="145451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Hoe werkt het nu? Stel je hebt een NN van 7 </a:t>
            </a:r>
            <a:r>
              <a:rPr lang="nl-BE" dirty="0" err="1"/>
              <a:t>inputs</a:t>
            </a:r>
            <a:r>
              <a:rPr lang="nl-BE" dirty="0"/>
              <a:t> en 3 </a:t>
            </a:r>
            <a:r>
              <a:rPr lang="nl-BE" dirty="0" err="1"/>
              <a:t>outputs</a:t>
            </a:r>
            <a:r>
              <a:rPr lang="nl-BE" dirty="0"/>
              <a:t>, dan heb je 7 neuronen aan input en 3 neuronen output</a:t>
            </a:r>
          </a:p>
          <a:p>
            <a:endParaRPr lang="nl-BE" dirty="0"/>
          </a:p>
          <a:p>
            <a:r>
              <a:rPr lang="nl-BE" dirty="0"/>
              <a:t>Het aantal neuronen aan input moet overeenkomen aan het aantal features in uw dataset</a:t>
            </a:r>
          </a:p>
          <a:p>
            <a:endParaRPr lang="nl-BE" dirty="0"/>
          </a:p>
          <a:p>
            <a:r>
              <a:rPr lang="nl-BE" dirty="0"/>
              <a:t>Hier hebben we zogezegd 6 samples in onze dataset</a:t>
            </a:r>
          </a:p>
        </p:txBody>
      </p:sp>
      <p:sp>
        <p:nvSpPr>
          <p:cNvPr id="4" name="Slide Number Placeholder 3"/>
          <p:cNvSpPr>
            <a:spLocks noGrp="1"/>
          </p:cNvSpPr>
          <p:nvPr>
            <p:ph type="sldNum" sz="quarter" idx="5"/>
          </p:nvPr>
        </p:nvSpPr>
        <p:spPr/>
        <p:txBody>
          <a:bodyPr/>
          <a:lstStyle/>
          <a:p>
            <a:fld id="{02811855-FE85-49E7-A0DE-1BB817869CBA}" type="slidenum">
              <a:rPr lang="en-US" smtClean="0"/>
              <a:t>12</a:t>
            </a:fld>
            <a:endParaRPr lang="en-US"/>
          </a:p>
        </p:txBody>
      </p:sp>
    </p:spTree>
    <p:extLst>
      <p:ext uri="{BB962C8B-B14F-4D97-AF65-F5344CB8AC3E}">
        <p14:creationId xmlns:p14="http://schemas.microsoft.com/office/powerpoint/2010/main" val="399772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SUPERVISED LEARNING HEEL BELANGRIJK</a:t>
            </a:r>
          </a:p>
          <a:p>
            <a:endParaRPr lang="nl-BE" dirty="0"/>
          </a:p>
          <a:p>
            <a:r>
              <a:rPr lang="nl-BE" dirty="0"/>
              <a:t>We starten met allemaal random gewichten en random </a:t>
            </a:r>
            <a:r>
              <a:rPr lang="nl-BE" dirty="0" err="1"/>
              <a:t>biases</a:t>
            </a:r>
            <a:r>
              <a:rPr lang="nl-BE" dirty="0"/>
              <a:t>. Dan laten we deze voorspellen en krijgen we een output, deze output gaan we vergelijken met de verwachte output. </a:t>
            </a:r>
          </a:p>
          <a:p>
            <a:endParaRPr lang="nl-BE" dirty="0"/>
          </a:p>
        </p:txBody>
      </p:sp>
      <p:sp>
        <p:nvSpPr>
          <p:cNvPr id="4" name="Slide Number Placeholder 3"/>
          <p:cNvSpPr>
            <a:spLocks noGrp="1"/>
          </p:cNvSpPr>
          <p:nvPr>
            <p:ph type="sldNum" sz="quarter" idx="5"/>
          </p:nvPr>
        </p:nvSpPr>
        <p:spPr/>
        <p:txBody>
          <a:bodyPr/>
          <a:lstStyle/>
          <a:p>
            <a:fld id="{02811855-FE85-49E7-A0DE-1BB817869CBA}" type="slidenum">
              <a:rPr lang="en-US" smtClean="0"/>
              <a:t>13</a:t>
            </a:fld>
            <a:endParaRPr lang="en-US"/>
          </a:p>
        </p:txBody>
      </p:sp>
    </p:spTree>
    <p:extLst>
      <p:ext uri="{BB962C8B-B14F-4D97-AF65-F5344CB8AC3E}">
        <p14:creationId xmlns:p14="http://schemas.microsoft.com/office/powerpoint/2010/main" val="3511835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8192389" y="0"/>
                </a:moveTo>
                <a:lnTo>
                  <a:pt x="2251202" y="0"/>
                </a:lnTo>
                <a:lnTo>
                  <a:pt x="0" y="747776"/>
                </a:lnTo>
                <a:lnTo>
                  <a:pt x="0" y="4460621"/>
                </a:lnTo>
                <a:lnTo>
                  <a:pt x="476402" y="6858003"/>
                </a:lnTo>
                <a:lnTo>
                  <a:pt x="7488555" y="6858003"/>
                </a:lnTo>
                <a:lnTo>
                  <a:pt x="9144000" y="6308077"/>
                </a:lnTo>
                <a:lnTo>
                  <a:pt x="9144000" y="4788789"/>
                </a:lnTo>
                <a:lnTo>
                  <a:pt x="8192389" y="0"/>
                </a:lnTo>
                <a:close/>
              </a:path>
            </a:pathLst>
          </a:custGeom>
          <a:solidFill>
            <a:srgbClr val="FFFFF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95274" y="5631497"/>
            <a:ext cx="1766315" cy="537971"/>
          </a:xfrm>
          <a:prstGeom prst="rect">
            <a:avLst/>
          </a:prstGeom>
        </p:spPr>
      </p:pic>
      <p:sp>
        <p:nvSpPr>
          <p:cNvPr id="2" name="Holder 2"/>
          <p:cNvSpPr>
            <a:spLocks noGrp="1"/>
          </p:cNvSpPr>
          <p:nvPr>
            <p:ph type="ctrTitle"/>
          </p:nvPr>
        </p:nvSpPr>
        <p:spPr>
          <a:xfrm>
            <a:off x="561543" y="2972815"/>
            <a:ext cx="3634740" cy="57403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78954" y="712597"/>
            <a:ext cx="7964805" cy="0"/>
          </a:xfrm>
          <a:custGeom>
            <a:avLst/>
            <a:gdLst/>
            <a:ahLst/>
            <a:cxnLst/>
            <a:rect l="l" t="t" r="r" b="b"/>
            <a:pathLst>
              <a:path w="7964805">
                <a:moveTo>
                  <a:pt x="0" y="0"/>
                </a:moveTo>
                <a:lnTo>
                  <a:pt x="7964462" y="0"/>
                </a:lnTo>
              </a:path>
            </a:pathLst>
          </a:custGeom>
          <a:ln w="76200">
            <a:solidFill>
              <a:srgbClr val="000000"/>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0" y="5"/>
            <a:ext cx="9144000" cy="6857994"/>
          </a:xfrm>
          <a:prstGeom prst="rect">
            <a:avLst/>
          </a:prstGeom>
        </p:spPr>
      </p:pic>
      <p:sp>
        <p:nvSpPr>
          <p:cNvPr id="18" name="bg object 18"/>
          <p:cNvSpPr/>
          <p:nvPr/>
        </p:nvSpPr>
        <p:spPr>
          <a:xfrm>
            <a:off x="582218" y="2775252"/>
            <a:ext cx="4434205" cy="92075"/>
          </a:xfrm>
          <a:custGeom>
            <a:avLst/>
            <a:gdLst/>
            <a:ahLst/>
            <a:cxnLst/>
            <a:rect l="l" t="t" r="r" b="b"/>
            <a:pathLst>
              <a:path w="4434205" h="92075">
                <a:moveTo>
                  <a:pt x="4434205" y="0"/>
                </a:moveTo>
                <a:lnTo>
                  <a:pt x="0" y="0"/>
                </a:lnTo>
                <a:lnTo>
                  <a:pt x="0" y="91899"/>
                </a:lnTo>
                <a:lnTo>
                  <a:pt x="4434205" y="91899"/>
                </a:lnTo>
                <a:lnTo>
                  <a:pt x="4434205"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78954" y="712597"/>
            <a:ext cx="7964805" cy="0"/>
          </a:xfrm>
          <a:custGeom>
            <a:avLst/>
            <a:gdLst/>
            <a:ahLst/>
            <a:cxnLst/>
            <a:rect l="l" t="t" r="r" b="b"/>
            <a:pathLst>
              <a:path w="7964805">
                <a:moveTo>
                  <a:pt x="0" y="0"/>
                </a:moveTo>
                <a:lnTo>
                  <a:pt x="7964462" y="0"/>
                </a:lnTo>
              </a:path>
            </a:pathLst>
          </a:custGeom>
          <a:ln w="76200">
            <a:solidFill>
              <a:srgbClr val="000000"/>
            </a:solidFill>
          </a:ln>
        </p:spPr>
        <p:txBody>
          <a:bodyPr wrap="square" lIns="0" tIns="0" rIns="0" bIns="0" rtlCol="0"/>
          <a:lstStyle/>
          <a:p>
            <a:endParaRPr/>
          </a:p>
        </p:txBody>
      </p:sp>
      <p:sp>
        <p:nvSpPr>
          <p:cNvPr id="2" name="Holder 2"/>
          <p:cNvSpPr>
            <a:spLocks noGrp="1"/>
          </p:cNvSpPr>
          <p:nvPr>
            <p:ph type="title"/>
          </p:nvPr>
        </p:nvSpPr>
        <p:spPr>
          <a:xfrm>
            <a:off x="526491" y="205181"/>
            <a:ext cx="5683249" cy="504317"/>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578916" y="1170178"/>
            <a:ext cx="7570470" cy="1671955"/>
          </a:xfrm>
          <a:prstGeom prst="rect">
            <a:avLst/>
          </a:prstGeom>
        </p:spPr>
        <p:txBody>
          <a:bodyPr wrap="square" lIns="0" tIns="0" rIns="0" bIns="0">
            <a:spAutoFit/>
          </a:bodyPr>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jp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jp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jp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600" dirty="0"/>
              <a:t>Neural</a:t>
            </a:r>
            <a:r>
              <a:rPr sz="3600" spc="-5" dirty="0"/>
              <a:t> </a:t>
            </a:r>
            <a:r>
              <a:rPr sz="3600" spc="-10" dirty="0"/>
              <a:t>Networks</a:t>
            </a:r>
            <a:endParaRPr sz="3600"/>
          </a:p>
        </p:txBody>
      </p:sp>
      <p:sp>
        <p:nvSpPr>
          <p:cNvPr id="3" name="object 3"/>
          <p:cNvSpPr txBox="1"/>
          <p:nvPr/>
        </p:nvSpPr>
        <p:spPr>
          <a:xfrm>
            <a:off x="648411" y="3638804"/>
            <a:ext cx="2933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Data</a:t>
            </a:r>
            <a:r>
              <a:rPr sz="1800" spc="-20" dirty="0">
                <a:latin typeface="Arial MT"/>
                <a:cs typeface="Arial MT"/>
              </a:rPr>
              <a:t> </a:t>
            </a:r>
            <a:r>
              <a:rPr sz="1800" dirty="0">
                <a:latin typeface="Arial MT"/>
                <a:cs typeface="Arial MT"/>
              </a:rPr>
              <a:t>Science</a:t>
            </a:r>
            <a:r>
              <a:rPr sz="1800" spc="-5" dirty="0">
                <a:latin typeface="Arial MT"/>
                <a:cs typeface="Arial MT"/>
              </a:rPr>
              <a:t> </a:t>
            </a:r>
            <a:r>
              <a:rPr sz="1800" dirty="0">
                <a:latin typeface="Arial MT"/>
                <a:cs typeface="Arial MT"/>
              </a:rPr>
              <a:t>2</a:t>
            </a:r>
            <a:r>
              <a:rPr sz="1800" spc="-10"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Data</a:t>
            </a:r>
            <a:r>
              <a:rPr sz="1800" spc="-10" dirty="0">
                <a:latin typeface="Arial MT"/>
                <a:cs typeface="Arial MT"/>
              </a:rPr>
              <a:t> </a:t>
            </a:r>
            <a:r>
              <a:rPr sz="1800" dirty="0">
                <a:latin typeface="Arial MT"/>
                <a:cs typeface="Arial MT"/>
              </a:rPr>
              <a:t>&amp;</a:t>
            </a:r>
            <a:r>
              <a:rPr sz="1800" spc="-10" dirty="0">
                <a:latin typeface="Arial MT"/>
                <a:cs typeface="Arial MT"/>
              </a:rPr>
              <a:t> </a:t>
            </a:r>
            <a:r>
              <a:rPr sz="1800" dirty="0">
                <a:latin typeface="Arial MT"/>
                <a:cs typeface="Arial MT"/>
              </a:rPr>
              <a:t>AI</a:t>
            </a:r>
            <a:r>
              <a:rPr sz="1800" spc="-15" dirty="0">
                <a:latin typeface="Arial MT"/>
                <a:cs typeface="Arial MT"/>
              </a:rPr>
              <a:t> </a:t>
            </a:r>
            <a:r>
              <a:rPr sz="1800" spc="-50" dirty="0">
                <a:latin typeface="Arial MT"/>
                <a:cs typeface="Arial MT"/>
              </a:rPr>
              <a:t>3</a:t>
            </a:r>
            <a:endParaRPr sz="180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6730"/>
            <a:chOff x="0" y="0"/>
            <a:chExt cx="9144000" cy="6856730"/>
          </a:xfrm>
        </p:grpSpPr>
        <p:pic>
          <p:nvPicPr>
            <p:cNvPr id="3" name="object 3"/>
            <p:cNvPicPr/>
            <p:nvPr/>
          </p:nvPicPr>
          <p:blipFill>
            <a:blip r:embed="rId2" cstate="print"/>
            <a:stretch>
              <a:fillRect/>
            </a:stretch>
          </p:blipFill>
          <p:spPr>
            <a:xfrm>
              <a:off x="0" y="0"/>
              <a:ext cx="9144000" cy="6856321"/>
            </a:xfrm>
            <a:prstGeom prst="rect">
              <a:avLst/>
            </a:prstGeom>
          </p:spPr>
        </p:pic>
        <p:sp>
          <p:nvSpPr>
            <p:cNvPr id="4" name="object 4"/>
            <p:cNvSpPr/>
            <p:nvPr/>
          </p:nvSpPr>
          <p:spPr>
            <a:xfrm>
              <a:off x="582218" y="2775252"/>
              <a:ext cx="4434205" cy="92075"/>
            </a:xfrm>
            <a:custGeom>
              <a:avLst/>
              <a:gdLst/>
              <a:ahLst/>
              <a:cxnLst/>
              <a:rect l="l" t="t" r="r" b="b"/>
              <a:pathLst>
                <a:path w="4434205" h="92075">
                  <a:moveTo>
                    <a:pt x="4434205" y="0"/>
                  </a:moveTo>
                  <a:lnTo>
                    <a:pt x="0" y="0"/>
                  </a:lnTo>
                  <a:lnTo>
                    <a:pt x="0" y="91899"/>
                  </a:lnTo>
                  <a:lnTo>
                    <a:pt x="4434205" y="91899"/>
                  </a:lnTo>
                  <a:lnTo>
                    <a:pt x="4434205" y="0"/>
                  </a:lnTo>
                  <a:close/>
                </a:path>
              </a:pathLst>
            </a:custGeom>
            <a:solidFill>
              <a:srgbClr val="000000"/>
            </a:solidFill>
          </p:spPr>
          <p:txBody>
            <a:bodyPr wrap="square" lIns="0" tIns="0" rIns="0" bIns="0" rtlCol="0"/>
            <a:lstStyle/>
            <a:p>
              <a:endParaRPr/>
            </a:p>
          </p:txBody>
        </p:sp>
      </p:grpSp>
      <p:sp>
        <p:nvSpPr>
          <p:cNvPr id="5" name="object 5"/>
          <p:cNvSpPr txBox="1"/>
          <p:nvPr/>
        </p:nvSpPr>
        <p:spPr>
          <a:xfrm>
            <a:off x="567334" y="3079242"/>
            <a:ext cx="3344545" cy="953135"/>
          </a:xfrm>
          <a:prstGeom prst="rect">
            <a:avLst/>
          </a:prstGeom>
        </p:spPr>
        <p:txBody>
          <a:bodyPr vert="horz" wrap="square" lIns="0" tIns="67945" rIns="0" bIns="0" rtlCol="0">
            <a:spAutoFit/>
          </a:bodyPr>
          <a:lstStyle/>
          <a:p>
            <a:pPr marL="12700" marR="5080">
              <a:lnSpc>
                <a:spcPts val="3460"/>
              </a:lnSpc>
              <a:spcBef>
                <a:spcPts val="535"/>
              </a:spcBef>
            </a:pPr>
            <a:r>
              <a:rPr sz="3200" b="1" dirty="0">
                <a:latin typeface="Arial"/>
                <a:cs typeface="Arial"/>
              </a:rPr>
              <a:t>Training</a:t>
            </a:r>
            <a:r>
              <a:rPr sz="3200" b="1" spc="-30" dirty="0">
                <a:latin typeface="Arial"/>
                <a:cs typeface="Arial"/>
              </a:rPr>
              <a:t> </a:t>
            </a:r>
            <a:r>
              <a:rPr sz="3200" b="1" dirty="0">
                <a:latin typeface="Arial"/>
                <a:cs typeface="Arial"/>
              </a:rPr>
              <a:t>a</a:t>
            </a:r>
            <a:r>
              <a:rPr sz="3200" b="1" spc="-20" dirty="0">
                <a:latin typeface="Arial"/>
                <a:cs typeface="Arial"/>
              </a:rPr>
              <a:t> </a:t>
            </a:r>
            <a:r>
              <a:rPr sz="3200" b="1" spc="-10" dirty="0">
                <a:latin typeface="Arial"/>
                <a:cs typeface="Arial"/>
              </a:rPr>
              <a:t>Neural Network</a:t>
            </a:r>
            <a:endParaRPr sz="3200">
              <a:latin typeface="Arial"/>
              <a:cs typeface="Arial"/>
            </a:endParaRPr>
          </a:p>
        </p:txBody>
      </p:sp>
      <p:pic>
        <p:nvPicPr>
          <p:cNvPr id="6" name="object 6"/>
          <p:cNvPicPr/>
          <p:nvPr/>
        </p:nvPicPr>
        <p:blipFill>
          <a:blip r:embed="rId3" cstate="print"/>
          <a:stretch>
            <a:fillRect/>
          </a:stretch>
        </p:blipFill>
        <p:spPr>
          <a:xfrm>
            <a:off x="591705" y="126111"/>
            <a:ext cx="4424807" cy="25925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spc="-10" dirty="0"/>
              <a:t>Dataset</a:t>
            </a:r>
          </a:p>
        </p:txBody>
      </p:sp>
      <p:sp>
        <p:nvSpPr>
          <p:cNvPr id="3" name="object 3"/>
          <p:cNvSpPr txBox="1"/>
          <p:nvPr/>
        </p:nvSpPr>
        <p:spPr>
          <a:xfrm>
            <a:off x="578916" y="1047750"/>
            <a:ext cx="6379845" cy="331914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Split</a:t>
            </a:r>
            <a:r>
              <a:rPr sz="1800" spc="-25" dirty="0">
                <a:latin typeface="Arial MT"/>
                <a:cs typeface="Arial MT"/>
              </a:rPr>
              <a:t> </a:t>
            </a:r>
            <a:r>
              <a:rPr sz="1800" dirty="0">
                <a:latin typeface="Arial MT"/>
                <a:cs typeface="Arial MT"/>
              </a:rPr>
              <a:t>dataset</a:t>
            </a:r>
            <a:r>
              <a:rPr sz="1800" spc="-15" dirty="0">
                <a:latin typeface="Arial MT"/>
                <a:cs typeface="Arial MT"/>
              </a:rPr>
              <a:t> </a:t>
            </a:r>
            <a:r>
              <a:rPr sz="1800" dirty="0">
                <a:latin typeface="Arial MT"/>
                <a:cs typeface="Arial MT"/>
              </a:rPr>
              <a:t>in</a:t>
            </a:r>
            <a:r>
              <a:rPr sz="1800" spc="-40" dirty="0">
                <a:latin typeface="Arial MT"/>
                <a:cs typeface="Arial MT"/>
              </a:rPr>
              <a:t> </a:t>
            </a:r>
            <a:r>
              <a:rPr sz="1800" dirty="0">
                <a:latin typeface="Arial MT"/>
                <a:cs typeface="Arial MT"/>
              </a:rPr>
              <a:t>training,</a:t>
            </a:r>
            <a:r>
              <a:rPr sz="1800" spc="-5" dirty="0">
                <a:latin typeface="Arial MT"/>
                <a:cs typeface="Arial MT"/>
              </a:rPr>
              <a:t> </a:t>
            </a:r>
            <a:r>
              <a:rPr sz="1800" dirty="0">
                <a:latin typeface="Arial MT"/>
                <a:cs typeface="Arial MT"/>
              </a:rPr>
              <a:t>validation</a:t>
            </a:r>
            <a:r>
              <a:rPr sz="1800" spc="-5" dirty="0">
                <a:latin typeface="Arial MT"/>
                <a:cs typeface="Arial MT"/>
              </a:rPr>
              <a:t> </a:t>
            </a:r>
            <a:r>
              <a:rPr sz="1800" dirty="0">
                <a:latin typeface="Arial MT"/>
                <a:cs typeface="Arial MT"/>
              </a:rPr>
              <a:t>and</a:t>
            </a:r>
            <a:r>
              <a:rPr sz="1800" spc="-20" dirty="0">
                <a:latin typeface="Arial MT"/>
                <a:cs typeface="Arial MT"/>
              </a:rPr>
              <a:t> </a:t>
            </a:r>
            <a:r>
              <a:rPr sz="1800" dirty="0">
                <a:latin typeface="Arial MT"/>
                <a:cs typeface="Arial MT"/>
              </a:rPr>
              <a:t>test</a:t>
            </a:r>
            <a:r>
              <a:rPr sz="1800" spc="-35" dirty="0">
                <a:latin typeface="Arial MT"/>
                <a:cs typeface="Arial MT"/>
              </a:rPr>
              <a:t> </a:t>
            </a:r>
            <a:r>
              <a:rPr sz="1800" spc="-20" dirty="0">
                <a:latin typeface="Arial MT"/>
                <a:cs typeface="Arial MT"/>
              </a:rPr>
              <a:t>data</a:t>
            </a:r>
            <a:endParaRPr sz="1800">
              <a:latin typeface="Arial MT"/>
              <a:cs typeface="Arial MT"/>
            </a:endParaRPr>
          </a:p>
          <a:p>
            <a:pPr marL="354965" indent="-342265">
              <a:lnSpc>
                <a:spcPct val="100000"/>
              </a:lnSpc>
              <a:buAutoNum type="arabicPeriod"/>
              <a:tabLst>
                <a:tab pos="354965" algn="l"/>
              </a:tabLst>
            </a:pPr>
            <a:r>
              <a:rPr sz="1800" dirty="0">
                <a:latin typeface="Arial MT"/>
                <a:cs typeface="Arial MT"/>
              </a:rPr>
              <a:t>Training</a:t>
            </a:r>
            <a:r>
              <a:rPr sz="1800" spc="-50" dirty="0">
                <a:latin typeface="Arial MT"/>
                <a:cs typeface="Arial MT"/>
              </a:rPr>
              <a:t> </a:t>
            </a:r>
            <a:r>
              <a:rPr sz="1800" spc="-20" dirty="0">
                <a:latin typeface="Arial MT"/>
                <a:cs typeface="Arial MT"/>
              </a:rPr>
              <a:t>data</a:t>
            </a:r>
            <a:endParaRPr sz="1800">
              <a:latin typeface="Arial MT"/>
              <a:cs typeface="Arial MT"/>
            </a:endParaRPr>
          </a:p>
          <a:p>
            <a:pPr marL="756285" lvl="1" indent="-286385">
              <a:lnSpc>
                <a:spcPct val="100000"/>
              </a:lnSpc>
              <a:spcBef>
                <a:spcPts val="10"/>
              </a:spcBef>
              <a:buSzPct val="112500"/>
              <a:buChar char="•"/>
              <a:tabLst>
                <a:tab pos="756285" algn="l"/>
              </a:tabLst>
            </a:pPr>
            <a:r>
              <a:rPr sz="1600" dirty="0">
                <a:latin typeface="Arial MT"/>
                <a:cs typeface="Arial MT"/>
              </a:rPr>
              <a:t>Used</a:t>
            </a:r>
            <a:r>
              <a:rPr sz="1600" spc="-25" dirty="0">
                <a:latin typeface="Arial MT"/>
                <a:cs typeface="Arial MT"/>
              </a:rPr>
              <a:t> </a:t>
            </a:r>
            <a:r>
              <a:rPr sz="1600" dirty="0">
                <a:latin typeface="Arial MT"/>
                <a:cs typeface="Arial MT"/>
              </a:rPr>
              <a:t>to</a:t>
            </a:r>
            <a:r>
              <a:rPr sz="1600" spc="-10" dirty="0">
                <a:latin typeface="Arial MT"/>
                <a:cs typeface="Arial MT"/>
              </a:rPr>
              <a:t> </a:t>
            </a:r>
            <a:r>
              <a:rPr sz="1600" dirty="0">
                <a:latin typeface="Arial MT"/>
                <a:cs typeface="Arial MT"/>
              </a:rPr>
              <a:t>train</a:t>
            </a:r>
            <a:r>
              <a:rPr sz="1600" spc="-5" dirty="0">
                <a:latin typeface="Arial MT"/>
                <a:cs typeface="Arial MT"/>
              </a:rPr>
              <a:t> </a:t>
            </a:r>
            <a:r>
              <a:rPr sz="1600" dirty="0">
                <a:latin typeface="Arial MT"/>
                <a:cs typeface="Arial MT"/>
              </a:rPr>
              <a:t>the</a:t>
            </a:r>
            <a:r>
              <a:rPr sz="1600" spc="-15" dirty="0">
                <a:latin typeface="Arial MT"/>
                <a:cs typeface="Arial MT"/>
              </a:rPr>
              <a:t> </a:t>
            </a:r>
            <a:r>
              <a:rPr sz="1600" spc="-10" dirty="0">
                <a:latin typeface="Arial MT"/>
                <a:cs typeface="Arial MT"/>
              </a:rPr>
              <a:t>model</a:t>
            </a:r>
            <a:endParaRPr sz="1600">
              <a:latin typeface="Arial MT"/>
              <a:cs typeface="Arial MT"/>
            </a:endParaRPr>
          </a:p>
          <a:p>
            <a:pPr marL="756285" marR="132080" lvl="1" indent="-287020">
              <a:lnSpc>
                <a:spcPct val="100000"/>
              </a:lnSpc>
              <a:buSzPct val="112500"/>
              <a:buChar char="•"/>
              <a:tabLst>
                <a:tab pos="756285" algn="l"/>
              </a:tabLst>
            </a:pPr>
            <a:r>
              <a:rPr sz="1600" dirty="0">
                <a:latin typeface="Arial MT"/>
                <a:cs typeface="Arial MT"/>
              </a:rPr>
              <a:t>Good</a:t>
            </a:r>
            <a:r>
              <a:rPr sz="1600" spc="-20" dirty="0">
                <a:latin typeface="Arial MT"/>
                <a:cs typeface="Arial MT"/>
              </a:rPr>
              <a:t> </a:t>
            </a:r>
            <a:r>
              <a:rPr sz="1600" dirty="0">
                <a:latin typeface="Arial MT"/>
                <a:cs typeface="Arial MT"/>
              </a:rPr>
              <a:t>representation</a:t>
            </a:r>
            <a:r>
              <a:rPr sz="1600" spc="-20" dirty="0">
                <a:latin typeface="Arial MT"/>
                <a:cs typeface="Arial MT"/>
              </a:rPr>
              <a:t> </a:t>
            </a:r>
            <a:r>
              <a:rPr sz="1600" dirty="0">
                <a:latin typeface="Arial MT"/>
                <a:cs typeface="Arial MT"/>
              </a:rPr>
              <a:t>of</a:t>
            </a:r>
            <a:r>
              <a:rPr sz="1600" spc="-30" dirty="0">
                <a:latin typeface="Arial MT"/>
                <a:cs typeface="Arial MT"/>
              </a:rPr>
              <a:t> </a:t>
            </a:r>
            <a:r>
              <a:rPr sz="1600" dirty="0">
                <a:latin typeface="Arial MT"/>
                <a:cs typeface="Arial MT"/>
              </a:rPr>
              <a:t>your</a:t>
            </a:r>
            <a:r>
              <a:rPr sz="1600" spc="-10" dirty="0">
                <a:latin typeface="Arial MT"/>
                <a:cs typeface="Arial MT"/>
              </a:rPr>
              <a:t> </a:t>
            </a:r>
            <a:r>
              <a:rPr sz="1600" dirty="0">
                <a:latin typeface="Arial MT"/>
                <a:cs typeface="Arial MT"/>
              </a:rPr>
              <a:t>data,</a:t>
            </a:r>
            <a:r>
              <a:rPr sz="1600" spc="-30" dirty="0">
                <a:latin typeface="Arial MT"/>
                <a:cs typeface="Arial MT"/>
              </a:rPr>
              <a:t> </a:t>
            </a:r>
            <a:r>
              <a:rPr sz="1600" dirty="0">
                <a:latin typeface="Arial MT"/>
                <a:cs typeface="Arial MT"/>
              </a:rPr>
              <a:t>e.g.</a:t>
            </a:r>
            <a:r>
              <a:rPr sz="1600" spc="-15" dirty="0">
                <a:latin typeface="Arial MT"/>
                <a:cs typeface="Arial MT"/>
              </a:rPr>
              <a:t> </a:t>
            </a:r>
            <a:r>
              <a:rPr sz="1600" dirty="0">
                <a:latin typeface="Arial MT"/>
                <a:cs typeface="Arial MT"/>
              </a:rPr>
              <a:t>all</a:t>
            </a:r>
            <a:r>
              <a:rPr sz="1600" spc="-50" dirty="0">
                <a:latin typeface="Arial MT"/>
                <a:cs typeface="Arial MT"/>
              </a:rPr>
              <a:t> </a:t>
            </a:r>
            <a:r>
              <a:rPr sz="1600" dirty="0">
                <a:latin typeface="Arial MT"/>
                <a:cs typeface="Arial MT"/>
              </a:rPr>
              <a:t>classes</a:t>
            </a:r>
            <a:r>
              <a:rPr sz="1600" spc="-55" dirty="0">
                <a:latin typeface="Arial MT"/>
                <a:cs typeface="Arial MT"/>
              </a:rPr>
              <a:t> </a:t>
            </a:r>
            <a:r>
              <a:rPr sz="1600" dirty="0">
                <a:latin typeface="Arial MT"/>
                <a:cs typeface="Arial MT"/>
              </a:rPr>
              <a:t>are</a:t>
            </a:r>
            <a:r>
              <a:rPr sz="1600" spc="-25" dirty="0">
                <a:latin typeface="Arial MT"/>
                <a:cs typeface="Arial MT"/>
              </a:rPr>
              <a:t> </a:t>
            </a:r>
            <a:r>
              <a:rPr sz="1600" spc="-10" dirty="0">
                <a:latin typeface="Arial MT"/>
                <a:cs typeface="Arial MT"/>
              </a:rPr>
              <a:t>equally </a:t>
            </a:r>
            <a:r>
              <a:rPr sz="1600" dirty="0">
                <a:latin typeface="Arial MT"/>
                <a:cs typeface="Arial MT"/>
              </a:rPr>
              <a:t>represented</a:t>
            </a:r>
            <a:r>
              <a:rPr sz="1600" spc="5" dirty="0">
                <a:latin typeface="Arial MT"/>
                <a:cs typeface="Arial MT"/>
              </a:rPr>
              <a:t> </a:t>
            </a:r>
            <a:r>
              <a:rPr sz="1600" dirty="0">
                <a:latin typeface="Arial MT"/>
                <a:cs typeface="Arial MT"/>
              </a:rPr>
              <a:t>(in</a:t>
            </a:r>
            <a:r>
              <a:rPr sz="1600" spc="-25" dirty="0">
                <a:latin typeface="Arial MT"/>
                <a:cs typeface="Arial MT"/>
              </a:rPr>
              <a:t> </a:t>
            </a:r>
            <a:r>
              <a:rPr sz="1600" dirty="0">
                <a:latin typeface="Arial MT"/>
                <a:cs typeface="Arial MT"/>
              </a:rPr>
              <a:t>case</a:t>
            </a:r>
            <a:r>
              <a:rPr sz="1600" spc="-25" dirty="0">
                <a:latin typeface="Arial MT"/>
                <a:cs typeface="Arial MT"/>
              </a:rPr>
              <a:t> </a:t>
            </a:r>
            <a:r>
              <a:rPr sz="1600" dirty="0">
                <a:latin typeface="Arial MT"/>
                <a:cs typeface="Arial MT"/>
              </a:rPr>
              <a:t>of</a:t>
            </a:r>
            <a:r>
              <a:rPr sz="1600" spc="-10" dirty="0">
                <a:latin typeface="Arial MT"/>
                <a:cs typeface="Arial MT"/>
              </a:rPr>
              <a:t> </a:t>
            </a:r>
            <a:r>
              <a:rPr sz="1600" dirty="0">
                <a:latin typeface="Arial MT"/>
                <a:cs typeface="Arial MT"/>
              </a:rPr>
              <a:t>a</a:t>
            </a:r>
            <a:r>
              <a:rPr sz="1600" spc="-10" dirty="0">
                <a:latin typeface="Arial MT"/>
                <a:cs typeface="Arial MT"/>
              </a:rPr>
              <a:t> classification</a:t>
            </a:r>
            <a:r>
              <a:rPr sz="1600" spc="-45" dirty="0">
                <a:latin typeface="Arial MT"/>
                <a:cs typeface="Arial MT"/>
              </a:rPr>
              <a:t> </a:t>
            </a:r>
            <a:r>
              <a:rPr sz="1600" spc="-10" dirty="0">
                <a:latin typeface="Arial MT"/>
                <a:cs typeface="Arial MT"/>
              </a:rPr>
              <a:t>model)</a:t>
            </a:r>
            <a:endParaRPr sz="1600">
              <a:latin typeface="Arial MT"/>
              <a:cs typeface="Arial MT"/>
            </a:endParaRPr>
          </a:p>
          <a:p>
            <a:pPr marL="756285" lvl="1" indent="-286385">
              <a:lnSpc>
                <a:spcPts val="1914"/>
              </a:lnSpc>
              <a:buSzPct val="112500"/>
              <a:buChar char="•"/>
              <a:tabLst>
                <a:tab pos="756285" algn="l"/>
              </a:tabLst>
            </a:pPr>
            <a:r>
              <a:rPr sz="1600" dirty="0">
                <a:latin typeface="Arial MT"/>
                <a:cs typeface="Arial MT"/>
              </a:rPr>
              <a:t>Size:</a:t>
            </a:r>
            <a:r>
              <a:rPr sz="1600" spc="-45" dirty="0">
                <a:latin typeface="Arial MT"/>
                <a:cs typeface="Arial MT"/>
              </a:rPr>
              <a:t> </a:t>
            </a:r>
            <a:r>
              <a:rPr sz="1600" dirty="0">
                <a:latin typeface="Arial MT"/>
                <a:cs typeface="Arial MT"/>
              </a:rPr>
              <a:t>typical</a:t>
            </a:r>
            <a:r>
              <a:rPr sz="1600" spc="-5" dirty="0">
                <a:latin typeface="Arial MT"/>
                <a:cs typeface="Arial MT"/>
              </a:rPr>
              <a:t> </a:t>
            </a:r>
            <a:r>
              <a:rPr sz="1600" spc="-20" dirty="0">
                <a:latin typeface="Arial MT"/>
                <a:cs typeface="Arial MT"/>
              </a:rPr>
              <a:t>80-</a:t>
            </a:r>
            <a:r>
              <a:rPr sz="1600" dirty="0">
                <a:latin typeface="Arial MT"/>
                <a:cs typeface="Arial MT"/>
              </a:rPr>
              <a:t>90%</a:t>
            </a:r>
            <a:r>
              <a:rPr sz="1600" spc="-15" dirty="0">
                <a:latin typeface="Arial MT"/>
                <a:cs typeface="Arial MT"/>
              </a:rPr>
              <a:t> </a:t>
            </a:r>
            <a:r>
              <a:rPr sz="1600" dirty="0">
                <a:latin typeface="Arial MT"/>
                <a:cs typeface="Arial MT"/>
              </a:rPr>
              <a:t>of</a:t>
            </a:r>
            <a:r>
              <a:rPr sz="1600" spc="-15" dirty="0">
                <a:latin typeface="Arial MT"/>
                <a:cs typeface="Arial MT"/>
              </a:rPr>
              <a:t> </a:t>
            </a:r>
            <a:r>
              <a:rPr sz="1600" dirty="0">
                <a:latin typeface="Arial MT"/>
                <a:cs typeface="Arial MT"/>
              </a:rPr>
              <a:t>your </a:t>
            </a:r>
            <a:r>
              <a:rPr sz="1600" spc="-10" dirty="0">
                <a:latin typeface="Arial MT"/>
                <a:cs typeface="Arial MT"/>
              </a:rPr>
              <a:t>dataset</a:t>
            </a:r>
            <a:endParaRPr sz="1600">
              <a:latin typeface="Arial MT"/>
              <a:cs typeface="Arial MT"/>
            </a:endParaRPr>
          </a:p>
          <a:p>
            <a:pPr marL="354965" indent="-342265">
              <a:lnSpc>
                <a:spcPts val="2155"/>
              </a:lnSpc>
              <a:buAutoNum type="arabicPeriod"/>
              <a:tabLst>
                <a:tab pos="354965" algn="l"/>
              </a:tabLst>
            </a:pPr>
            <a:r>
              <a:rPr sz="1800" dirty="0">
                <a:latin typeface="Arial MT"/>
                <a:cs typeface="Arial MT"/>
              </a:rPr>
              <a:t>Validation</a:t>
            </a:r>
            <a:r>
              <a:rPr sz="1800" spc="-60" dirty="0">
                <a:latin typeface="Arial MT"/>
                <a:cs typeface="Arial MT"/>
              </a:rPr>
              <a:t> </a:t>
            </a:r>
            <a:r>
              <a:rPr sz="1800" spc="-20" dirty="0">
                <a:latin typeface="Arial MT"/>
                <a:cs typeface="Arial MT"/>
              </a:rPr>
              <a:t>data</a:t>
            </a:r>
            <a:endParaRPr sz="1800">
              <a:latin typeface="Arial MT"/>
              <a:cs typeface="Arial MT"/>
            </a:endParaRPr>
          </a:p>
          <a:p>
            <a:pPr marL="812165" indent="-342265">
              <a:lnSpc>
                <a:spcPct val="100000"/>
              </a:lnSpc>
              <a:spcBef>
                <a:spcPts val="10"/>
              </a:spcBef>
              <a:buChar char="–"/>
              <a:tabLst>
                <a:tab pos="812165" algn="l"/>
              </a:tabLst>
            </a:pPr>
            <a:r>
              <a:rPr sz="1600" dirty="0">
                <a:latin typeface="Arial MT"/>
                <a:cs typeface="Arial MT"/>
              </a:rPr>
              <a:t>Used</a:t>
            </a:r>
            <a:r>
              <a:rPr sz="1600" spc="-30" dirty="0">
                <a:latin typeface="Arial MT"/>
                <a:cs typeface="Arial MT"/>
              </a:rPr>
              <a:t> </a:t>
            </a:r>
            <a:r>
              <a:rPr sz="1600" dirty="0">
                <a:latin typeface="Arial MT"/>
                <a:cs typeface="Arial MT"/>
              </a:rPr>
              <a:t>during</a:t>
            </a:r>
            <a:r>
              <a:rPr sz="1600" spc="-20" dirty="0">
                <a:latin typeface="Arial MT"/>
                <a:cs typeface="Arial MT"/>
              </a:rPr>
              <a:t> </a:t>
            </a:r>
            <a:r>
              <a:rPr sz="1600" dirty="0">
                <a:latin typeface="Arial MT"/>
                <a:cs typeface="Arial MT"/>
              </a:rPr>
              <a:t>training</a:t>
            </a:r>
            <a:r>
              <a:rPr sz="1600" spc="-25" dirty="0">
                <a:latin typeface="Arial MT"/>
                <a:cs typeface="Arial MT"/>
              </a:rPr>
              <a:t> </a:t>
            </a:r>
            <a:r>
              <a:rPr sz="1600" dirty="0">
                <a:latin typeface="Arial MT"/>
                <a:cs typeface="Arial MT"/>
              </a:rPr>
              <a:t>to</a:t>
            </a:r>
            <a:r>
              <a:rPr sz="1600" spc="-15" dirty="0">
                <a:latin typeface="Arial MT"/>
                <a:cs typeface="Arial MT"/>
              </a:rPr>
              <a:t> </a:t>
            </a:r>
            <a:r>
              <a:rPr sz="1600" dirty="0">
                <a:latin typeface="Arial MT"/>
                <a:cs typeface="Arial MT"/>
              </a:rPr>
              <a:t>follow</a:t>
            </a:r>
            <a:r>
              <a:rPr sz="1600" spc="-40" dirty="0">
                <a:latin typeface="Arial MT"/>
                <a:cs typeface="Arial MT"/>
              </a:rPr>
              <a:t> </a:t>
            </a:r>
            <a:r>
              <a:rPr sz="1600" dirty="0">
                <a:latin typeface="Arial MT"/>
                <a:cs typeface="Arial MT"/>
              </a:rPr>
              <a:t>up</a:t>
            </a:r>
            <a:r>
              <a:rPr sz="1600" spc="-10" dirty="0">
                <a:latin typeface="Arial MT"/>
                <a:cs typeface="Arial MT"/>
              </a:rPr>
              <a:t> </a:t>
            </a:r>
            <a:r>
              <a:rPr sz="1600" dirty="0">
                <a:latin typeface="Arial MT"/>
                <a:cs typeface="Arial MT"/>
              </a:rPr>
              <a:t>how</a:t>
            </a:r>
            <a:r>
              <a:rPr sz="1600" spc="-30" dirty="0">
                <a:latin typeface="Arial MT"/>
                <a:cs typeface="Arial MT"/>
              </a:rPr>
              <a:t> </a:t>
            </a:r>
            <a:r>
              <a:rPr sz="1600" dirty="0">
                <a:latin typeface="Arial MT"/>
                <a:cs typeface="Arial MT"/>
              </a:rPr>
              <a:t>well</a:t>
            </a:r>
            <a:r>
              <a:rPr sz="1600" spc="-20" dirty="0">
                <a:latin typeface="Arial MT"/>
                <a:cs typeface="Arial MT"/>
              </a:rPr>
              <a:t> </a:t>
            </a:r>
            <a:r>
              <a:rPr sz="1600" dirty="0">
                <a:latin typeface="Arial MT"/>
                <a:cs typeface="Arial MT"/>
              </a:rPr>
              <a:t>the</a:t>
            </a:r>
            <a:r>
              <a:rPr sz="1600" spc="-25" dirty="0">
                <a:latin typeface="Arial MT"/>
                <a:cs typeface="Arial MT"/>
              </a:rPr>
              <a:t> </a:t>
            </a:r>
            <a:r>
              <a:rPr sz="1600" dirty="0">
                <a:latin typeface="Arial MT"/>
                <a:cs typeface="Arial MT"/>
              </a:rPr>
              <a:t>training</a:t>
            </a:r>
            <a:r>
              <a:rPr sz="1600" spc="-30" dirty="0">
                <a:latin typeface="Arial MT"/>
                <a:cs typeface="Arial MT"/>
              </a:rPr>
              <a:t> </a:t>
            </a:r>
            <a:r>
              <a:rPr sz="1600" dirty="0">
                <a:latin typeface="Arial MT"/>
                <a:cs typeface="Arial MT"/>
              </a:rPr>
              <a:t>is</a:t>
            </a:r>
            <a:r>
              <a:rPr sz="1600" spc="-15" dirty="0">
                <a:latin typeface="Arial MT"/>
                <a:cs typeface="Arial MT"/>
              </a:rPr>
              <a:t> </a:t>
            </a:r>
            <a:r>
              <a:rPr sz="1600" spc="-10" dirty="0">
                <a:latin typeface="Arial MT"/>
                <a:cs typeface="Arial MT"/>
              </a:rPr>
              <a:t>doing</a:t>
            </a:r>
            <a:endParaRPr sz="1600">
              <a:latin typeface="Arial MT"/>
              <a:cs typeface="Arial MT"/>
            </a:endParaRPr>
          </a:p>
          <a:p>
            <a:pPr marL="812165" indent="-342265">
              <a:lnSpc>
                <a:spcPct val="100000"/>
              </a:lnSpc>
              <a:buChar char="–"/>
              <a:tabLst>
                <a:tab pos="812165" algn="l"/>
              </a:tabLst>
            </a:pPr>
            <a:r>
              <a:rPr sz="1600" dirty="0">
                <a:latin typeface="Arial MT"/>
                <a:cs typeface="Arial MT"/>
              </a:rPr>
              <a:t>To</a:t>
            </a:r>
            <a:r>
              <a:rPr sz="1600" spc="-20" dirty="0">
                <a:latin typeface="Arial MT"/>
                <a:cs typeface="Arial MT"/>
              </a:rPr>
              <a:t> </a:t>
            </a:r>
            <a:r>
              <a:rPr sz="1600" dirty="0">
                <a:latin typeface="Arial MT"/>
                <a:cs typeface="Arial MT"/>
              </a:rPr>
              <a:t>check</a:t>
            </a:r>
            <a:r>
              <a:rPr sz="1600" spc="-35" dirty="0">
                <a:latin typeface="Arial MT"/>
                <a:cs typeface="Arial MT"/>
              </a:rPr>
              <a:t> </a:t>
            </a:r>
            <a:r>
              <a:rPr sz="1600" dirty="0">
                <a:latin typeface="Arial MT"/>
                <a:cs typeface="Arial MT"/>
              </a:rPr>
              <a:t>whether</a:t>
            </a:r>
            <a:r>
              <a:rPr sz="1600" spc="5" dirty="0">
                <a:latin typeface="Arial MT"/>
                <a:cs typeface="Arial MT"/>
              </a:rPr>
              <a:t> </a:t>
            </a:r>
            <a:r>
              <a:rPr sz="1600" dirty="0">
                <a:latin typeface="Arial MT"/>
                <a:cs typeface="Arial MT"/>
              </a:rPr>
              <a:t>there</a:t>
            </a:r>
            <a:r>
              <a:rPr sz="1600" spc="-20"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no</a:t>
            </a:r>
            <a:r>
              <a:rPr sz="1600" spc="-25" dirty="0">
                <a:latin typeface="Arial MT"/>
                <a:cs typeface="Arial MT"/>
              </a:rPr>
              <a:t> </a:t>
            </a:r>
            <a:r>
              <a:rPr sz="1600" spc="-10" dirty="0">
                <a:latin typeface="Arial MT"/>
                <a:cs typeface="Arial MT"/>
              </a:rPr>
              <a:t>overfitting</a:t>
            </a:r>
            <a:endParaRPr sz="1600">
              <a:latin typeface="Arial MT"/>
              <a:cs typeface="Arial MT"/>
            </a:endParaRPr>
          </a:p>
          <a:p>
            <a:pPr marL="812165" indent="-342265">
              <a:lnSpc>
                <a:spcPts val="1914"/>
              </a:lnSpc>
              <a:buChar char="–"/>
              <a:tabLst>
                <a:tab pos="812165" algn="l"/>
              </a:tabLst>
            </a:pPr>
            <a:r>
              <a:rPr sz="1600" dirty="0">
                <a:latin typeface="Arial MT"/>
                <a:cs typeface="Arial MT"/>
              </a:rPr>
              <a:t>Size:</a:t>
            </a:r>
            <a:r>
              <a:rPr sz="1600" spc="-45" dirty="0">
                <a:latin typeface="Arial MT"/>
                <a:cs typeface="Arial MT"/>
              </a:rPr>
              <a:t> </a:t>
            </a:r>
            <a:r>
              <a:rPr sz="1600" dirty="0">
                <a:latin typeface="Arial MT"/>
                <a:cs typeface="Arial MT"/>
              </a:rPr>
              <a:t>typical</a:t>
            </a:r>
            <a:r>
              <a:rPr sz="1600" spc="-10" dirty="0">
                <a:latin typeface="Arial MT"/>
                <a:cs typeface="Arial MT"/>
              </a:rPr>
              <a:t> </a:t>
            </a:r>
            <a:r>
              <a:rPr sz="1600" spc="-20" dirty="0">
                <a:latin typeface="Arial MT"/>
                <a:cs typeface="Arial MT"/>
              </a:rPr>
              <a:t>5-</a:t>
            </a:r>
            <a:r>
              <a:rPr sz="1600" dirty="0">
                <a:latin typeface="Arial MT"/>
                <a:cs typeface="Arial MT"/>
              </a:rPr>
              <a:t>10%</a:t>
            </a:r>
            <a:r>
              <a:rPr sz="1600" spc="-15"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your </a:t>
            </a:r>
            <a:r>
              <a:rPr sz="1600" spc="-10" dirty="0">
                <a:latin typeface="Arial MT"/>
                <a:cs typeface="Arial MT"/>
              </a:rPr>
              <a:t>dataset</a:t>
            </a:r>
            <a:endParaRPr sz="1600">
              <a:latin typeface="Arial MT"/>
              <a:cs typeface="Arial MT"/>
            </a:endParaRPr>
          </a:p>
          <a:p>
            <a:pPr marL="12700">
              <a:lnSpc>
                <a:spcPts val="2155"/>
              </a:lnSpc>
              <a:tabLst>
                <a:tab pos="354965" algn="l"/>
              </a:tabLst>
            </a:pPr>
            <a:r>
              <a:rPr sz="1800" spc="-25" dirty="0">
                <a:latin typeface="Arial MT"/>
                <a:cs typeface="Arial MT"/>
              </a:rPr>
              <a:t>3.</a:t>
            </a:r>
            <a:r>
              <a:rPr sz="1800" dirty="0">
                <a:latin typeface="Arial MT"/>
                <a:cs typeface="Arial MT"/>
              </a:rPr>
              <a:t>	Test</a:t>
            </a:r>
            <a:r>
              <a:rPr sz="1800" spc="-30" dirty="0">
                <a:latin typeface="Arial MT"/>
                <a:cs typeface="Arial MT"/>
              </a:rPr>
              <a:t> </a:t>
            </a:r>
            <a:r>
              <a:rPr sz="1800" spc="-20" dirty="0">
                <a:latin typeface="Arial MT"/>
                <a:cs typeface="Arial MT"/>
              </a:rPr>
              <a:t>data</a:t>
            </a:r>
            <a:endParaRPr sz="1800">
              <a:latin typeface="Arial MT"/>
              <a:cs typeface="Arial MT"/>
            </a:endParaRPr>
          </a:p>
          <a:p>
            <a:pPr marL="812165" indent="-342265">
              <a:lnSpc>
                <a:spcPct val="100000"/>
              </a:lnSpc>
              <a:spcBef>
                <a:spcPts val="5"/>
              </a:spcBef>
              <a:buChar char="–"/>
              <a:tabLst>
                <a:tab pos="812165" algn="l"/>
              </a:tabLst>
            </a:pPr>
            <a:r>
              <a:rPr sz="1600" dirty="0">
                <a:latin typeface="Arial MT"/>
                <a:cs typeface="Arial MT"/>
              </a:rPr>
              <a:t>Used</a:t>
            </a:r>
            <a:r>
              <a:rPr sz="1600" spc="-30" dirty="0">
                <a:latin typeface="Arial MT"/>
                <a:cs typeface="Arial MT"/>
              </a:rPr>
              <a:t> </a:t>
            </a:r>
            <a:r>
              <a:rPr sz="1600" dirty="0">
                <a:latin typeface="Arial MT"/>
                <a:cs typeface="Arial MT"/>
              </a:rPr>
              <a:t>after</a:t>
            </a:r>
            <a:r>
              <a:rPr sz="1600" spc="-5" dirty="0">
                <a:latin typeface="Arial MT"/>
                <a:cs typeface="Arial MT"/>
              </a:rPr>
              <a:t> </a:t>
            </a:r>
            <a:r>
              <a:rPr sz="1600" dirty="0">
                <a:latin typeface="Arial MT"/>
                <a:cs typeface="Arial MT"/>
              </a:rPr>
              <a:t>training</a:t>
            </a:r>
            <a:r>
              <a:rPr sz="1600" spc="-25" dirty="0">
                <a:latin typeface="Arial MT"/>
                <a:cs typeface="Arial MT"/>
              </a:rPr>
              <a:t> </a:t>
            </a:r>
            <a:r>
              <a:rPr sz="1600" dirty="0">
                <a:latin typeface="Arial MT"/>
                <a:cs typeface="Arial MT"/>
              </a:rPr>
              <a:t>to</a:t>
            </a:r>
            <a:r>
              <a:rPr sz="1600" spc="-15" dirty="0">
                <a:latin typeface="Arial MT"/>
                <a:cs typeface="Arial MT"/>
              </a:rPr>
              <a:t> </a:t>
            </a:r>
            <a:r>
              <a:rPr sz="1600" dirty="0">
                <a:latin typeface="Arial MT"/>
                <a:cs typeface="Arial MT"/>
              </a:rPr>
              <a:t>evaluate</a:t>
            </a:r>
            <a:r>
              <a:rPr sz="1600" spc="-25" dirty="0">
                <a:latin typeface="Arial MT"/>
                <a:cs typeface="Arial MT"/>
              </a:rPr>
              <a:t> </a:t>
            </a:r>
            <a:r>
              <a:rPr sz="1600" dirty="0">
                <a:latin typeface="Arial MT"/>
                <a:cs typeface="Arial MT"/>
              </a:rPr>
              <a:t>how</a:t>
            </a:r>
            <a:r>
              <a:rPr sz="1600" spc="-30" dirty="0">
                <a:latin typeface="Arial MT"/>
                <a:cs typeface="Arial MT"/>
              </a:rPr>
              <a:t> </a:t>
            </a:r>
            <a:r>
              <a:rPr sz="1600" dirty="0">
                <a:latin typeface="Arial MT"/>
                <a:cs typeface="Arial MT"/>
              </a:rPr>
              <a:t>good</a:t>
            </a:r>
            <a:r>
              <a:rPr sz="1600" spc="-30" dirty="0">
                <a:latin typeface="Arial MT"/>
                <a:cs typeface="Arial MT"/>
              </a:rPr>
              <a:t> </a:t>
            </a:r>
            <a:r>
              <a:rPr sz="1600" dirty="0">
                <a:latin typeface="Arial MT"/>
                <a:cs typeface="Arial MT"/>
              </a:rPr>
              <a:t>to</a:t>
            </a:r>
            <a:r>
              <a:rPr sz="1600" spc="-15" dirty="0">
                <a:latin typeface="Arial MT"/>
                <a:cs typeface="Arial MT"/>
              </a:rPr>
              <a:t> </a:t>
            </a:r>
            <a:r>
              <a:rPr sz="1600" dirty="0">
                <a:latin typeface="Arial MT"/>
                <a:cs typeface="Arial MT"/>
              </a:rPr>
              <a:t>model</a:t>
            </a:r>
            <a:r>
              <a:rPr sz="1600" spc="-20" dirty="0">
                <a:latin typeface="Arial MT"/>
                <a:cs typeface="Arial MT"/>
              </a:rPr>
              <a:t> </a:t>
            </a:r>
            <a:r>
              <a:rPr sz="1600" dirty="0">
                <a:latin typeface="Arial MT"/>
                <a:cs typeface="Arial MT"/>
              </a:rPr>
              <a:t>is</a:t>
            </a:r>
            <a:r>
              <a:rPr sz="1600" spc="-15" dirty="0">
                <a:latin typeface="Arial MT"/>
                <a:cs typeface="Arial MT"/>
              </a:rPr>
              <a:t> </a:t>
            </a:r>
            <a:r>
              <a:rPr sz="1600" spc="-10" dirty="0">
                <a:latin typeface="Arial MT"/>
                <a:cs typeface="Arial MT"/>
              </a:rPr>
              <a:t>doing</a:t>
            </a:r>
            <a:endParaRPr sz="1600">
              <a:latin typeface="Arial MT"/>
              <a:cs typeface="Arial MT"/>
            </a:endParaRPr>
          </a:p>
          <a:p>
            <a:pPr marL="812165" indent="-342265">
              <a:lnSpc>
                <a:spcPct val="100000"/>
              </a:lnSpc>
              <a:spcBef>
                <a:spcPts val="5"/>
              </a:spcBef>
              <a:buChar char="–"/>
              <a:tabLst>
                <a:tab pos="812165" algn="l"/>
              </a:tabLst>
            </a:pPr>
            <a:r>
              <a:rPr sz="1600" dirty="0">
                <a:latin typeface="Arial MT"/>
                <a:cs typeface="Arial MT"/>
              </a:rPr>
              <a:t>Size:</a:t>
            </a:r>
            <a:r>
              <a:rPr sz="1600" spc="-45" dirty="0">
                <a:latin typeface="Arial MT"/>
                <a:cs typeface="Arial MT"/>
              </a:rPr>
              <a:t> </a:t>
            </a:r>
            <a:r>
              <a:rPr sz="1600" dirty="0">
                <a:latin typeface="Arial MT"/>
                <a:cs typeface="Arial MT"/>
              </a:rPr>
              <a:t>typical</a:t>
            </a:r>
            <a:r>
              <a:rPr sz="1600" spc="-10" dirty="0">
                <a:latin typeface="Arial MT"/>
                <a:cs typeface="Arial MT"/>
              </a:rPr>
              <a:t> </a:t>
            </a:r>
            <a:r>
              <a:rPr sz="1600" spc="-20" dirty="0">
                <a:latin typeface="Arial MT"/>
                <a:cs typeface="Arial MT"/>
              </a:rPr>
              <a:t>5-</a:t>
            </a:r>
            <a:r>
              <a:rPr sz="1600" dirty="0">
                <a:latin typeface="Arial MT"/>
                <a:cs typeface="Arial MT"/>
              </a:rPr>
              <a:t>10%</a:t>
            </a:r>
            <a:r>
              <a:rPr sz="1600" spc="-15"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your </a:t>
            </a:r>
            <a:r>
              <a:rPr sz="1600" spc="-10" dirty="0">
                <a:latin typeface="Arial MT"/>
                <a:cs typeface="Arial MT"/>
              </a:rPr>
              <a:t>dataset</a:t>
            </a:r>
            <a:endParaRPr sz="1600">
              <a:latin typeface="Arial MT"/>
              <a:cs typeface="Arial MT"/>
            </a:endParaRPr>
          </a:p>
        </p:txBody>
      </p:sp>
      <p:grpSp>
        <p:nvGrpSpPr>
          <p:cNvPr id="4" name="object 4"/>
          <p:cNvGrpSpPr/>
          <p:nvPr/>
        </p:nvGrpSpPr>
        <p:grpSpPr>
          <a:xfrm>
            <a:off x="2368550" y="5126101"/>
            <a:ext cx="1035050" cy="1440180"/>
            <a:chOff x="2368550" y="5126101"/>
            <a:chExt cx="1035050" cy="1440180"/>
          </a:xfrm>
        </p:grpSpPr>
        <p:sp>
          <p:nvSpPr>
            <p:cNvPr id="5" name="object 5"/>
            <p:cNvSpPr/>
            <p:nvPr/>
          </p:nvSpPr>
          <p:spPr>
            <a:xfrm>
              <a:off x="2381250" y="5265039"/>
              <a:ext cx="1009650" cy="1288415"/>
            </a:xfrm>
            <a:custGeom>
              <a:avLst/>
              <a:gdLst/>
              <a:ahLst/>
              <a:cxnLst/>
              <a:rect l="l" t="t" r="r" b="b"/>
              <a:pathLst>
                <a:path w="1009650" h="1288415">
                  <a:moveTo>
                    <a:pt x="1009650" y="0"/>
                  </a:moveTo>
                  <a:lnTo>
                    <a:pt x="988272" y="36460"/>
                  </a:lnTo>
                  <a:lnTo>
                    <a:pt x="928308" y="68739"/>
                  </a:lnTo>
                  <a:lnTo>
                    <a:pt x="885810" y="82822"/>
                  </a:lnTo>
                  <a:lnTo>
                    <a:pt x="836010" y="95275"/>
                  </a:lnTo>
                  <a:lnTo>
                    <a:pt x="779688" y="105901"/>
                  </a:lnTo>
                  <a:lnTo>
                    <a:pt x="717628" y="114505"/>
                  </a:lnTo>
                  <a:lnTo>
                    <a:pt x="650609" y="120893"/>
                  </a:lnTo>
                  <a:lnTo>
                    <a:pt x="579414" y="124869"/>
                  </a:lnTo>
                  <a:lnTo>
                    <a:pt x="504825" y="126238"/>
                  </a:lnTo>
                  <a:lnTo>
                    <a:pt x="430235" y="124869"/>
                  </a:lnTo>
                  <a:lnTo>
                    <a:pt x="359040" y="120893"/>
                  </a:lnTo>
                  <a:lnTo>
                    <a:pt x="292021" y="114505"/>
                  </a:lnTo>
                  <a:lnTo>
                    <a:pt x="229961" y="105901"/>
                  </a:lnTo>
                  <a:lnTo>
                    <a:pt x="173639" y="95275"/>
                  </a:lnTo>
                  <a:lnTo>
                    <a:pt x="123839" y="82822"/>
                  </a:lnTo>
                  <a:lnTo>
                    <a:pt x="81341" y="68739"/>
                  </a:lnTo>
                  <a:lnTo>
                    <a:pt x="21377" y="36460"/>
                  </a:lnTo>
                  <a:lnTo>
                    <a:pt x="0" y="0"/>
                  </a:lnTo>
                  <a:lnTo>
                    <a:pt x="0" y="1161948"/>
                  </a:lnTo>
                  <a:lnTo>
                    <a:pt x="21377" y="1198402"/>
                  </a:lnTo>
                  <a:lnTo>
                    <a:pt x="81341" y="1230674"/>
                  </a:lnTo>
                  <a:lnTo>
                    <a:pt x="123839" y="1244755"/>
                  </a:lnTo>
                  <a:lnTo>
                    <a:pt x="173639" y="1257204"/>
                  </a:lnTo>
                  <a:lnTo>
                    <a:pt x="229961" y="1267828"/>
                  </a:lnTo>
                  <a:lnTo>
                    <a:pt x="292021" y="1276431"/>
                  </a:lnTo>
                  <a:lnTo>
                    <a:pt x="359040" y="1282817"/>
                  </a:lnTo>
                  <a:lnTo>
                    <a:pt x="430235" y="1286792"/>
                  </a:lnTo>
                  <a:lnTo>
                    <a:pt x="504825" y="1288161"/>
                  </a:lnTo>
                  <a:lnTo>
                    <a:pt x="579414" y="1286792"/>
                  </a:lnTo>
                  <a:lnTo>
                    <a:pt x="650609" y="1282817"/>
                  </a:lnTo>
                  <a:lnTo>
                    <a:pt x="717628" y="1276431"/>
                  </a:lnTo>
                  <a:lnTo>
                    <a:pt x="779688" y="1267828"/>
                  </a:lnTo>
                  <a:lnTo>
                    <a:pt x="836010" y="1257204"/>
                  </a:lnTo>
                  <a:lnTo>
                    <a:pt x="885810" y="1244755"/>
                  </a:lnTo>
                  <a:lnTo>
                    <a:pt x="928308" y="1230674"/>
                  </a:lnTo>
                  <a:lnTo>
                    <a:pt x="988272" y="1198402"/>
                  </a:lnTo>
                  <a:lnTo>
                    <a:pt x="1009650" y="1161948"/>
                  </a:lnTo>
                  <a:lnTo>
                    <a:pt x="1009650" y="0"/>
                  </a:lnTo>
                  <a:close/>
                </a:path>
              </a:pathLst>
            </a:custGeom>
            <a:solidFill>
              <a:srgbClr val="B34185"/>
            </a:solidFill>
          </p:spPr>
          <p:txBody>
            <a:bodyPr wrap="square" lIns="0" tIns="0" rIns="0" bIns="0" rtlCol="0"/>
            <a:lstStyle/>
            <a:p>
              <a:endParaRPr/>
            </a:p>
          </p:txBody>
        </p:sp>
        <p:sp>
          <p:nvSpPr>
            <p:cNvPr id="6" name="object 6"/>
            <p:cNvSpPr/>
            <p:nvPr/>
          </p:nvSpPr>
          <p:spPr>
            <a:xfrm>
              <a:off x="2381250" y="5138801"/>
              <a:ext cx="1009650" cy="252729"/>
            </a:xfrm>
            <a:custGeom>
              <a:avLst/>
              <a:gdLst/>
              <a:ahLst/>
              <a:cxnLst/>
              <a:rect l="l" t="t" r="r" b="b"/>
              <a:pathLst>
                <a:path w="1009650" h="252729">
                  <a:moveTo>
                    <a:pt x="504825" y="0"/>
                  </a:moveTo>
                  <a:lnTo>
                    <a:pt x="430235" y="1368"/>
                  </a:lnTo>
                  <a:lnTo>
                    <a:pt x="359040" y="5344"/>
                  </a:lnTo>
                  <a:lnTo>
                    <a:pt x="292021" y="11732"/>
                  </a:lnTo>
                  <a:lnTo>
                    <a:pt x="229961" y="20336"/>
                  </a:lnTo>
                  <a:lnTo>
                    <a:pt x="173639" y="30962"/>
                  </a:lnTo>
                  <a:lnTo>
                    <a:pt x="123839" y="43415"/>
                  </a:lnTo>
                  <a:lnTo>
                    <a:pt x="81341" y="57498"/>
                  </a:lnTo>
                  <a:lnTo>
                    <a:pt x="21377" y="89777"/>
                  </a:lnTo>
                  <a:lnTo>
                    <a:pt x="0" y="126237"/>
                  </a:lnTo>
                  <a:lnTo>
                    <a:pt x="5474" y="144893"/>
                  </a:lnTo>
                  <a:lnTo>
                    <a:pt x="46926" y="179458"/>
                  </a:lnTo>
                  <a:lnTo>
                    <a:pt x="123839" y="209060"/>
                  </a:lnTo>
                  <a:lnTo>
                    <a:pt x="173639" y="221513"/>
                  </a:lnTo>
                  <a:lnTo>
                    <a:pt x="229961" y="232139"/>
                  </a:lnTo>
                  <a:lnTo>
                    <a:pt x="292021" y="240743"/>
                  </a:lnTo>
                  <a:lnTo>
                    <a:pt x="359040" y="247131"/>
                  </a:lnTo>
                  <a:lnTo>
                    <a:pt x="430235" y="251107"/>
                  </a:lnTo>
                  <a:lnTo>
                    <a:pt x="504825" y="252476"/>
                  </a:lnTo>
                  <a:lnTo>
                    <a:pt x="579414" y="251107"/>
                  </a:lnTo>
                  <a:lnTo>
                    <a:pt x="650609" y="247131"/>
                  </a:lnTo>
                  <a:lnTo>
                    <a:pt x="717628" y="240743"/>
                  </a:lnTo>
                  <a:lnTo>
                    <a:pt x="779688" y="232139"/>
                  </a:lnTo>
                  <a:lnTo>
                    <a:pt x="836010" y="221513"/>
                  </a:lnTo>
                  <a:lnTo>
                    <a:pt x="885810" y="209060"/>
                  </a:lnTo>
                  <a:lnTo>
                    <a:pt x="928308" y="194977"/>
                  </a:lnTo>
                  <a:lnTo>
                    <a:pt x="988272" y="162698"/>
                  </a:lnTo>
                  <a:lnTo>
                    <a:pt x="1009650" y="126237"/>
                  </a:lnTo>
                  <a:lnTo>
                    <a:pt x="1004175" y="107582"/>
                  </a:lnTo>
                  <a:lnTo>
                    <a:pt x="962723" y="73017"/>
                  </a:lnTo>
                  <a:lnTo>
                    <a:pt x="885810" y="43415"/>
                  </a:lnTo>
                  <a:lnTo>
                    <a:pt x="836010" y="30962"/>
                  </a:lnTo>
                  <a:lnTo>
                    <a:pt x="779688" y="20336"/>
                  </a:lnTo>
                  <a:lnTo>
                    <a:pt x="717628" y="11732"/>
                  </a:lnTo>
                  <a:lnTo>
                    <a:pt x="650609" y="5344"/>
                  </a:lnTo>
                  <a:lnTo>
                    <a:pt x="579414" y="1368"/>
                  </a:lnTo>
                  <a:lnTo>
                    <a:pt x="504825" y="0"/>
                  </a:lnTo>
                  <a:close/>
                </a:path>
              </a:pathLst>
            </a:custGeom>
            <a:solidFill>
              <a:srgbClr val="D18DB6"/>
            </a:solidFill>
          </p:spPr>
          <p:txBody>
            <a:bodyPr wrap="square" lIns="0" tIns="0" rIns="0" bIns="0" rtlCol="0"/>
            <a:lstStyle/>
            <a:p>
              <a:endParaRPr/>
            </a:p>
          </p:txBody>
        </p:sp>
        <p:sp>
          <p:nvSpPr>
            <p:cNvPr id="7" name="object 7"/>
            <p:cNvSpPr/>
            <p:nvPr/>
          </p:nvSpPr>
          <p:spPr>
            <a:xfrm>
              <a:off x="2381250" y="5138801"/>
              <a:ext cx="1009650" cy="1414780"/>
            </a:xfrm>
            <a:custGeom>
              <a:avLst/>
              <a:gdLst/>
              <a:ahLst/>
              <a:cxnLst/>
              <a:rect l="l" t="t" r="r" b="b"/>
              <a:pathLst>
                <a:path w="1009650" h="1414779">
                  <a:moveTo>
                    <a:pt x="1009650" y="126237"/>
                  </a:moveTo>
                  <a:lnTo>
                    <a:pt x="988272" y="162698"/>
                  </a:lnTo>
                  <a:lnTo>
                    <a:pt x="928308" y="194977"/>
                  </a:lnTo>
                  <a:lnTo>
                    <a:pt x="885810" y="209060"/>
                  </a:lnTo>
                  <a:lnTo>
                    <a:pt x="836010" y="221513"/>
                  </a:lnTo>
                  <a:lnTo>
                    <a:pt x="779688" y="232139"/>
                  </a:lnTo>
                  <a:lnTo>
                    <a:pt x="717628" y="240743"/>
                  </a:lnTo>
                  <a:lnTo>
                    <a:pt x="650609" y="247131"/>
                  </a:lnTo>
                  <a:lnTo>
                    <a:pt x="579414" y="251107"/>
                  </a:lnTo>
                  <a:lnTo>
                    <a:pt x="504825" y="252476"/>
                  </a:lnTo>
                  <a:lnTo>
                    <a:pt x="430235" y="251107"/>
                  </a:lnTo>
                  <a:lnTo>
                    <a:pt x="359040" y="247131"/>
                  </a:lnTo>
                  <a:lnTo>
                    <a:pt x="292021" y="240743"/>
                  </a:lnTo>
                  <a:lnTo>
                    <a:pt x="229961" y="232139"/>
                  </a:lnTo>
                  <a:lnTo>
                    <a:pt x="173639" y="221513"/>
                  </a:lnTo>
                  <a:lnTo>
                    <a:pt x="123839" y="209060"/>
                  </a:lnTo>
                  <a:lnTo>
                    <a:pt x="81341" y="194977"/>
                  </a:lnTo>
                  <a:lnTo>
                    <a:pt x="21377" y="162698"/>
                  </a:lnTo>
                  <a:lnTo>
                    <a:pt x="0" y="126237"/>
                  </a:lnTo>
                  <a:lnTo>
                    <a:pt x="5474" y="107582"/>
                  </a:lnTo>
                  <a:lnTo>
                    <a:pt x="46926" y="73017"/>
                  </a:lnTo>
                  <a:lnTo>
                    <a:pt x="123839" y="43415"/>
                  </a:lnTo>
                  <a:lnTo>
                    <a:pt x="173639" y="30962"/>
                  </a:lnTo>
                  <a:lnTo>
                    <a:pt x="229961" y="20336"/>
                  </a:lnTo>
                  <a:lnTo>
                    <a:pt x="292021" y="11732"/>
                  </a:lnTo>
                  <a:lnTo>
                    <a:pt x="359040" y="5344"/>
                  </a:lnTo>
                  <a:lnTo>
                    <a:pt x="430235" y="1368"/>
                  </a:lnTo>
                  <a:lnTo>
                    <a:pt x="504825" y="0"/>
                  </a:lnTo>
                  <a:lnTo>
                    <a:pt x="579414" y="1368"/>
                  </a:lnTo>
                  <a:lnTo>
                    <a:pt x="650609" y="5344"/>
                  </a:lnTo>
                  <a:lnTo>
                    <a:pt x="717628" y="11732"/>
                  </a:lnTo>
                  <a:lnTo>
                    <a:pt x="779688" y="20336"/>
                  </a:lnTo>
                  <a:lnTo>
                    <a:pt x="836010" y="30962"/>
                  </a:lnTo>
                  <a:lnTo>
                    <a:pt x="885810" y="43415"/>
                  </a:lnTo>
                  <a:lnTo>
                    <a:pt x="928308" y="57498"/>
                  </a:lnTo>
                  <a:lnTo>
                    <a:pt x="988272" y="89777"/>
                  </a:lnTo>
                  <a:lnTo>
                    <a:pt x="1009650" y="126237"/>
                  </a:lnTo>
                  <a:lnTo>
                    <a:pt x="1009650" y="1288186"/>
                  </a:lnTo>
                  <a:lnTo>
                    <a:pt x="988272" y="1324640"/>
                  </a:lnTo>
                  <a:lnTo>
                    <a:pt x="928308" y="1356912"/>
                  </a:lnTo>
                  <a:lnTo>
                    <a:pt x="885810" y="1370993"/>
                  </a:lnTo>
                  <a:lnTo>
                    <a:pt x="836010" y="1383442"/>
                  </a:lnTo>
                  <a:lnTo>
                    <a:pt x="779688" y="1394066"/>
                  </a:lnTo>
                  <a:lnTo>
                    <a:pt x="717628" y="1402669"/>
                  </a:lnTo>
                  <a:lnTo>
                    <a:pt x="650609" y="1409055"/>
                  </a:lnTo>
                  <a:lnTo>
                    <a:pt x="579414" y="1413030"/>
                  </a:lnTo>
                  <a:lnTo>
                    <a:pt x="504825" y="1414399"/>
                  </a:lnTo>
                  <a:lnTo>
                    <a:pt x="430235" y="1413030"/>
                  </a:lnTo>
                  <a:lnTo>
                    <a:pt x="359040" y="1409055"/>
                  </a:lnTo>
                  <a:lnTo>
                    <a:pt x="292021" y="1402669"/>
                  </a:lnTo>
                  <a:lnTo>
                    <a:pt x="229961" y="1394066"/>
                  </a:lnTo>
                  <a:lnTo>
                    <a:pt x="173639" y="1383442"/>
                  </a:lnTo>
                  <a:lnTo>
                    <a:pt x="123839" y="1370993"/>
                  </a:lnTo>
                  <a:lnTo>
                    <a:pt x="81341" y="1356912"/>
                  </a:lnTo>
                  <a:lnTo>
                    <a:pt x="21377" y="1324640"/>
                  </a:lnTo>
                  <a:lnTo>
                    <a:pt x="0" y="1288186"/>
                  </a:lnTo>
                  <a:lnTo>
                    <a:pt x="0" y="126237"/>
                  </a:lnTo>
                </a:path>
              </a:pathLst>
            </a:custGeom>
            <a:ln w="25400">
              <a:solidFill>
                <a:srgbClr val="491635"/>
              </a:solidFill>
            </a:ln>
          </p:spPr>
          <p:txBody>
            <a:bodyPr wrap="square" lIns="0" tIns="0" rIns="0" bIns="0" rtlCol="0"/>
            <a:lstStyle/>
            <a:p>
              <a:endParaRPr/>
            </a:p>
          </p:txBody>
        </p:sp>
      </p:grpSp>
      <p:sp>
        <p:nvSpPr>
          <p:cNvPr id="8" name="object 8"/>
          <p:cNvSpPr txBox="1"/>
          <p:nvPr/>
        </p:nvSpPr>
        <p:spPr>
          <a:xfrm>
            <a:off x="2610357" y="5801664"/>
            <a:ext cx="55245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MT"/>
                <a:cs typeface="Arial MT"/>
              </a:rPr>
              <a:t>Dataset</a:t>
            </a:r>
            <a:endParaRPr sz="1200">
              <a:latin typeface="Arial MT"/>
              <a:cs typeface="Arial MT"/>
            </a:endParaRPr>
          </a:p>
        </p:txBody>
      </p:sp>
      <p:grpSp>
        <p:nvGrpSpPr>
          <p:cNvPr id="9" name="object 9"/>
          <p:cNvGrpSpPr/>
          <p:nvPr/>
        </p:nvGrpSpPr>
        <p:grpSpPr>
          <a:xfrm>
            <a:off x="4249165" y="5154676"/>
            <a:ext cx="911225" cy="838835"/>
            <a:chOff x="4249165" y="5154676"/>
            <a:chExt cx="911225" cy="838835"/>
          </a:xfrm>
        </p:grpSpPr>
        <p:sp>
          <p:nvSpPr>
            <p:cNvPr id="10" name="object 10"/>
            <p:cNvSpPr/>
            <p:nvPr/>
          </p:nvSpPr>
          <p:spPr>
            <a:xfrm>
              <a:off x="4261865" y="5269103"/>
              <a:ext cx="885825" cy="711835"/>
            </a:xfrm>
            <a:custGeom>
              <a:avLst/>
              <a:gdLst/>
              <a:ahLst/>
              <a:cxnLst/>
              <a:rect l="l" t="t" r="r" b="b"/>
              <a:pathLst>
                <a:path w="885825" h="711835">
                  <a:moveTo>
                    <a:pt x="885825" y="0"/>
                  </a:moveTo>
                  <a:lnTo>
                    <a:pt x="863237" y="32121"/>
                  </a:lnTo>
                  <a:lnTo>
                    <a:pt x="800342" y="60013"/>
                  </a:lnTo>
                  <a:lnTo>
                    <a:pt x="756062" y="71850"/>
                  </a:lnTo>
                  <a:lnTo>
                    <a:pt x="704444" y="82003"/>
                  </a:lnTo>
                  <a:lnTo>
                    <a:pt x="646401" y="90263"/>
                  </a:lnTo>
                  <a:lnTo>
                    <a:pt x="582845" y="96422"/>
                  </a:lnTo>
                  <a:lnTo>
                    <a:pt x="514690" y="100270"/>
                  </a:lnTo>
                  <a:lnTo>
                    <a:pt x="442849" y="101600"/>
                  </a:lnTo>
                  <a:lnTo>
                    <a:pt x="371010" y="100270"/>
                  </a:lnTo>
                  <a:lnTo>
                    <a:pt x="302865" y="96422"/>
                  </a:lnTo>
                  <a:lnTo>
                    <a:pt x="239324" y="90263"/>
                  </a:lnTo>
                  <a:lnTo>
                    <a:pt x="181298" y="82003"/>
                  </a:lnTo>
                  <a:lnTo>
                    <a:pt x="129698" y="71850"/>
                  </a:lnTo>
                  <a:lnTo>
                    <a:pt x="85437" y="60013"/>
                  </a:lnTo>
                  <a:lnTo>
                    <a:pt x="49425" y="46700"/>
                  </a:lnTo>
                  <a:lnTo>
                    <a:pt x="5795" y="16485"/>
                  </a:lnTo>
                  <a:lnTo>
                    <a:pt x="0" y="0"/>
                  </a:lnTo>
                  <a:lnTo>
                    <a:pt x="0" y="610019"/>
                  </a:lnTo>
                  <a:lnTo>
                    <a:pt x="22574" y="642153"/>
                  </a:lnTo>
                  <a:lnTo>
                    <a:pt x="85437" y="670064"/>
                  </a:lnTo>
                  <a:lnTo>
                    <a:pt x="129698" y="681912"/>
                  </a:lnTo>
                  <a:lnTo>
                    <a:pt x="181298" y="692075"/>
                  </a:lnTo>
                  <a:lnTo>
                    <a:pt x="239324" y="700344"/>
                  </a:lnTo>
                  <a:lnTo>
                    <a:pt x="302865" y="706511"/>
                  </a:lnTo>
                  <a:lnTo>
                    <a:pt x="371010" y="710364"/>
                  </a:lnTo>
                  <a:lnTo>
                    <a:pt x="442849" y="711695"/>
                  </a:lnTo>
                  <a:lnTo>
                    <a:pt x="514690" y="710364"/>
                  </a:lnTo>
                  <a:lnTo>
                    <a:pt x="582845" y="706511"/>
                  </a:lnTo>
                  <a:lnTo>
                    <a:pt x="646401" y="700344"/>
                  </a:lnTo>
                  <a:lnTo>
                    <a:pt x="704444" y="692075"/>
                  </a:lnTo>
                  <a:lnTo>
                    <a:pt x="756062" y="681912"/>
                  </a:lnTo>
                  <a:lnTo>
                    <a:pt x="800342" y="670064"/>
                  </a:lnTo>
                  <a:lnTo>
                    <a:pt x="836371" y="656741"/>
                  </a:lnTo>
                  <a:lnTo>
                    <a:pt x="880025" y="626509"/>
                  </a:lnTo>
                  <a:lnTo>
                    <a:pt x="885825" y="610019"/>
                  </a:lnTo>
                  <a:lnTo>
                    <a:pt x="885825" y="0"/>
                  </a:lnTo>
                  <a:close/>
                </a:path>
              </a:pathLst>
            </a:custGeom>
            <a:solidFill>
              <a:srgbClr val="B34185"/>
            </a:solidFill>
          </p:spPr>
          <p:txBody>
            <a:bodyPr wrap="square" lIns="0" tIns="0" rIns="0" bIns="0" rtlCol="0"/>
            <a:lstStyle/>
            <a:p>
              <a:endParaRPr/>
            </a:p>
          </p:txBody>
        </p:sp>
        <p:sp>
          <p:nvSpPr>
            <p:cNvPr id="11" name="object 11"/>
            <p:cNvSpPr/>
            <p:nvPr/>
          </p:nvSpPr>
          <p:spPr>
            <a:xfrm>
              <a:off x="4261865" y="5167376"/>
              <a:ext cx="885825" cy="203835"/>
            </a:xfrm>
            <a:custGeom>
              <a:avLst/>
              <a:gdLst/>
              <a:ahLst/>
              <a:cxnLst/>
              <a:rect l="l" t="t" r="r" b="b"/>
              <a:pathLst>
                <a:path w="885825" h="203835">
                  <a:moveTo>
                    <a:pt x="442849" y="0"/>
                  </a:moveTo>
                  <a:lnTo>
                    <a:pt x="371010" y="1329"/>
                  </a:lnTo>
                  <a:lnTo>
                    <a:pt x="302865" y="5178"/>
                  </a:lnTo>
                  <a:lnTo>
                    <a:pt x="239324" y="11339"/>
                  </a:lnTo>
                  <a:lnTo>
                    <a:pt x="181298" y="19604"/>
                  </a:lnTo>
                  <a:lnTo>
                    <a:pt x="129698" y="29765"/>
                  </a:lnTo>
                  <a:lnTo>
                    <a:pt x="85437" y="41614"/>
                  </a:lnTo>
                  <a:lnTo>
                    <a:pt x="49425" y="54942"/>
                  </a:lnTo>
                  <a:lnTo>
                    <a:pt x="5795" y="85207"/>
                  </a:lnTo>
                  <a:lnTo>
                    <a:pt x="0" y="101727"/>
                  </a:lnTo>
                  <a:lnTo>
                    <a:pt x="5795" y="118212"/>
                  </a:lnTo>
                  <a:lnTo>
                    <a:pt x="49425" y="148427"/>
                  </a:lnTo>
                  <a:lnTo>
                    <a:pt x="85437" y="161740"/>
                  </a:lnTo>
                  <a:lnTo>
                    <a:pt x="129698" y="173577"/>
                  </a:lnTo>
                  <a:lnTo>
                    <a:pt x="181298" y="183730"/>
                  </a:lnTo>
                  <a:lnTo>
                    <a:pt x="239324" y="191990"/>
                  </a:lnTo>
                  <a:lnTo>
                    <a:pt x="302865" y="198149"/>
                  </a:lnTo>
                  <a:lnTo>
                    <a:pt x="371010" y="201997"/>
                  </a:lnTo>
                  <a:lnTo>
                    <a:pt x="442849" y="203327"/>
                  </a:lnTo>
                  <a:lnTo>
                    <a:pt x="514690" y="201997"/>
                  </a:lnTo>
                  <a:lnTo>
                    <a:pt x="582845" y="198149"/>
                  </a:lnTo>
                  <a:lnTo>
                    <a:pt x="646401" y="191990"/>
                  </a:lnTo>
                  <a:lnTo>
                    <a:pt x="704444" y="183730"/>
                  </a:lnTo>
                  <a:lnTo>
                    <a:pt x="756062" y="173577"/>
                  </a:lnTo>
                  <a:lnTo>
                    <a:pt x="800342" y="161740"/>
                  </a:lnTo>
                  <a:lnTo>
                    <a:pt x="836371" y="148427"/>
                  </a:lnTo>
                  <a:lnTo>
                    <a:pt x="880025" y="118212"/>
                  </a:lnTo>
                  <a:lnTo>
                    <a:pt x="885825" y="101727"/>
                  </a:lnTo>
                  <a:lnTo>
                    <a:pt x="880025" y="85207"/>
                  </a:lnTo>
                  <a:lnTo>
                    <a:pt x="836371" y="54942"/>
                  </a:lnTo>
                  <a:lnTo>
                    <a:pt x="800342" y="41614"/>
                  </a:lnTo>
                  <a:lnTo>
                    <a:pt x="756062" y="29765"/>
                  </a:lnTo>
                  <a:lnTo>
                    <a:pt x="704444" y="19604"/>
                  </a:lnTo>
                  <a:lnTo>
                    <a:pt x="646401" y="11339"/>
                  </a:lnTo>
                  <a:lnTo>
                    <a:pt x="582845" y="5178"/>
                  </a:lnTo>
                  <a:lnTo>
                    <a:pt x="514690" y="1329"/>
                  </a:lnTo>
                  <a:lnTo>
                    <a:pt x="442849" y="0"/>
                  </a:lnTo>
                  <a:close/>
                </a:path>
              </a:pathLst>
            </a:custGeom>
            <a:solidFill>
              <a:srgbClr val="D18DB6"/>
            </a:solidFill>
          </p:spPr>
          <p:txBody>
            <a:bodyPr wrap="square" lIns="0" tIns="0" rIns="0" bIns="0" rtlCol="0"/>
            <a:lstStyle/>
            <a:p>
              <a:endParaRPr/>
            </a:p>
          </p:txBody>
        </p:sp>
        <p:sp>
          <p:nvSpPr>
            <p:cNvPr id="12" name="object 12"/>
            <p:cNvSpPr/>
            <p:nvPr/>
          </p:nvSpPr>
          <p:spPr>
            <a:xfrm>
              <a:off x="4261865" y="5167376"/>
              <a:ext cx="885825" cy="813435"/>
            </a:xfrm>
            <a:custGeom>
              <a:avLst/>
              <a:gdLst/>
              <a:ahLst/>
              <a:cxnLst/>
              <a:rect l="l" t="t" r="r" b="b"/>
              <a:pathLst>
                <a:path w="885825" h="813435">
                  <a:moveTo>
                    <a:pt x="885825" y="101727"/>
                  </a:moveTo>
                  <a:lnTo>
                    <a:pt x="863237" y="133848"/>
                  </a:lnTo>
                  <a:lnTo>
                    <a:pt x="800342" y="161740"/>
                  </a:lnTo>
                  <a:lnTo>
                    <a:pt x="756062" y="173577"/>
                  </a:lnTo>
                  <a:lnTo>
                    <a:pt x="704444" y="183730"/>
                  </a:lnTo>
                  <a:lnTo>
                    <a:pt x="646401" y="191990"/>
                  </a:lnTo>
                  <a:lnTo>
                    <a:pt x="582845" y="198149"/>
                  </a:lnTo>
                  <a:lnTo>
                    <a:pt x="514690" y="201997"/>
                  </a:lnTo>
                  <a:lnTo>
                    <a:pt x="442849" y="203327"/>
                  </a:lnTo>
                  <a:lnTo>
                    <a:pt x="371010" y="201997"/>
                  </a:lnTo>
                  <a:lnTo>
                    <a:pt x="302865" y="198149"/>
                  </a:lnTo>
                  <a:lnTo>
                    <a:pt x="239324" y="191990"/>
                  </a:lnTo>
                  <a:lnTo>
                    <a:pt x="181298" y="183730"/>
                  </a:lnTo>
                  <a:lnTo>
                    <a:pt x="129698" y="173577"/>
                  </a:lnTo>
                  <a:lnTo>
                    <a:pt x="85437" y="161740"/>
                  </a:lnTo>
                  <a:lnTo>
                    <a:pt x="49425" y="148427"/>
                  </a:lnTo>
                  <a:lnTo>
                    <a:pt x="5795" y="118212"/>
                  </a:lnTo>
                  <a:lnTo>
                    <a:pt x="0" y="101727"/>
                  </a:lnTo>
                  <a:lnTo>
                    <a:pt x="5795" y="85207"/>
                  </a:lnTo>
                  <a:lnTo>
                    <a:pt x="49425" y="54942"/>
                  </a:lnTo>
                  <a:lnTo>
                    <a:pt x="85437" y="41614"/>
                  </a:lnTo>
                  <a:lnTo>
                    <a:pt x="129698" y="29765"/>
                  </a:lnTo>
                  <a:lnTo>
                    <a:pt x="181298" y="19604"/>
                  </a:lnTo>
                  <a:lnTo>
                    <a:pt x="239324" y="11339"/>
                  </a:lnTo>
                  <a:lnTo>
                    <a:pt x="302865" y="5178"/>
                  </a:lnTo>
                  <a:lnTo>
                    <a:pt x="371010" y="1329"/>
                  </a:lnTo>
                  <a:lnTo>
                    <a:pt x="442849" y="0"/>
                  </a:lnTo>
                  <a:lnTo>
                    <a:pt x="514690" y="1329"/>
                  </a:lnTo>
                  <a:lnTo>
                    <a:pt x="582845" y="5178"/>
                  </a:lnTo>
                  <a:lnTo>
                    <a:pt x="646401" y="11339"/>
                  </a:lnTo>
                  <a:lnTo>
                    <a:pt x="704444" y="19604"/>
                  </a:lnTo>
                  <a:lnTo>
                    <a:pt x="756062" y="29765"/>
                  </a:lnTo>
                  <a:lnTo>
                    <a:pt x="800342" y="41614"/>
                  </a:lnTo>
                  <a:lnTo>
                    <a:pt x="836371" y="54942"/>
                  </a:lnTo>
                  <a:lnTo>
                    <a:pt x="880025" y="85207"/>
                  </a:lnTo>
                  <a:lnTo>
                    <a:pt x="885825" y="101727"/>
                  </a:lnTo>
                  <a:lnTo>
                    <a:pt x="885825" y="711746"/>
                  </a:lnTo>
                  <a:lnTo>
                    <a:pt x="863237" y="743880"/>
                  </a:lnTo>
                  <a:lnTo>
                    <a:pt x="800342" y="771791"/>
                  </a:lnTo>
                  <a:lnTo>
                    <a:pt x="756062" y="783639"/>
                  </a:lnTo>
                  <a:lnTo>
                    <a:pt x="704444" y="793802"/>
                  </a:lnTo>
                  <a:lnTo>
                    <a:pt x="646401" y="802071"/>
                  </a:lnTo>
                  <a:lnTo>
                    <a:pt x="582845" y="808238"/>
                  </a:lnTo>
                  <a:lnTo>
                    <a:pt x="514690" y="812091"/>
                  </a:lnTo>
                  <a:lnTo>
                    <a:pt x="442849" y="813422"/>
                  </a:lnTo>
                  <a:lnTo>
                    <a:pt x="371010" y="812091"/>
                  </a:lnTo>
                  <a:lnTo>
                    <a:pt x="302865" y="808238"/>
                  </a:lnTo>
                  <a:lnTo>
                    <a:pt x="239324" y="802071"/>
                  </a:lnTo>
                  <a:lnTo>
                    <a:pt x="181298" y="793802"/>
                  </a:lnTo>
                  <a:lnTo>
                    <a:pt x="129698" y="783639"/>
                  </a:lnTo>
                  <a:lnTo>
                    <a:pt x="85437" y="771791"/>
                  </a:lnTo>
                  <a:lnTo>
                    <a:pt x="49425" y="758468"/>
                  </a:lnTo>
                  <a:lnTo>
                    <a:pt x="5795" y="728236"/>
                  </a:lnTo>
                  <a:lnTo>
                    <a:pt x="0" y="711746"/>
                  </a:lnTo>
                  <a:lnTo>
                    <a:pt x="0" y="101727"/>
                  </a:lnTo>
                </a:path>
              </a:pathLst>
            </a:custGeom>
            <a:ln w="25400">
              <a:solidFill>
                <a:srgbClr val="491635"/>
              </a:solidFill>
            </a:ln>
          </p:spPr>
          <p:txBody>
            <a:bodyPr wrap="square" lIns="0" tIns="0" rIns="0" bIns="0" rtlCol="0"/>
            <a:lstStyle/>
            <a:p>
              <a:endParaRPr/>
            </a:p>
          </p:txBody>
        </p:sp>
      </p:grpSp>
      <p:grpSp>
        <p:nvGrpSpPr>
          <p:cNvPr id="13" name="object 13"/>
          <p:cNvGrpSpPr/>
          <p:nvPr/>
        </p:nvGrpSpPr>
        <p:grpSpPr>
          <a:xfrm>
            <a:off x="5294757" y="5868987"/>
            <a:ext cx="911225" cy="257810"/>
            <a:chOff x="5294757" y="5868987"/>
            <a:chExt cx="911225" cy="257810"/>
          </a:xfrm>
        </p:grpSpPr>
        <p:sp>
          <p:nvSpPr>
            <p:cNvPr id="14" name="object 14"/>
            <p:cNvSpPr/>
            <p:nvPr/>
          </p:nvSpPr>
          <p:spPr>
            <a:xfrm>
              <a:off x="5307457" y="5910732"/>
              <a:ext cx="885825" cy="203835"/>
            </a:xfrm>
            <a:custGeom>
              <a:avLst/>
              <a:gdLst/>
              <a:ahLst/>
              <a:cxnLst/>
              <a:rect l="l" t="t" r="r" b="b"/>
              <a:pathLst>
                <a:path w="885825" h="203835">
                  <a:moveTo>
                    <a:pt x="885825" y="0"/>
                  </a:moveTo>
                  <a:lnTo>
                    <a:pt x="825368" y="14668"/>
                  </a:lnTo>
                  <a:lnTo>
                    <a:pt x="781680" y="18723"/>
                  </a:lnTo>
                  <a:lnTo>
                    <a:pt x="728307" y="22225"/>
                  </a:lnTo>
                  <a:lnTo>
                    <a:pt x="666500" y="25091"/>
                  </a:lnTo>
                  <a:lnTo>
                    <a:pt x="597509" y="27240"/>
                  </a:lnTo>
                  <a:lnTo>
                    <a:pt x="522584" y="28589"/>
                  </a:lnTo>
                  <a:lnTo>
                    <a:pt x="442975" y="29057"/>
                  </a:lnTo>
                  <a:lnTo>
                    <a:pt x="363362" y="28589"/>
                  </a:lnTo>
                  <a:lnTo>
                    <a:pt x="288426" y="27240"/>
                  </a:lnTo>
                  <a:lnTo>
                    <a:pt x="219418" y="25091"/>
                  </a:lnTo>
                  <a:lnTo>
                    <a:pt x="157591" y="22225"/>
                  </a:lnTo>
                  <a:lnTo>
                    <a:pt x="104197" y="18723"/>
                  </a:lnTo>
                  <a:lnTo>
                    <a:pt x="60489" y="14668"/>
                  </a:lnTo>
                  <a:lnTo>
                    <a:pt x="7138" y="5224"/>
                  </a:lnTo>
                  <a:lnTo>
                    <a:pt x="0" y="0"/>
                  </a:lnTo>
                  <a:lnTo>
                    <a:pt x="0" y="174294"/>
                  </a:lnTo>
                  <a:lnTo>
                    <a:pt x="60489" y="188957"/>
                  </a:lnTo>
                  <a:lnTo>
                    <a:pt x="104197" y="193012"/>
                  </a:lnTo>
                  <a:lnTo>
                    <a:pt x="157591" y="196515"/>
                  </a:lnTo>
                  <a:lnTo>
                    <a:pt x="219418" y="199383"/>
                  </a:lnTo>
                  <a:lnTo>
                    <a:pt x="288426" y="201533"/>
                  </a:lnTo>
                  <a:lnTo>
                    <a:pt x="363362" y="202883"/>
                  </a:lnTo>
                  <a:lnTo>
                    <a:pt x="442975" y="203352"/>
                  </a:lnTo>
                  <a:lnTo>
                    <a:pt x="522584" y="202883"/>
                  </a:lnTo>
                  <a:lnTo>
                    <a:pt x="597509" y="201533"/>
                  </a:lnTo>
                  <a:lnTo>
                    <a:pt x="666500" y="199383"/>
                  </a:lnTo>
                  <a:lnTo>
                    <a:pt x="728307" y="196515"/>
                  </a:lnTo>
                  <a:lnTo>
                    <a:pt x="781680" y="193012"/>
                  </a:lnTo>
                  <a:lnTo>
                    <a:pt x="825368" y="188957"/>
                  </a:lnTo>
                  <a:lnTo>
                    <a:pt x="878690" y="179515"/>
                  </a:lnTo>
                  <a:lnTo>
                    <a:pt x="885825" y="174294"/>
                  </a:lnTo>
                  <a:lnTo>
                    <a:pt x="885825" y="0"/>
                  </a:lnTo>
                  <a:close/>
                </a:path>
              </a:pathLst>
            </a:custGeom>
            <a:solidFill>
              <a:srgbClr val="B34185"/>
            </a:solidFill>
          </p:spPr>
          <p:txBody>
            <a:bodyPr wrap="square" lIns="0" tIns="0" rIns="0" bIns="0" rtlCol="0"/>
            <a:lstStyle/>
            <a:p>
              <a:endParaRPr/>
            </a:p>
          </p:txBody>
        </p:sp>
        <p:sp>
          <p:nvSpPr>
            <p:cNvPr id="15" name="object 15"/>
            <p:cNvSpPr/>
            <p:nvPr/>
          </p:nvSpPr>
          <p:spPr>
            <a:xfrm>
              <a:off x="5307457" y="5881687"/>
              <a:ext cx="885825" cy="58419"/>
            </a:xfrm>
            <a:custGeom>
              <a:avLst/>
              <a:gdLst/>
              <a:ahLst/>
              <a:cxnLst/>
              <a:rect l="l" t="t" r="r" b="b"/>
              <a:pathLst>
                <a:path w="885825" h="58420">
                  <a:moveTo>
                    <a:pt x="442975" y="0"/>
                  </a:moveTo>
                  <a:lnTo>
                    <a:pt x="363362" y="467"/>
                  </a:lnTo>
                  <a:lnTo>
                    <a:pt x="288426" y="1817"/>
                  </a:lnTo>
                  <a:lnTo>
                    <a:pt x="219418" y="3965"/>
                  </a:lnTo>
                  <a:lnTo>
                    <a:pt x="157591" y="6831"/>
                  </a:lnTo>
                  <a:lnTo>
                    <a:pt x="104197" y="10332"/>
                  </a:lnTo>
                  <a:lnTo>
                    <a:pt x="60489" y="14385"/>
                  </a:lnTo>
                  <a:lnTo>
                    <a:pt x="7138" y="23824"/>
                  </a:lnTo>
                  <a:lnTo>
                    <a:pt x="0" y="29044"/>
                  </a:lnTo>
                  <a:lnTo>
                    <a:pt x="7138" y="34269"/>
                  </a:lnTo>
                  <a:lnTo>
                    <a:pt x="60489" y="43712"/>
                  </a:lnTo>
                  <a:lnTo>
                    <a:pt x="104197" y="47768"/>
                  </a:lnTo>
                  <a:lnTo>
                    <a:pt x="157591" y="51270"/>
                  </a:lnTo>
                  <a:lnTo>
                    <a:pt x="219418" y="54136"/>
                  </a:lnTo>
                  <a:lnTo>
                    <a:pt x="288426" y="56285"/>
                  </a:lnTo>
                  <a:lnTo>
                    <a:pt x="363362" y="57634"/>
                  </a:lnTo>
                  <a:lnTo>
                    <a:pt x="442975" y="58102"/>
                  </a:lnTo>
                  <a:lnTo>
                    <a:pt x="522584" y="57634"/>
                  </a:lnTo>
                  <a:lnTo>
                    <a:pt x="597509" y="56285"/>
                  </a:lnTo>
                  <a:lnTo>
                    <a:pt x="666500" y="54136"/>
                  </a:lnTo>
                  <a:lnTo>
                    <a:pt x="728307" y="51270"/>
                  </a:lnTo>
                  <a:lnTo>
                    <a:pt x="781680" y="47768"/>
                  </a:lnTo>
                  <a:lnTo>
                    <a:pt x="825368" y="43712"/>
                  </a:lnTo>
                  <a:lnTo>
                    <a:pt x="878690" y="34269"/>
                  </a:lnTo>
                  <a:lnTo>
                    <a:pt x="885825" y="29044"/>
                  </a:lnTo>
                  <a:lnTo>
                    <a:pt x="878690" y="23824"/>
                  </a:lnTo>
                  <a:lnTo>
                    <a:pt x="825368" y="14385"/>
                  </a:lnTo>
                  <a:lnTo>
                    <a:pt x="781680" y="10332"/>
                  </a:lnTo>
                  <a:lnTo>
                    <a:pt x="728307" y="6831"/>
                  </a:lnTo>
                  <a:lnTo>
                    <a:pt x="666500" y="3965"/>
                  </a:lnTo>
                  <a:lnTo>
                    <a:pt x="597509" y="1817"/>
                  </a:lnTo>
                  <a:lnTo>
                    <a:pt x="522584" y="467"/>
                  </a:lnTo>
                  <a:lnTo>
                    <a:pt x="442975" y="0"/>
                  </a:lnTo>
                  <a:close/>
                </a:path>
              </a:pathLst>
            </a:custGeom>
            <a:solidFill>
              <a:srgbClr val="D18DB6"/>
            </a:solidFill>
          </p:spPr>
          <p:txBody>
            <a:bodyPr wrap="square" lIns="0" tIns="0" rIns="0" bIns="0" rtlCol="0"/>
            <a:lstStyle/>
            <a:p>
              <a:endParaRPr/>
            </a:p>
          </p:txBody>
        </p:sp>
        <p:sp>
          <p:nvSpPr>
            <p:cNvPr id="16" name="object 16"/>
            <p:cNvSpPr/>
            <p:nvPr/>
          </p:nvSpPr>
          <p:spPr>
            <a:xfrm>
              <a:off x="5307457" y="5881687"/>
              <a:ext cx="885825" cy="232410"/>
            </a:xfrm>
            <a:custGeom>
              <a:avLst/>
              <a:gdLst/>
              <a:ahLst/>
              <a:cxnLst/>
              <a:rect l="l" t="t" r="r" b="b"/>
              <a:pathLst>
                <a:path w="885825" h="232410">
                  <a:moveTo>
                    <a:pt x="885825" y="29044"/>
                  </a:moveTo>
                  <a:lnTo>
                    <a:pt x="825368" y="43712"/>
                  </a:lnTo>
                  <a:lnTo>
                    <a:pt x="781680" y="47768"/>
                  </a:lnTo>
                  <a:lnTo>
                    <a:pt x="728307" y="51270"/>
                  </a:lnTo>
                  <a:lnTo>
                    <a:pt x="666500" y="54136"/>
                  </a:lnTo>
                  <a:lnTo>
                    <a:pt x="597509" y="56285"/>
                  </a:lnTo>
                  <a:lnTo>
                    <a:pt x="522584" y="57634"/>
                  </a:lnTo>
                  <a:lnTo>
                    <a:pt x="442975" y="58102"/>
                  </a:lnTo>
                  <a:lnTo>
                    <a:pt x="363362" y="57634"/>
                  </a:lnTo>
                  <a:lnTo>
                    <a:pt x="288426" y="56285"/>
                  </a:lnTo>
                  <a:lnTo>
                    <a:pt x="219418" y="54136"/>
                  </a:lnTo>
                  <a:lnTo>
                    <a:pt x="157591" y="51270"/>
                  </a:lnTo>
                  <a:lnTo>
                    <a:pt x="104197" y="47768"/>
                  </a:lnTo>
                  <a:lnTo>
                    <a:pt x="60489" y="43712"/>
                  </a:lnTo>
                  <a:lnTo>
                    <a:pt x="7138" y="34269"/>
                  </a:lnTo>
                  <a:lnTo>
                    <a:pt x="0" y="29044"/>
                  </a:lnTo>
                  <a:lnTo>
                    <a:pt x="7138" y="23824"/>
                  </a:lnTo>
                  <a:lnTo>
                    <a:pt x="60489" y="14385"/>
                  </a:lnTo>
                  <a:lnTo>
                    <a:pt x="104197" y="10332"/>
                  </a:lnTo>
                  <a:lnTo>
                    <a:pt x="157591" y="6831"/>
                  </a:lnTo>
                  <a:lnTo>
                    <a:pt x="219418" y="3965"/>
                  </a:lnTo>
                  <a:lnTo>
                    <a:pt x="288426" y="1817"/>
                  </a:lnTo>
                  <a:lnTo>
                    <a:pt x="363362" y="467"/>
                  </a:lnTo>
                  <a:lnTo>
                    <a:pt x="442975" y="0"/>
                  </a:lnTo>
                  <a:lnTo>
                    <a:pt x="522584" y="467"/>
                  </a:lnTo>
                  <a:lnTo>
                    <a:pt x="597509" y="1817"/>
                  </a:lnTo>
                  <a:lnTo>
                    <a:pt x="666500" y="3965"/>
                  </a:lnTo>
                  <a:lnTo>
                    <a:pt x="728307" y="6831"/>
                  </a:lnTo>
                  <a:lnTo>
                    <a:pt x="781680" y="10332"/>
                  </a:lnTo>
                  <a:lnTo>
                    <a:pt x="825368" y="14385"/>
                  </a:lnTo>
                  <a:lnTo>
                    <a:pt x="878690" y="23824"/>
                  </a:lnTo>
                  <a:lnTo>
                    <a:pt x="885825" y="29044"/>
                  </a:lnTo>
                  <a:lnTo>
                    <a:pt x="885825" y="203339"/>
                  </a:lnTo>
                  <a:lnTo>
                    <a:pt x="825368" y="218002"/>
                  </a:lnTo>
                  <a:lnTo>
                    <a:pt x="781680" y="222057"/>
                  </a:lnTo>
                  <a:lnTo>
                    <a:pt x="728307" y="225560"/>
                  </a:lnTo>
                  <a:lnTo>
                    <a:pt x="666500" y="228428"/>
                  </a:lnTo>
                  <a:lnTo>
                    <a:pt x="597509" y="230578"/>
                  </a:lnTo>
                  <a:lnTo>
                    <a:pt x="522584" y="231928"/>
                  </a:lnTo>
                  <a:lnTo>
                    <a:pt x="442975" y="232397"/>
                  </a:lnTo>
                  <a:lnTo>
                    <a:pt x="363362" y="231928"/>
                  </a:lnTo>
                  <a:lnTo>
                    <a:pt x="288426" y="230578"/>
                  </a:lnTo>
                  <a:lnTo>
                    <a:pt x="219418" y="228428"/>
                  </a:lnTo>
                  <a:lnTo>
                    <a:pt x="157591" y="225560"/>
                  </a:lnTo>
                  <a:lnTo>
                    <a:pt x="104197" y="222057"/>
                  </a:lnTo>
                  <a:lnTo>
                    <a:pt x="60489" y="218002"/>
                  </a:lnTo>
                  <a:lnTo>
                    <a:pt x="7138" y="208560"/>
                  </a:lnTo>
                  <a:lnTo>
                    <a:pt x="0" y="203339"/>
                  </a:lnTo>
                  <a:lnTo>
                    <a:pt x="0" y="29044"/>
                  </a:lnTo>
                </a:path>
              </a:pathLst>
            </a:custGeom>
            <a:ln w="25400">
              <a:solidFill>
                <a:srgbClr val="491635"/>
              </a:solidFill>
            </a:ln>
          </p:spPr>
          <p:txBody>
            <a:bodyPr wrap="square" lIns="0" tIns="0" rIns="0" bIns="0" rtlCol="0"/>
            <a:lstStyle/>
            <a:p>
              <a:endParaRPr/>
            </a:p>
          </p:txBody>
        </p:sp>
      </p:grpSp>
      <p:sp>
        <p:nvSpPr>
          <p:cNvPr id="17" name="object 17"/>
          <p:cNvSpPr txBox="1"/>
          <p:nvPr/>
        </p:nvSpPr>
        <p:spPr>
          <a:xfrm>
            <a:off x="4162425" y="5097538"/>
            <a:ext cx="2143125" cy="1075055"/>
          </a:xfrm>
          <a:prstGeom prst="rect">
            <a:avLst/>
          </a:prstGeom>
          <a:ln w="25400">
            <a:solidFill>
              <a:srgbClr val="491635"/>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spcBef>
                <a:spcPts val="645"/>
              </a:spcBef>
            </a:pPr>
            <a:endParaRPr sz="1200">
              <a:latin typeface="Times New Roman"/>
              <a:cs typeface="Times New Roman"/>
            </a:endParaRPr>
          </a:p>
          <a:p>
            <a:pPr marL="266700">
              <a:lnSpc>
                <a:spcPct val="100000"/>
              </a:lnSpc>
            </a:pPr>
            <a:r>
              <a:rPr sz="1200" spc="-10" dirty="0">
                <a:solidFill>
                  <a:srgbClr val="FFFFFF"/>
                </a:solidFill>
                <a:latin typeface="Arial MT"/>
                <a:cs typeface="Arial MT"/>
              </a:rPr>
              <a:t>Training</a:t>
            </a:r>
            <a:endParaRPr sz="1200">
              <a:latin typeface="Arial MT"/>
              <a:cs typeface="Arial MT"/>
            </a:endParaRPr>
          </a:p>
          <a:p>
            <a:pPr>
              <a:lnSpc>
                <a:spcPct val="100000"/>
              </a:lnSpc>
              <a:spcBef>
                <a:spcPts val="229"/>
              </a:spcBef>
            </a:pPr>
            <a:endParaRPr sz="1200">
              <a:latin typeface="Arial MT"/>
              <a:cs typeface="Arial MT"/>
            </a:endParaRPr>
          </a:p>
          <a:p>
            <a:pPr marL="1252855">
              <a:lnSpc>
                <a:spcPct val="100000"/>
              </a:lnSpc>
            </a:pPr>
            <a:r>
              <a:rPr sz="1200" spc="-10" dirty="0">
                <a:solidFill>
                  <a:srgbClr val="FFFFFF"/>
                </a:solidFill>
                <a:latin typeface="Arial MT"/>
                <a:cs typeface="Arial MT"/>
              </a:rPr>
              <a:t>Validation</a:t>
            </a:r>
            <a:endParaRPr sz="1200">
              <a:latin typeface="Arial MT"/>
              <a:cs typeface="Arial MT"/>
            </a:endParaRPr>
          </a:p>
        </p:txBody>
      </p:sp>
      <p:grpSp>
        <p:nvGrpSpPr>
          <p:cNvPr id="18" name="object 18"/>
          <p:cNvGrpSpPr/>
          <p:nvPr/>
        </p:nvGrpSpPr>
        <p:grpSpPr>
          <a:xfrm>
            <a:off x="4225925" y="6241427"/>
            <a:ext cx="911225" cy="257810"/>
            <a:chOff x="4225925" y="6241427"/>
            <a:chExt cx="911225" cy="257810"/>
          </a:xfrm>
        </p:grpSpPr>
        <p:sp>
          <p:nvSpPr>
            <p:cNvPr id="19" name="object 19"/>
            <p:cNvSpPr/>
            <p:nvPr/>
          </p:nvSpPr>
          <p:spPr>
            <a:xfrm>
              <a:off x="4238625" y="6283185"/>
              <a:ext cx="885825" cy="203835"/>
            </a:xfrm>
            <a:custGeom>
              <a:avLst/>
              <a:gdLst/>
              <a:ahLst/>
              <a:cxnLst/>
              <a:rect l="l" t="t" r="r" b="b"/>
              <a:pathLst>
                <a:path w="885825" h="203835">
                  <a:moveTo>
                    <a:pt x="885825" y="0"/>
                  </a:moveTo>
                  <a:lnTo>
                    <a:pt x="825368" y="14659"/>
                  </a:lnTo>
                  <a:lnTo>
                    <a:pt x="781680" y="18712"/>
                  </a:lnTo>
                  <a:lnTo>
                    <a:pt x="728307" y="22213"/>
                  </a:lnTo>
                  <a:lnTo>
                    <a:pt x="666500" y="25079"/>
                  </a:lnTo>
                  <a:lnTo>
                    <a:pt x="597509" y="27227"/>
                  </a:lnTo>
                  <a:lnTo>
                    <a:pt x="522584" y="28576"/>
                  </a:lnTo>
                  <a:lnTo>
                    <a:pt x="442975" y="29044"/>
                  </a:lnTo>
                  <a:lnTo>
                    <a:pt x="363329" y="28576"/>
                  </a:lnTo>
                  <a:lnTo>
                    <a:pt x="288375" y="27227"/>
                  </a:lnTo>
                  <a:lnTo>
                    <a:pt x="219361" y="25079"/>
                  </a:lnTo>
                  <a:lnTo>
                    <a:pt x="157539" y="22213"/>
                  </a:lnTo>
                  <a:lnTo>
                    <a:pt x="104156" y="18712"/>
                  </a:lnTo>
                  <a:lnTo>
                    <a:pt x="60461" y="14659"/>
                  </a:lnTo>
                  <a:lnTo>
                    <a:pt x="7134" y="5220"/>
                  </a:lnTo>
                  <a:lnTo>
                    <a:pt x="0" y="0"/>
                  </a:lnTo>
                  <a:lnTo>
                    <a:pt x="0" y="174294"/>
                  </a:lnTo>
                  <a:lnTo>
                    <a:pt x="60461" y="188953"/>
                  </a:lnTo>
                  <a:lnTo>
                    <a:pt x="104156" y="193007"/>
                  </a:lnTo>
                  <a:lnTo>
                    <a:pt x="157539" y="196508"/>
                  </a:lnTo>
                  <a:lnTo>
                    <a:pt x="219361" y="199374"/>
                  </a:lnTo>
                  <a:lnTo>
                    <a:pt x="288375" y="201522"/>
                  </a:lnTo>
                  <a:lnTo>
                    <a:pt x="363329" y="202871"/>
                  </a:lnTo>
                  <a:lnTo>
                    <a:pt x="442975" y="203339"/>
                  </a:lnTo>
                  <a:lnTo>
                    <a:pt x="522584" y="202871"/>
                  </a:lnTo>
                  <a:lnTo>
                    <a:pt x="597509" y="201522"/>
                  </a:lnTo>
                  <a:lnTo>
                    <a:pt x="666500" y="199374"/>
                  </a:lnTo>
                  <a:lnTo>
                    <a:pt x="728307" y="196508"/>
                  </a:lnTo>
                  <a:lnTo>
                    <a:pt x="781680" y="193007"/>
                  </a:lnTo>
                  <a:lnTo>
                    <a:pt x="825368" y="188953"/>
                  </a:lnTo>
                  <a:lnTo>
                    <a:pt x="878690" y="179515"/>
                  </a:lnTo>
                  <a:lnTo>
                    <a:pt x="885825" y="174294"/>
                  </a:lnTo>
                  <a:lnTo>
                    <a:pt x="885825" y="0"/>
                  </a:lnTo>
                  <a:close/>
                </a:path>
              </a:pathLst>
            </a:custGeom>
            <a:solidFill>
              <a:srgbClr val="B34185"/>
            </a:solidFill>
          </p:spPr>
          <p:txBody>
            <a:bodyPr wrap="square" lIns="0" tIns="0" rIns="0" bIns="0" rtlCol="0"/>
            <a:lstStyle/>
            <a:p>
              <a:endParaRPr/>
            </a:p>
          </p:txBody>
        </p:sp>
        <p:sp>
          <p:nvSpPr>
            <p:cNvPr id="20" name="object 20"/>
            <p:cNvSpPr/>
            <p:nvPr/>
          </p:nvSpPr>
          <p:spPr>
            <a:xfrm>
              <a:off x="4238625" y="6254127"/>
              <a:ext cx="885825" cy="58419"/>
            </a:xfrm>
            <a:custGeom>
              <a:avLst/>
              <a:gdLst/>
              <a:ahLst/>
              <a:cxnLst/>
              <a:rect l="l" t="t" r="r" b="b"/>
              <a:pathLst>
                <a:path w="885825" h="58420">
                  <a:moveTo>
                    <a:pt x="442975" y="0"/>
                  </a:moveTo>
                  <a:lnTo>
                    <a:pt x="363329" y="468"/>
                  </a:lnTo>
                  <a:lnTo>
                    <a:pt x="288375" y="1817"/>
                  </a:lnTo>
                  <a:lnTo>
                    <a:pt x="219361" y="3966"/>
                  </a:lnTo>
                  <a:lnTo>
                    <a:pt x="157539" y="6832"/>
                  </a:lnTo>
                  <a:lnTo>
                    <a:pt x="104156" y="10334"/>
                  </a:lnTo>
                  <a:lnTo>
                    <a:pt x="60461" y="14389"/>
                  </a:lnTo>
                  <a:lnTo>
                    <a:pt x="7134" y="23833"/>
                  </a:lnTo>
                  <a:lnTo>
                    <a:pt x="0" y="29057"/>
                  </a:lnTo>
                  <a:lnTo>
                    <a:pt x="7134" y="34278"/>
                  </a:lnTo>
                  <a:lnTo>
                    <a:pt x="60461" y="43716"/>
                  </a:lnTo>
                  <a:lnTo>
                    <a:pt x="104156" y="47770"/>
                  </a:lnTo>
                  <a:lnTo>
                    <a:pt x="157539" y="51271"/>
                  </a:lnTo>
                  <a:lnTo>
                    <a:pt x="219361" y="54136"/>
                  </a:lnTo>
                  <a:lnTo>
                    <a:pt x="288375" y="56285"/>
                  </a:lnTo>
                  <a:lnTo>
                    <a:pt x="363329" y="57634"/>
                  </a:lnTo>
                  <a:lnTo>
                    <a:pt x="442975" y="58102"/>
                  </a:lnTo>
                  <a:lnTo>
                    <a:pt x="522584" y="57634"/>
                  </a:lnTo>
                  <a:lnTo>
                    <a:pt x="597509" y="56285"/>
                  </a:lnTo>
                  <a:lnTo>
                    <a:pt x="666500" y="54136"/>
                  </a:lnTo>
                  <a:lnTo>
                    <a:pt x="728307" y="51271"/>
                  </a:lnTo>
                  <a:lnTo>
                    <a:pt x="781680" y="47770"/>
                  </a:lnTo>
                  <a:lnTo>
                    <a:pt x="825368" y="43716"/>
                  </a:lnTo>
                  <a:lnTo>
                    <a:pt x="878690" y="34278"/>
                  </a:lnTo>
                  <a:lnTo>
                    <a:pt x="885825" y="29057"/>
                  </a:lnTo>
                  <a:lnTo>
                    <a:pt x="878690" y="23833"/>
                  </a:lnTo>
                  <a:lnTo>
                    <a:pt x="825368" y="14389"/>
                  </a:lnTo>
                  <a:lnTo>
                    <a:pt x="781680" y="10334"/>
                  </a:lnTo>
                  <a:lnTo>
                    <a:pt x="728307" y="6832"/>
                  </a:lnTo>
                  <a:lnTo>
                    <a:pt x="666500" y="3966"/>
                  </a:lnTo>
                  <a:lnTo>
                    <a:pt x="597509" y="1817"/>
                  </a:lnTo>
                  <a:lnTo>
                    <a:pt x="522584" y="468"/>
                  </a:lnTo>
                  <a:lnTo>
                    <a:pt x="442975" y="0"/>
                  </a:lnTo>
                  <a:close/>
                </a:path>
              </a:pathLst>
            </a:custGeom>
            <a:solidFill>
              <a:srgbClr val="D18DB6"/>
            </a:solidFill>
          </p:spPr>
          <p:txBody>
            <a:bodyPr wrap="square" lIns="0" tIns="0" rIns="0" bIns="0" rtlCol="0"/>
            <a:lstStyle/>
            <a:p>
              <a:endParaRPr/>
            </a:p>
          </p:txBody>
        </p:sp>
        <p:sp>
          <p:nvSpPr>
            <p:cNvPr id="21" name="object 21"/>
            <p:cNvSpPr/>
            <p:nvPr/>
          </p:nvSpPr>
          <p:spPr>
            <a:xfrm>
              <a:off x="4238625" y="6254127"/>
              <a:ext cx="885825" cy="232410"/>
            </a:xfrm>
            <a:custGeom>
              <a:avLst/>
              <a:gdLst/>
              <a:ahLst/>
              <a:cxnLst/>
              <a:rect l="l" t="t" r="r" b="b"/>
              <a:pathLst>
                <a:path w="885825" h="232410">
                  <a:moveTo>
                    <a:pt x="885825" y="29057"/>
                  </a:moveTo>
                  <a:lnTo>
                    <a:pt x="825368" y="43716"/>
                  </a:lnTo>
                  <a:lnTo>
                    <a:pt x="781680" y="47770"/>
                  </a:lnTo>
                  <a:lnTo>
                    <a:pt x="728307" y="51271"/>
                  </a:lnTo>
                  <a:lnTo>
                    <a:pt x="666500" y="54136"/>
                  </a:lnTo>
                  <a:lnTo>
                    <a:pt x="597509" y="56285"/>
                  </a:lnTo>
                  <a:lnTo>
                    <a:pt x="522584" y="57634"/>
                  </a:lnTo>
                  <a:lnTo>
                    <a:pt x="442975" y="58102"/>
                  </a:lnTo>
                  <a:lnTo>
                    <a:pt x="363329" y="57634"/>
                  </a:lnTo>
                  <a:lnTo>
                    <a:pt x="288375" y="56285"/>
                  </a:lnTo>
                  <a:lnTo>
                    <a:pt x="219361" y="54136"/>
                  </a:lnTo>
                  <a:lnTo>
                    <a:pt x="157539" y="51271"/>
                  </a:lnTo>
                  <a:lnTo>
                    <a:pt x="104156" y="47770"/>
                  </a:lnTo>
                  <a:lnTo>
                    <a:pt x="60461" y="43716"/>
                  </a:lnTo>
                  <a:lnTo>
                    <a:pt x="7134" y="34278"/>
                  </a:lnTo>
                  <a:lnTo>
                    <a:pt x="0" y="29057"/>
                  </a:lnTo>
                  <a:lnTo>
                    <a:pt x="7134" y="23833"/>
                  </a:lnTo>
                  <a:lnTo>
                    <a:pt x="60461" y="14389"/>
                  </a:lnTo>
                  <a:lnTo>
                    <a:pt x="104156" y="10334"/>
                  </a:lnTo>
                  <a:lnTo>
                    <a:pt x="157539" y="6832"/>
                  </a:lnTo>
                  <a:lnTo>
                    <a:pt x="219361" y="3966"/>
                  </a:lnTo>
                  <a:lnTo>
                    <a:pt x="288375" y="1817"/>
                  </a:lnTo>
                  <a:lnTo>
                    <a:pt x="363329" y="468"/>
                  </a:lnTo>
                  <a:lnTo>
                    <a:pt x="442975" y="0"/>
                  </a:lnTo>
                  <a:lnTo>
                    <a:pt x="522584" y="468"/>
                  </a:lnTo>
                  <a:lnTo>
                    <a:pt x="597509" y="1817"/>
                  </a:lnTo>
                  <a:lnTo>
                    <a:pt x="666500" y="3966"/>
                  </a:lnTo>
                  <a:lnTo>
                    <a:pt x="728307" y="6832"/>
                  </a:lnTo>
                  <a:lnTo>
                    <a:pt x="781680" y="10334"/>
                  </a:lnTo>
                  <a:lnTo>
                    <a:pt x="825368" y="14389"/>
                  </a:lnTo>
                  <a:lnTo>
                    <a:pt x="878690" y="23833"/>
                  </a:lnTo>
                  <a:lnTo>
                    <a:pt x="885825" y="29057"/>
                  </a:lnTo>
                  <a:lnTo>
                    <a:pt x="885825" y="203352"/>
                  </a:lnTo>
                  <a:lnTo>
                    <a:pt x="825368" y="218011"/>
                  </a:lnTo>
                  <a:lnTo>
                    <a:pt x="781680" y="222065"/>
                  </a:lnTo>
                  <a:lnTo>
                    <a:pt x="728307" y="225565"/>
                  </a:lnTo>
                  <a:lnTo>
                    <a:pt x="666500" y="228431"/>
                  </a:lnTo>
                  <a:lnTo>
                    <a:pt x="597509" y="230580"/>
                  </a:lnTo>
                  <a:lnTo>
                    <a:pt x="522584" y="231929"/>
                  </a:lnTo>
                  <a:lnTo>
                    <a:pt x="442975" y="232397"/>
                  </a:lnTo>
                  <a:lnTo>
                    <a:pt x="363329" y="231929"/>
                  </a:lnTo>
                  <a:lnTo>
                    <a:pt x="288375" y="230580"/>
                  </a:lnTo>
                  <a:lnTo>
                    <a:pt x="219361" y="228431"/>
                  </a:lnTo>
                  <a:lnTo>
                    <a:pt x="157539" y="225565"/>
                  </a:lnTo>
                  <a:lnTo>
                    <a:pt x="104156" y="222065"/>
                  </a:lnTo>
                  <a:lnTo>
                    <a:pt x="60461" y="218011"/>
                  </a:lnTo>
                  <a:lnTo>
                    <a:pt x="7134" y="208573"/>
                  </a:lnTo>
                  <a:lnTo>
                    <a:pt x="0" y="203352"/>
                  </a:lnTo>
                  <a:lnTo>
                    <a:pt x="0" y="29057"/>
                  </a:lnTo>
                </a:path>
              </a:pathLst>
            </a:custGeom>
            <a:ln w="25400">
              <a:solidFill>
                <a:srgbClr val="491635"/>
              </a:solidFill>
            </a:ln>
          </p:spPr>
          <p:txBody>
            <a:bodyPr wrap="square" lIns="0" tIns="0" rIns="0" bIns="0" rtlCol="0"/>
            <a:lstStyle/>
            <a:p>
              <a:endParaRPr/>
            </a:p>
          </p:txBody>
        </p:sp>
      </p:grpSp>
      <p:sp>
        <p:nvSpPr>
          <p:cNvPr id="22" name="object 22"/>
          <p:cNvSpPr txBox="1"/>
          <p:nvPr/>
        </p:nvSpPr>
        <p:spPr>
          <a:xfrm>
            <a:off x="4519929" y="6277762"/>
            <a:ext cx="323850"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Arial MT"/>
                <a:cs typeface="Arial MT"/>
              </a:rPr>
              <a:t>Test</a:t>
            </a:r>
            <a:endParaRPr sz="1200">
              <a:latin typeface="Arial MT"/>
              <a:cs typeface="Arial MT"/>
            </a:endParaRPr>
          </a:p>
        </p:txBody>
      </p:sp>
      <p:sp>
        <p:nvSpPr>
          <p:cNvPr id="23" name="object 23"/>
          <p:cNvSpPr/>
          <p:nvPr/>
        </p:nvSpPr>
        <p:spPr>
          <a:xfrm>
            <a:off x="3514725" y="5491988"/>
            <a:ext cx="542925" cy="124460"/>
          </a:xfrm>
          <a:custGeom>
            <a:avLst/>
            <a:gdLst/>
            <a:ahLst/>
            <a:cxnLst/>
            <a:rect l="l" t="t" r="r" b="b"/>
            <a:pathLst>
              <a:path w="542925" h="124460">
                <a:moveTo>
                  <a:pt x="430529" y="9906"/>
                </a:moveTo>
                <a:lnTo>
                  <a:pt x="429304" y="47918"/>
                </a:lnTo>
                <a:lnTo>
                  <a:pt x="448310" y="48514"/>
                </a:lnTo>
                <a:lnTo>
                  <a:pt x="447184" y="86015"/>
                </a:lnTo>
                <a:lnTo>
                  <a:pt x="447166" y="86614"/>
                </a:lnTo>
                <a:lnTo>
                  <a:pt x="428056" y="86614"/>
                </a:lnTo>
                <a:lnTo>
                  <a:pt x="426847" y="124142"/>
                </a:lnTo>
                <a:lnTo>
                  <a:pt x="508225" y="86614"/>
                </a:lnTo>
                <a:lnTo>
                  <a:pt x="447166" y="86614"/>
                </a:lnTo>
                <a:lnTo>
                  <a:pt x="428076" y="86015"/>
                </a:lnTo>
                <a:lnTo>
                  <a:pt x="509522" y="86015"/>
                </a:lnTo>
                <a:lnTo>
                  <a:pt x="542925" y="70612"/>
                </a:lnTo>
                <a:lnTo>
                  <a:pt x="430529" y="9906"/>
                </a:lnTo>
                <a:close/>
              </a:path>
              <a:path w="542925" h="124460">
                <a:moveTo>
                  <a:pt x="116077" y="0"/>
                </a:moveTo>
                <a:lnTo>
                  <a:pt x="0" y="53467"/>
                </a:lnTo>
                <a:lnTo>
                  <a:pt x="112395" y="114236"/>
                </a:lnTo>
                <a:lnTo>
                  <a:pt x="113622" y="76160"/>
                </a:lnTo>
                <a:lnTo>
                  <a:pt x="94614" y="75565"/>
                </a:lnTo>
                <a:lnTo>
                  <a:pt x="95740" y="38063"/>
                </a:lnTo>
                <a:lnTo>
                  <a:pt x="95758" y="37465"/>
                </a:lnTo>
                <a:lnTo>
                  <a:pt x="114870" y="37465"/>
                </a:lnTo>
                <a:lnTo>
                  <a:pt x="116077" y="0"/>
                </a:lnTo>
                <a:close/>
              </a:path>
              <a:path w="542925" h="124460">
                <a:moveTo>
                  <a:pt x="429304" y="47918"/>
                </a:moveTo>
                <a:lnTo>
                  <a:pt x="428076" y="86015"/>
                </a:lnTo>
                <a:lnTo>
                  <a:pt x="447166" y="86614"/>
                </a:lnTo>
                <a:lnTo>
                  <a:pt x="448310" y="48514"/>
                </a:lnTo>
                <a:lnTo>
                  <a:pt x="429304" y="47918"/>
                </a:lnTo>
                <a:close/>
              </a:path>
              <a:path w="542925" h="124460">
                <a:moveTo>
                  <a:pt x="114850" y="38063"/>
                </a:moveTo>
                <a:lnTo>
                  <a:pt x="113641" y="75565"/>
                </a:lnTo>
                <a:lnTo>
                  <a:pt x="113622" y="76160"/>
                </a:lnTo>
                <a:lnTo>
                  <a:pt x="428076" y="86015"/>
                </a:lnTo>
                <a:lnTo>
                  <a:pt x="429285" y="48514"/>
                </a:lnTo>
                <a:lnTo>
                  <a:pt x="429304" y="47918"/>
                </a:lnTo>
                <a:lnTo>
                  <a:pt x="114850" y="38063"/>
                </a:lnTo>
                <a:close/>
              </a:path>
              <a:path w="542925" h="124460">
                <a:moveTo>
                  <a:pt x="95758" y="37465"/>
                </a:moveTo>
                <a:lnTo>
                  <a:pt x="94614" y="75565"/>
                </a:lnTo>
                <a:lnTo>
                  <a:pt x="113622" y="76160"/>
                </a:lnTo>
                <a:lnTo>
                  <a:pt x="114850" y="38063"/>
                </a:lnTo>
                <a:lnTo>
                  <a:pt x="95758" y="37465"/>
                </a:lnTo>
                <a:close/>
              </a:path>
              <a:path w="542925" h="124460">
                <a:moveTo>
                  <a:pt x="114870" y="37465"/>
                </a:moveTo>
                <a:lnTo>
                  <a:pt x="95758" y="37465"/>
                </a:lnTo>
                <a:lnTo>
                  <a:pt x="114850" y="38063"/>
                </a:lnTo>
                <a:lnTo>
                  <a:pt x="114870" y="37465"/>
                </a:lnTo>
                <a:close/>
              </a:path>
            </a:pathLst>
          </a:custGeom>
          <a:solidFill>
            <a:srgbClr val="B13C82"/>
          </a:solidFill>
        </p:spPr>
        <p:txBody>
          <a:bodyPr wrap="square" lIns="0" tIns="0" rIns="0" bIns="0" rtlCol="0"/>
          <a:lstStyle/>
          <a:p>
            <a:endParaRPr/>
          </a:p>
        </p:txBody>
      </p:sp>
      <p:sp>
        <p:nvSpPr>
          <p:cNvPr id="24" name="object 24"/>
          <p:cNvSpPr/>
          <p:nvPr/>
        </p:nvSpPr>
        <p:spPr>
          <a:xfrm>
            <a:off x="3533775" y="6299720"/>
            <a:ext cx="542925" cy="124460"/>
          </a:xfrm>
          <a:custGeom>
            <a:avLst/>
            <a:gdLst/>
            <a:ahLst/>
            <a:cxnLst/>
            <a:rect l="l" t="t" r="r" b="b"/>
            <a:pathLst>
              <a:path w="542925" h="124460">
                <a:moveTo>
                  <a:pt x="430529" y="9893"/>
                </a:moveTo>
                <a:lnTo>
                  <a:pt x="429302" y="47967"/>
                </a:lnTo>
                <a:lnTo>
                  <a:pt x="448310" y="48564"/>
                </a:lnTo>
                <a:lnTo>
                  <a:pt x="447185" y="86050"/>
                </a:lnTo>
                <a:lnTo>
                  <a:pt x="447166" y="86652"/>
                </a:lnTo>
                <a:lnTo>
                  <a:pt x="428055" y="86652"/>
                </a:lnTo>
                <a:lnTo>
                  <a:pt x="426847" y="124129"/>
                </a:lnTo>
                <a:lnTo>
                  <a:pt x="508134" y="86652"/>
                </a:lnTo>
                <a:lnTo>
                  <a:pt x="447166" y="86652"/>
                </a:lnTo>
                <a:lnTo>
                  <a:pt x="428074" y="86050"/>
                </a:lnTo>
                <a:lnTo>
                  <a:pt x="509438" y="86050"/>
                </a:lnTo>
                <a:lnTo>
                  <a:pt x="542925" y="70612"/>
                </a:lnTo>
                <a:lnTo>
                  <a:pt x="430529" y="9893"/>
                </a:lnTo>
                <a:close/>
              </a:path>
              <a:path w="542925" h="124460">
                <a:moveTo>
                  <a:pt x="116077" y="0"/>
                </a:moveTo>
                <a:lnTo>
                  <a:pt x="0" y="53517"/>
                </a:lnTo>
                <a:lnTo>
                  <a:pt x="112395" y="114236"/>
                </a:lnTo>
                <a:lnTo>
                  <a:pt x="113622" y="76150"/>
                </a:lnTo>
                <a:lnTo>
                  <a:pt x="94614" y="75552"/>
                </a:lnTo>
                <a:lnTo>
                  <a:pt x="95739" y="38078"/>
                </a:lnTo>
                <a:lnTo>
                  <a:pt x="95758" y="37477"/>
                </a:lnTo>
                <a:lnTo>
                  <a:pt x="114869" y="37477"/>
                </a:lnTo>
                <a:lnTo>
                  <a:pt x="116077" y="0"/>
                </a:lnTo>
                <a:close/>
              </a:path>
              <a:path w="542925" h="124460">
                <a:moveTo>
                  <a:pt x="429302" y="47967"/>
                </a:moveTo>
                <a:lnTo>
                  <a:pt x="428074" y="86050"/>
                </a:lnTo>
                <a:lnTo>
                  <a:pt x="447166" y="86652"/>
                </a:lnTo>
                <a:lnTo>
                  <a:pt x="448310" y="48564"/>
                </a:lnTo>
                <a:lnTo>
                  <a:pt x="429302" y="47967"/>
                </a:lnTo>
                <a:close/>
              </a:path>
              <a:path w="542925" h="124460">
                <a:moveTo>
                  <a:pt x="114850" y="38078"/>
                </a:moveTo>
                <a:lnTo>
                  <a:pt x="113642" y="75552"/>
                </a:lnTo>
                <a:lnTo>
                  <a:pt x="113622" y="76150"/>
                </a:lnTo>
                <a:lnTo>
                  <a:pt x="428074" y="86050"/>
                </a:lnTo>
                <a:lnTo>
                  <a:pt x="429283" y="48564"/>
                </a:lnTo>
                <a:lnTo>
                  <a:pt x="429302" y="47967"/>
                </a:lnTo>
                <a:lnTo>
                  <a:pt x="114850" y="38078"/>
                </a:lnTo>
                <a:close/>
              </a:path>
              <a:path w="542925" h="124460">
                <a:moveTo>
                  <a:pt x="95758" y="37477"/>
                </a:moveTo>
                <a:lnTo>
                  <a:pt x="94614" y="75552"/>
                </a:lnTo>
                <a:lnTo>
                  <a:pt x="113622" y="76150"/>
                </a:lnTo>
                <a:lnTo>
                  <a:pt x="114850" y="38078"/>
                </a:lnTo>
                <a:lnTo>
                  <a:pt x="95758" y="37477"/>
                </a:lnTo>
                <a:close/>
              </a:path>
              <a:path w="542925" h="124460">
                <a:moveTo>
                  <a:pt x="114869" y="37477"/>
                </a:moveTo>
                <a:lnTo>
                  <a:pt x="95758" y="37477"/>
                </a:lnTo>
                <a:lnTo>
                  <a:pt x="114850" y="38078"/>
                </a:lnTo>
                <a:lnTo>
                  <a:pt x="114869" y="37477"/>
                </a:lnTo>
                <a:close/>
              </a:path>
            </a:pathLst>
          </a:custGeom>
          <a:solidFill>
            <a:srgbClr val="B13C82"/>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7516" y="1148841"/>
            <a:ext cx="6252210" cy="1900555"/>
          </a:xfrm>
          <a:prstGeom prst="rect">
            <a:avLst/>
          </a:prstGeom>
        </p:spPr>
        <p:txBody>
          <a:bodyPr vert="horz" wrap="square" lIns="0" tIns="50800" rIns="0" bIns="0" rtlCol="0">
            <a:spAutoFit/>
          </a:bodyPr>
          <a:lstStyle/>
          <a:p>
            <a:pPr marL="12700">
              <a:lnSpc>
                <a:spcPct val="100000"/>
              </a:lnSpc>
              <a:spcBef>
                <a:spcPts val="400"/>
              </a:spcBef>
            </a:pPr>
            <a:r>
              <a:rPr sz="1800" dirty="0">
                <a:latin typeface="Arial MT"/>
                <a:cs typeface="Arial MT"/>
              </a:rPr>
              <a:t>Very</a:t>
            </a:r>
            <a:r>
              <a:rPr sz="1800" spc="-30" dirty="0">
                <a:latin typeface="Arial MT"/>
                <a:cs typeface="Arial MT"/>
              </a:rPr>
              <a:t> </a:t>
            </a:r>
            <a:r>
              <a:rPr sz="1800" dirty="0">
                <a:latin typeface="Arial MT"/>
                <a:cs typeface="Arial MT"/>
              </a:rPr>
              <a:t>simple</a:t>
            </a:r>
            <a:r>
              <a:rPr sz="1800" spc="-20" dirty="0">
                <a:latin typeface="Arial MT"/>
                <a:cs typeface="Arial MT"/>
              </a:rPr>
              <a:t> </a:t>
            </a:r>
            <a:r>
              <a:rPr sz="1800" spc="-10" dirty="0">
                <a:latin typeface="Arial MT"/>
                <a:cs typeface="Arial MT"/>
              </a:rPr>
              <a:t>example:</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Model</a:t>
            </a:r>
            <a:r>
              <a:rPr sz="1800" spc="-20" dirty="0">
                <a:latin typeface="Arial MT"/>
                <a:cs typeface="Arial MT"/>
              </a:rPr>
              <a:t> </a:t>
            </a:r>
            <a:r>
              <a:rPr sz="1800" dirty="0">
                <a:latin typeface="Arial MT"/>
                <a:cs typeface="Arial MT"/>
              </a:rPr>
              <a:t>with</a:t>
            </a:r>
            <a:r>
              <a:rPr sz="1800" spc="15" dirty="0">
                <a:latin typeface="Arial MT"/>
                <a:cs typeface="Arial MT"/>
              </a:rPr>
              <a:t> </a:t>
            </a:r>
            <a:r>
              <a:rPr sz="1800" dirty="0">
                <a:latin typeface="Arial MT"/>
                <a:cs typeface="Arial MT"/>
              </a:rPr>
              <a:t>7</a:t>
            </a:r>
            <a:r>
              <a:rPr sz="1800" spc="-25" dirty="0">
                <a:latin typeface="Arial MT"/>
                <a:cs typeface="Arial MT"/>
              </a:rPr>
              <a:t> </a:t>
            </a:r>
            <a:r>
              <a:rPr sz="1800" dirty="0">
                <a:latin typeface="Arial MT"/>
                <a:cs typeface="Arial MT"/>
              </a:rPr>
              <a:t>inputs</a:t>
            </a:r>
            <a:r>
              <a:rPr sz="1800" spc="-5" dirty="0">
                <a:latin typeface="Arial MT"/>
                <a:cs typeface="Arial MT"/>
              </a:rPr>
              <a:t> </a:t>
            </a:r>
            <a:r>
              <a:rPr sz="1800" dirty="0">
                <a:latin typeface="Arial MT"/>
                <a:cs typeface="Arial MT"/>
              </a:rPr>
              <a:t>and</a:t>
            </a:r>
            <a:r>
              <a:rPr sz="1800" spc="-10" dirty="0">
                <a:latin typeface="Arial MT"/>
                <a:cs typeface="Arial MT"/>
              </a:rPr>
              <a:t> </a:t>
            </a:r>
            <a:r>
              <a:rPr sz="1800" dirty="0">
                <a:latin typeface="Arial MT"/>
                <a:cs typeface="Arial MT"/>
              </a:rPr>
              <a:t>3</a:t>
            </a:r>
            <a:r>
              <a:rPr sz="1800" spc="-25" dirty="0">
                <a:latin typeface="Arial MT"/>
                <a:cs typeface="Arial MT"/>
              </a:rPr>
              <a:t> </a:t>
            </a:r>
            <a:r>
              <a:rPr sz="1800" spc="-10" dirty="0">
                <a:latin typeface="Arial MT"/>
                <a:cs typeface="Arial MT"/>
              </a:rPr>
              <a:t>outputs</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Training</a:t>
            </a:r>
            <a:r>
              <a:rPr sz="1800" spc="-25" dirty="0">
                <a:latin typeface="Arial MT"/>
                <a:cs typeface="Arial MT"/>
              </a:rPr>
              <a:t> </a:t>
            </a:r>
            <a:r>
              <a:rPr sz="1800" dirty="0">
                <a:latin typeface="Arial MT"/>
                <a:cs typeface="Arial MT"/>
              </a:rPr>
              <a:t>set</a:t>
            </a:r>
            <a:r>
              <a:rPr sz="1800" spc="-10" dirty="0">
                <a:latin typeface="Arial MT"/>
                <a:cs typeface="Arial MT"/>
              </a:rPr>
              <a:t> </a:t>
            </a:r>
            <a:r>
              <a:rPr sz="1800" dirty="0">
                <a:latin typeface="Arial MT"/>
                <a:cs typeface="Arial MT"/>
              </a:rPr>
              <a:t>size</a:t>
            </a:r>
            <a:r>
              <a:rPr sz="1800" spc="-20" dirty="0">
                <a:latin typeface="Arial MT"/>
                <a:cs typeface="Arial MT"/>
              </a:rPr>
              <a:t> </a:t>
            </a:r>
            <a:r>
              <a:rPr sz="1800" dirty="0">
                <a:latin typeface="Arial MT"/>
                <a:cs typeface="Arial MT"/>
              </a:rPr>
              <a:t>=</a:t>
            </a:r>
            <a:r>
              <a:rPr sz="1800" spc="-10" dirty="0">
                <a:latin typeface="Arial MT"/>
                <a:cs typeface="Arial MT"/>
              </a:rPr>
              <a:t> </a:t>
            </a:r>
            <a:r>
              <a:rPr sz="1800" spc="-50" dirty="0">
                <a:latin typeface="Arial MT"/>
                <a:cs typeface="Arial MT"/>
              </a:rPr>
              <a:t>6</a:t>
            </a:r>
            <a:endParaRPr sz="1800">
              <a:latin typeface="Arial MT"/>
              <a:cs typeface="Arial MT"/>
            </a:endParaRPr>
          </a:p>
          <a:p>
            <a:pPr marL="12700" marR="4150995" indent="286385">
              <a:lnSpc>
                <a:spcPct val="113900"/>
              </a:lnSpc>
              <a:buChar char="•"/>
              <a:tabLst>
                <a:tab pos="299085" algn="l"/>
              </a:tabLst>
            </a:pPr>
            <a:r>
              <a:rPr sz="1800" dirty="0">
                <a:latin typeface="Arial MT"/>
                <a:cs typeface="Arial MT"/>
              </a:rPr>
              <a:t>Batch</a:t>
            </a:r>
            <a:r>
              <a:rPr sz="1800" spc="-15" dirty="0">
                <a:latin typeface="Arial MT"/>
                <a:cs typeface="Arial MT"/>
              </a:rPr>
              <a:t> </a:t>
            </a:r>
            <a:r>
              <a:rPr sz="1800" dirty="0">
                <a:latin typeface="Arial MT"/>
                <a:cs typeface="Arial MT"/>
              </a:rPr>
              <a:t>size</a:t>
            </a:r>
            <a:r>
              <a:rPr sz="1800" spc="-20" dirty="0">
                <a:latin typeface="Arial MT"/>
                <a:cs typeface="Arial MT"/>
              </a:rPr>
              <a:t> </a:t>
            </a:r>
            <a:r>
              <a:rPr sz="1800" dirty="0">
                <a:latin typeface="Arial MT"/>
                <a:cs typeface="Arial MT"/>
              </a:rPr>
              <a:t>=</a:t>
            </a:r>
            <a:r>
              <a:rPr sz="1800" spc="-10" dirty="0">
                <a:latin typeface="Arial MT"/>
                <a:cs typeface="Arial MT"/>
              </a:rPr>
              <a:t> </a:t>
            </a:r>
            <a:r>
              <a:rPr sz="1800" spc="-50" dirty="0">
                <a:latin typeface="Arial MT"/>
                <a:cs typeface="Arial MT"/>
              </a:rPr>
              <a:t>2 </a:t>
            </a:r>
            <a:r>
              <a:rPr sz="1800" dirty="0">
                <a:latin typeface="Arial MT"/>
                <a:cs typeface="Arial MT"/>
              </a:rPr>
              <a:t>Supervised</a:t>
            </a:r>
            <a:r>
              <a:rPr sz="1800" spc="-40" dirty="0">
                <a:latin typeface="Arial MT"/>
                <a:cs typeface="Arial MT"/>
              </a:rPr>
              <a:t> </a:t>
            </a:r>
            <a:r>
              <a:rPr sz="1800" spc="-10" dirty="0">
                <a:latin typeface="Arial MT"/>
                <a:cs typeface="Arial MT"/>
              </a:rPr>
              <a:t>learning:</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Tell</a:t>
            </a:r>
            <a:r>
              <a:rPr sz="1800" spc="-5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model</a:t>
            </a:r>
            <a:r>
              <a:rPr sz="1800" spc="-15" dirty="0">
                <a:latin typeface="Arial MT"/>
                <a:cs typeface="Arial MT"/>
              </a:rPr>
              <a:t> </a:t>
            </a:r>
            <a:r>
              <a:rPr sz="1800" dirty="0">
                <a:latin typeface="Arial MT"/>
                <a:cs typeface="Arial MT"/>
              </a:rPr>
              <a:t>what</a:t>
            </a:r>
            <a:r>
              <a:rPr sz="1800" spc="3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output</a:t>
            </a:r>
            <a:r>
              <a:rPr sz="1800" spc="-20" dirty="0">
                <a:latin typeface="Arial MT"/>
                <a:cs typeface="Arial MT"/>
              </a:rPr>
              <a:t> </a:t>
            </a:r>
            <a:r>
              <a:rPr sz="1800" dirty="0">
                <a:latin typeface="Arial MT"/>
                <a:cs typeface="Arial MT"/>
              </a:rPr>
              <a:t>should</a:t>
            </a:r>
            <a:r>
              <a:rPr sz="1800" spc="-15" dirty="0">
                <a:latin typeface="Arial MT"/>
                <a:cs typeface="Arial MT"/>
              </a:rPr>
              <a:t> </a:t>
            </a:r>
            <a:r>
              <a:rPr sz="1800" dirty="0">
                <a:latin typeface="Arial MT"/>
                <a:cs typeface="Arial MT"/>
              </a:rPr>
              <a:t>be</a:t>
            </a:r>
            <a:r>
              <a:rPr sz="1800" spc="-15" dirty="0">
                <a:latin typeface="Arial MT"/>
                <a:cs typeface="Arial MT"/>
              </a:rPr>
              <a:t> </a:t>
            </a:r>
            <a:r>
              <a:rPr sz="1800" dirty="0">
                <a:latin typeface="Arial MT"/>
                <a:cs typeface="Arial MT"/>
              </a:rPr>
              <a:t>for</a:t>
            </a:r>
            <a:r>
              <a:rPr sz="1800" spc="-30"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certain</a:t>
            </a:r>
            <a:r>
              <a:rPr sz="1800" spc="-15" dirty="0">
                <a:latin typeface="Arial MT"/>
                <a:cs typeface="Arial MT"/>
              </a:rPr>
              <a:t> </a:t>
            </a:r>
            <a:r>
              <a:rPr sz="1800" spc="-10" dirty="0">
                <a:latin typeface="Arial MT"/>
                <a:cs typeface="Arial MT"/>
              </a:rPr>
              <a:t>input</a:t>
            </a:r>
            <a:endParaRPr sz="1800">
              <a:latin typeface="Arial MT"/>
              <a:cs typeface="Arial MT"/>
            </a:endParaRPr>
          </a:p>
        </p:txBody>
      </p:sp>
      <p:grpSp>
        <p:nvGrpSpPr>
          <p:cNvPr id="3" name="object 3"/>
          <p:cNvGrpSpPr/>
          <p:nvPr/>
        </p:nvGrpSpPr>
        <p:grpSpPr>
          <a:xfrm>
            <a:off x="2366772" y="3492995"/>
            <a:ext cx="4396740" cy="561340"/>
            <a:chOff x="2366772" y="3492995"/>
            <a:chExt cx="4396740" cy="561340"/>
          </a:xfrm>
        </p:grpSpPr>
        <p:pic>
          <p:nvPicPr>
            <p:cNvPr id="4" name="object 4"/>
            <p:cNvPicPr/>
            <p:nvPr/>
          </p:nvPicPr>
          <p:blipFill>
            <a:blip r:embed="rId3" cstate="print"/>
            <a:stretch>
              <a:fillRect/>
            </a:stretch>
          </p:blipFill>
          <p:spPr>
            <a:xfrm>
              <a:off x="2366772" y="3515893"/>
              <a:ext cx="3084576" cy="537946"/>
            </a:xfrm>
            <a:prstGeom prst="rect">
              <a:avLst/>
            </a:prstGeom>
          </p:spPr>
        </p:pic>
        <p:pic>
          <p:nvPicPr>
            <p:cNvPr id="5" name="object 5"/>
            <p:cNvPicPr/>
            <p:nvPr/>
          </p:nvPicPr>
          <p:blipFill>
            <a:blip r:embed="rId4" cstate="print"/>
            <a:stretch>
              <a:fillRect/>
            </a:stretch>
          </p:blipFill>
          <p:spPr>
            <a:xfrm>
              <a:off x="5420867" y="3492995"/>
              <a:ext cx="1342643" cy="560844"/>
            </a:xfrm>
            <a:prstGeom prst="rect">
              <a:avLst/>
            </a:prstGeom>
          </p:spPr>
        </p:pic>
      </p:grpSp>
      <p:graphicFrame>
        <p:nvGraphicFramePr>
          <p:cNvPr id="6" name="object 6"/>
          <p:cNvGraphicFramePr>
            <a:graphicFrameLocks noGrp="1"/>
          </p:cNvGraphicFramePr>
          <p:nvPr/>
        </p:nvGraphicFramePr>
        <p:xfrm>
          <a:off x="1941195" y="3515486"/>
          <a:ext cx="5250171" cy="2684145"/>
        </p:xfrm>
        <a:graphic>
          <a:graphicData uri="http://schemas.openxmlformats.org/drawingml/2006/table">
            <a:tbl>
              <a:tblPr firstRow="1" bandRow="1">
                <a:tableStyleId>{2D5ABB26-0587-4C30-8999-92F81FD0307C}</a:tableStyleId>
              </a:tblPr>
              <a:tblGrid>
                <a:gridCol w="437515">
                  <a:extLst>
                    <a:ext uri="{9D8B030D-6E8A-4147-A177-3AD203B41FA5}">
                      <a16:colId xmlns:a16="http://schemas.microsoft.com/office/drawing/2014/main" val="20000"/>
                    </a:ext>
                  </a:extLst>
                </a:gridCol>
                <a:gridCol w="437515">
                  <a:extLst>
                    <a:ext uri="{9D8B030D-6E8A-4147-A177-3AD203B41FA5}">
                      <a16:colId xmlns:a16="http://schemas.microsoft.com/office/drawing/2014/main" val="20001"/>
                    </a:ext>
                  </a:extLst>
                </a:gridCol>
                <a:gridCol w="437515">
                  <a:extLst>
                    <a:ext uri="{9D8B030D-6E8A-4147-A177-3AD203B41FA5}">
                      <a16:colId xmlns:a16="http://schemas.microsoft.com/office/drawing/2014/main" val="20002"/>
                    </a:ext>
                  </a:extLst>
                </a:gridCol>
                <a:gridCol w="437515">
                  <a:extLst>
                    <a:ext uri="{9D8B030D-6E8A-4147-A177-3AD203B41FA5}">
                      <a16:colId xmlns:a16="http://schemas.microsoft.com/office/drawing/2014/main" val="20003"/>
                    </a:ext>
                  </a:extLst>
                </a:gridCol>
                <a:gridCol w="213994">
                  <a:extLst>
                    <a:ext uri="{9D8B030D-6E8A-4147-A177-3AD203B41FA5}">
                      <a16:colId xmlns:a16="http://schemas.microsoft.com/office/drawing/2014/main" val="20004"/>
                    </a:ext>
                  </a:extLst>
                </a:gridCol>
                <a:gridCol w="223519">
                  <a:extLst>
                    <a:ext uri="{9D8B030D-6E8A-4147-A177-3AD203B41FA5}">
                      <a16:colId xmlns:a16="http://schemas.microsoft.com/office/drawing/2014/main" val="20005"/>
                    </a:ext>
                  </a:extLst>
                </a:gridCol>
                <a:gridCol w="437514">
                  <a:extLst>
                    <a:ext uri="{9D8B030D-6E8A-4147-A177-3AD203B41FA5}">
                      <a16:colId xmlns:a16="http://schemas.microsoft.com/office/drawing/2014/main" val="20006"/>
                    </a:ext>
                  </a:extLst>
                </a:gridCol>
                <a:gridCol w="437514">
                  <a:extLst>
                    <a:ext uri="{9D8B030D-6E8A-4147-A177-3AD203B41FA5}">
                      <a16:colId xmlns:a16="http://schemas.microsoft.com/office/drawing/2014/main" val="20007"/>
                    </a:ext>
                  </a:extLst>
                </a:gridCol>
                <a:gridCol w="437514">
                  <a:extLst>
                    <a:ext uri="{9D8B030D-6E8A-4147-A177-3AD203B41FA5}">
                      <a16:colId xmlns:a16="http://schemas.microsoft.com/office/drawing/2014/main" val="20008"/>
                    </a:ext>
                  </a:extLst>
                </a:gridCol>
                <a:gridCol w="437514">
                  <a:extLst>
                    <a:ext uri="{9D8B030D-6E8A-4147-A177-3AD203B41FA5}">
                      <a16:colId xmlns:a16="http://schemas.microsoft.com/office/drawing/2014/main" val="20009"/>
                    </a:ext>
                  </a:extLst>
                </a:gridCol>
                <a:gridCol w="210185">
                  <a:extLst>
                    <a:ext uri="{9D8B030D-6E8A-4147-A177-3AD203B41FA5}">
                      <a16:colId xmlns:a16="http://schemas.microsoft.com/office/drawing/2014/main" val="20010"/>
                    </a:ext>
                  </a:extLst>
                </a:gridCol>
                <a:gridCol w="227329">
                  <a:extLst>
                    <a:ext uri="{9D8B030D-6E8A-4147-A177-3AD203B41FA5}">
                      <a16:colId xmlns:a16="http://schemas.microsoft.com/office/drawing/2014/main" val="20011"/>
                    </a:ext>
                  </a:extLst>
                </a:gridCol>
                <a:gridCol w="437514">
                  <a:extLst>
                    <a:ext uri="{9D8B030D-6E8A-4147-A177-3AD203B41FA5}">
                      <a16:colId xmlns:a16="http://schemas.microsoft.com/office/drawing/2014/main" val="20012"/>
                    </a:ext>
                  </a:extLst>
                </a:gridCol>
                <a:gridCol w="437514">
                  <a:extLst>
                    <a:ext uri="{9D8B030D-6E8A-4147-A177-3AD203B41FA5}">
                      <a16:colId xmlns:a16="http://schemas.microsoft.com/office/drawing/2014/main" val="20013"/>
                    </a:ext>
                  </a:extLst>
                </a:gridCol>
              </a:tblGrid>
              <a:tr h="241935">
                <a:tc gridSpan="5">
                  <a:txBody>
                    <a:bodyPr/>
                    <a:lstStyle/>
                    <a:p>
                      <a:pPr>
                        <a:lnSpc>
                          <a:spcPct val="100000"/>
                        </a:lnSpc>
                      </a:pPr>
                      <a:endParaRPr sz="14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6">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8285">
                <a:tc>
                  <a:txBody>
                    <a:bodyPr/>
                    <a:lstStyle/>
                    <a:p>
                      <a:pPr>
                        <a:lnSpc>
                          <a:spcPct val="100000"/>
                        </a:lnSpc>
                      </a:pPr>
                      <a:endParaRPr sz="1400">
                        <a:latin typeface="Times New Roman"/>
                        <a:cs typeface="Times New Roman"/>
                      </a:endParaRPr>
                    </a:p>
                  </a:txBody>
                  <a:tcPr marL="0" marR="0" marT="0" marB="0">
                    <a:lnR w="12700">
                      <a:solidFill>
                        <a:srgbClr val="000000"/>
                      </a:solidFill>
                      <a:prstDash val="solid"/>
                    </a:lnR>
                    <a:lnB w="12700">
                      <a:solidFill>
                        <a:srgbClr val="FFFFFF"/>
                      </a:solidFill>
                      <a:prstDash val="solid"/>
                    </a:lnB>
                  </a:tcPr>
                </a:tc>
                <a:tc gridSpan="8">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B w="12700">
                      <a:solidFill>
                        <a:srgbClr val="FFFFFF"/>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2"/>
                  </a:ext>
                </a:extLst>
              </a:tr>
              <a:tr h="365125">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3"/>
                  </a:ext>
                </a:extLst>
              </a:tr>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4"/>
                  </a:ext>
                </a:extLst>
              </a:tr>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0,6</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1,0</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5"/>
                  </a:ext>
                </a:extLst>
              </a:tr>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6"/>
                  </a:ext>
                </a:extLst>
              </a:tr>
              <a:tr h="365760">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7"/>
                  </a:ext>
                </a:extLst>
              </a:tr>
            </a:tbl>
          </a:graphicData>
        </a:graphic>
      </p:graphicFrame>
      <p:sp>
        <p:nvSpPr>
          <p:cNvPr id="7" name="object 7"/>
          <p:cNvSpPr txBox="1"/>
          <p:nvPr/>
        </p:nvSpPr>
        <p:spPr>
          <a:xfrm>
            <a:off x="3408679" y="3311778"/>
            <a:ext cx="98933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MT"/>
                <a:cs typeface="Arial MT"/>
              </a:rPr>
              <a:t>7</a:t>
            </a:r>
            <a:r>
              <a:rPr sz="1100" spc="-25" dirty="0">
                <a:latin typeface="Arial MT"/>
                <a:cs typeface="Arial MT"/>
              </a:rPr>
              <a:t> </a:t>
            </a:r>
            <a:r>
              <a:rPr sz="1100" dirty="0">
                <a:latin typeface="Arial MT"/>
                <a:cs typeface="Arial MT"/>
              </a:rPr>
              <a:t>input</a:t>
            </a:r>
            <a:r>
              <a:rPr sz="1100" spc="-15" dirty="0">
                <a:latin typeface="Arial MT"/>
                <a:cs typeface="Arial MT"/>
              </a:rPr>
              <a:t> </a:t>
            </a:r>
            <a:r>
              <a:rPr sz="1100" spc="-10" dirty="0">
                <a:latin typeface="Arial MT"/>
                <a:cs typeface="Arial MT"/>
              </a:rPr>
              <a:t>neurons</a:t>
            </a:r>
            <a:endParaRPr sz="1100">
              <a:latin typeface="Arial MT"/>
              <a:cs typeface="Arial MT"/>
            </a:endParaRPr>
          </a:p>
        </p:txBody>
      </p:sp>
      <p:sp>
        <p:nvSpPr>
          <p:cNvPr id="8" name="object 8"/>
          <p:cNvSpPr txBox="1"/>
          <p:nvPr/>
        </p:nvSpPr>
        <p:spPr>
          <a:xfrm>
            <a:off x="5579745" y="3289553"/>
            <a:ext cx="107315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MT"/>
                <a:cs typeface="Arial MT"/>
              </a:rPr>
              <a:t>3</a:t>
            </a:r>
            <a:r>
              <a:rPr sz="1100" spc="-15" dirty="0">
                <a:latin typeface="Arial MT"/>
                <a:cs typeface="Arial MT"/>
              </a:rPr>
              <a:t> </a:t>
            </a:r>
            <a:r>
              <a:rPr sz="1100" dirty="0">
                <a:latin typeface="Arial MT"/>
                <a:cs typeface="Arial MT"/>
              </a:rPr>
              <a:t>output</a:t>
            </a:r>
            <a:r>
              <a:rPr sz="1100" spc="-30" dirty="0">
                <a:latin typeface="Arial MT"/>
                <a:cs typeface="Arial MT"/>
              </a:rPr>
              <a:t> </a:t>
            </a:r>
            <a:r>
              <a:rPr sz="1100" spc="-10" dirty="0">
                <a:latin typeface="Arial MT"/>
                <a:cs typeface="Arial MT"/>
              </a:rPr>
              <a:t>neurons</a:t>
            </a:r>
            <a:endParaRPr sz="1100">
              <a:latin typeface="Arial MT"/>
              <a:cs typeface="Arial MT"/>
            </a:endParaRPr>
          </a:p>
        </p:txBody>
      </p:sp>
      <p:sp>
        <p:nvSpPr>
          <p:cNvPr id="9" name="object 9"/>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0" dirty="0"/>
              <a:t> </a:t>
            </a:r>
            <a:r>
              <a:rPr dirty="0"/>
              <a:t>a</a:t>
            </a:r>
            <a:r>
              <a:rPr spc="-20" dirty="0"/>
              <a:t> </a:t>
            </a:r>
            <a:r>
              <a:rPr spc="-25" dirty="0"/>
              <a:t>NN</a:t>
            </a:r>
          </a:p>
        </p:txBody>
      </p:sp>
      <p:sp>
        <p:nvSpPr>
          <p:cNvPr id="10" name="object 10"/>
          <p:cNvSpPr/>
          <p:nvPr/>
        </p:nvSpPr>
        <p:spPr>
          <a:xfrm>
            <a:off x="1524000" y="4012819"/>
            <a:ext cx="224790" cy="2206625"/>
          </a:xfrm>
          <a:custGeom>
            <a:avLst/>
            <a:gdLst/>
            <a:ahLst/>
            <a:cxnLst/>
            <a:rect l="l" t="t" r="r" b="b"/>
            <a:pathLst>
              <a:path w="224789" h="2206625">
                <a:moveTo>
                  <a:pt x="224789" y="711961"/>
                </a:moveTo>
                <a:lnTo>
                  <a:pt x="181028" y="710471"/>
                </a:lnTo>
                <a:lnTo>
                  <a:pt x="145303" y="706421"/>
                </a:lnTo>
                <a:lnTo>
                  <a:pt x="121223" y="700442"/>
                </a:lnTo>
                <a:lnTo>
                  <a:pt x="112394" y="693165"/>
                </a:lnTo>
                <a:lnTo>
                  <a:pt x="112394" y="374649"/>
                </a:lnTo>
                <a:lnTo>
                  <a:pt x="103566" y="367393"/>
                </a:lnTo>
                <a:lnTo>
                  <a:pt x="79486" y="361457"/>
                </a:lnTo>
                <a:lnTo>
                  <a:pt x="43761" y="357451"/>
                </a:lnTo>
                <a:lnTo>
                  <a:pt x="0" y="355980"/>
                </a:lnTo>
                <a:lnTo>
                  <a:pt x="43761" y="354508"/>
                </a:lnTo>
                <a:lnTo>
                  <a:pt x="79486" y="350488"/>
                </a:lnTo>
                <a:lnTo>
                  <a:pt x="103566" y="344515"/>
                </a:lnTo>
                <a:lnTo>
                  <a:pt x="112394" y="337184"/>
                </a:lnTo>
                <a:lnTo>
                  <a:pt x="112394" y="18795"/>
                </a:lnTo>
                <a:lnTo>
                  <a:pt x="121223" y="11465"/>
                </a:lnTo>
                <a:lnTo>
                  <a:pt x="145303" y="5492"/>
                </a:lnTo>
                <a:lnTo>
                  <a:pt x="181028" y="1472"/>
                </a:lnTo>
                <a:lnTo>
                  <a:pt x="224789" y="0"/>
                </a:lnTo>
              </a:path>
              <a:path w="224789" h="2206625">
                <a:moveTo>
                  <a:pt x="224789" y="2206561"/>
                </a:moveTo>
                <a:lnTo>
                  <a:pt x="181028" y="2205090"/>
                </a:lnTo>
                <a:lnTo>
                  <a:pt x="145303" y="2201078"/>
                </a:lnTo>
                <a:lnTo>
                  <a:pt x="121223" y="2195127"/>
                </a:lnTo>
                <a:lnTo>
                  <a:pt x="112394" y="2187841"/>
                </a:lnTo>
                <a:lnTo>
                  <a:pt x="112394" y="1869363"/>
                </a:lnTo>
                <a:lnTo>
                  <a:pt x="103566" y="1862070"/>
                </a:lnTo>
                <a:lnTo>
                  <a:pt x="79486" y="1856116"/>
                </a:lnTo>
                <a:lnTo>
                  <a:pt x="43761" y="1852102"/>
                </a:lnTo>
                <a:lnTo>
                  <a:pt x="0" y="1850631"/>
                </a:lnTo>
                <a:lnTo>
                  <a:pt x="43761" y="1849158"/>
                </a:lnTo>
                <a:lnTo>
                  <a:pt x="79486" y="1845141"/>
                </a:lnTo>
                <a:lnTo>
                  <a:pt x="103566" y="1839187"/>
                </a:lnTo>
                <a:lnTo>
                  <a:pt x="112394" y="1831898"/>
                </a:lnTo>
                <a:lnTo>
                  <a:pt x="112394" y="1513458"/>
                </a:lnTo>
                <a:lnTo>
                  <a:pt x="121223" y="1506128"/>
                </a:lnTo>
                <a:lnTo>
                  <a:pt x="145303" y="1500155"/>
                </a:lnTo>
                <a:lnTo>
                  <a:pt x="181028" y="1496135"/>
                </a:lnTo>
                <a:lnTo>
                  <a:pt x="224789" y="1494662"/>
                </a:lnTo>
              </a:path>
              <a:path w="224789" h="2206625">
                <a:moveTo>
                  <a:pt x="224789" y="1473199"/>
                </a:moveTo>
                <a:lnTo>
                  <a:pt x="181028" y="1471727"/>
                </a:lnTo>
                <a:lnTo>
                  <a:pt x="145303" y="1467707"/>
                </a:lnTo>
                <a:lnTo>
                  <a:pt x="121223" y="1461734"/>
                </a:lnTo>
                <a:lnTo>
                  <a:pt x="112394" y="1454403"/>
                </a:lnTo>
                <a:lnTo>
                  <a:pt x="112394" y="1135887"/>
                </a:lnTo>
                <a:lnTo>
                  <a:pt x="103566" y="1128631"/>
                </a:lnTo>
                <a:lnTo>
                  <a:pt x="79486" y="1122695"/>
                </a:lnTo>
                <a:lnTo>
                  <a:pt x="43761" y="1118689"/>
                </a:lnTo>
                <a:lnTo>
                  <a:pt x="0" y="1117218"/>
                </a:lnTo>
                <a:lnTo>
                  <a:pt x="43761" y="1115746"/>
                </a:lnTo>
                <a:lnTo>
                  <a:pt x="79486" y="1111726"/>
                </a:lnTo>
                <a:lnTo>
                  <a:pt x="103566" y="1105753"/>
                </a:lnTo>
                <a:lnTo>
                  <a:pt x="112394" y="1098422"/>
                </a:lnTo>
                <a:lnTo>
                  <a:pt x="112394" y="780033"/>
                </a:lnTo>
                <a:lnTo>
                  <a:pt x="121223" y="772703"/>
                </a:lnTo>
                <a:lnTo>
                  <a:pt x="145303" y="766730"/>
                </a:lnTo>
                <a:lnTo>
                  <a:pt x="181028" y="762710"/>
                </a:lnTo>
                <a:lnTo>
                  <a:pt x="224789" y="761237"/>
                </a:lnTo>
              </a:path>
            </a:pathLst>
          </a:custGeom>
          <a:ln w="9525">
            <a:solidFill>
              <a:srgbClr val="B13C82"/>
            </a:solidFill>
          </a:ln>
        </p:spPr>
        <p:txBody>
          <a:bodyPr wrap="square" lIns="0" tIns="0" rIns="0" bIns="0" rtlCol="0"/>
          <a:lstStyle/>
          <a:p>
            <a:endParaRPr/>
          </a:p>
        </p:txBody>
      </p:sp>
      <p:sp>
        <p:nvSpPr>
          <p:cNvPr id="11" name="object 11"/>
          <p:cNvSpPr txBox="1"/>
          <p:nvPr/>
        </p:nvSpPr>
        <p:spPr>
          <a:xfrm>
            <a:off x="894994" y="4259707"/>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1</a:t>
            </a:r>
            <a:endParaRPr sz="1200">
              <a:latin typeface="Arial MT"/>
              <a:cs typeface="Arial MT"/>
            </a:endParaRPr>
          </a:p>
        </p:txBody>
      </p:sp>
      <p:sp>
        <p:nvSpPr>
          <p:cNvPr id="12" name="object 12"/>
          <p:cNvSpPr txBox="1"/>
          <p:nvPr/>
        </p:nvSpPr>
        <p:spPr>
          <a:xfrm>
            <a:off x="897127" y="5767527"/>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3</a:t>
            </a:r>
            <a:endParaRPr sz="1200">
              <a:latin typeface="Arial MT"/>
              <a:cs typeface="Arial MT"/>
            </a:endParaRPr>
          </a:p>
        </p:txBody>
      </p:sp>
      <p:sp>
        <p:nvSpPr>
          <p:cNvPr id="13" name="object 13"/>
          <p:cNvSpPr txBox="1"/>
          <p:nvPr/>
        </p:nvSpPr>
        <p:spPr>
          <a:xfrm>
            <a:off x="894994" y="4994529"/>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2</a:t>
            </a:r>
            <a:endParaRPr sz="120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6960" y="4187952"/>
            <a:ext cx="4441190" cy="434340"/>
            <a:chOff x="2346960" y="4187952"/>
            <a:chExt cx="4441190" cy="434340"/>
          </a:xfrm>
        </p:grpSpPr>
        <p:pic>
          <p:nvPicPr>
            <p:cNvPr id="3" name="object 3"/>
            <p:cNvPicPr/>
            <p:nvPr/>
          </p:nvPicPr>
          <p:blipFill>
            <a:blip r:embed="rId3" cstate="print"/>
            <a:stretch>
              <a:fillRect/>
            </a:stretch>
          </p:blipFill>
          <p:spPr>
            <a:xfrm>
              <a:off x="2346960" y="4187952"/>
              <a:ext cx="3148584" cy="434340"/>
            </a:xfrm>
            <a:prstGeom prst="rect">
              <a:avLst/>
            </a:prstGeom>
          </p:spPr>
        </p:pic>
        <p:pic>
          <p:nvPicPr>
            <p:cNvPr id="4" name="object 4"/>
            <p:cNvPicPr/>
            <p:nvPr/>
          </p:nvPicPr>
          <p:blipFill>
            <a:blip r:embed="rId4" cstate="print"/>
            <a:stretch>
              <a:fillRect/>
            </a:stretch>
          </p:blipFill>
          <p:spPr>
            <a:xfrm>
              <a:off x="5420867" y="4187952"/>
              <a:ext cx="1367028" cy="434340"/>
            </a:xfrm>
            <a:prstGeom prst="rect">
              <a:avLst/>
            </a:prstGeom>
          </p:spPr>
        </p:pic>
      </p:grpSp>
      <p:graphicFrame>
        <p:nvGraphicFramePr>
          <p:cNvPr id="5" name="object 5"/>
          <p:cNvGraphicFramePr>
            <a:graphicFrameLocks noGrp="1"/>
          </p:cNvGraphicFramePr>
          <p:nvPr/>
        </p:nvGraphicFramePr>
        <p:xfrm>
          <a:off x="1941195" y="4211192"/>
          <a:ext cx="5246365" cy="2557780"/>
        </p:xfrm>
        <a:graphic>
          <a:graphicData uri="http://schemas.openxmlformats.org/drawingml/2006/table">
            <a:tbl>
              <a:tblPr firstRow="1" bandRow="1">
                <a:tableStyleId>{2D5ABB26-0587-4C30-8999-92F81FD0307C}</a:tableStyleId>
              </a:tblPr>
              <a:tblGrid>
                <a:gridCol w="437515">
                  <a:extLst>
                    <a:ext uri="{9D8B030D-6E8A-4147-A177-3AD203B41FA5}">
                      <a16:colId xmlns:a16="http://schemas.microsoft.com/office/drawing/2014/main" val="20000"/>
                    </a:ext>
                  </a:extLst>
                </a:gridCol>
                <a:gridCol w="437515">
                  <a:extLst>
                    <a:ext uri="{9D8B030D-6E8A-4147-A177-3AD203B41FA5}">
                      <a16:colId xmlns:a16="http://schemas.microsoft.com/office/drawing/2014/main" val="20001"/>
                    </a:ext>
                  </a:extLst>
                </a:gridCol>
                <a:gridCol w="437515">
                  <a:extLst>
                    <a:ext uri="{9D8B030D-6E8A-4147-A177-3AD203B41FA5}">
                      <a16:colId xmlns:a16="http://schemas.microsoft.com/office/drawing/2014/main" val="20002"/>
                    </a:ext>
                  </a:extLst>
                </a:gridCol>
                <a:gridCol w="437515">
                  <a:extLst>
                    <a:ext uri="{9D8B030D-6E8A-4147-A177-3AD203B41FA5}">
                      <a16:colId xmlns:a16="http://schemas.microsoft.com/office/drawing/2014/main" val="20003"/>
                    </a:ext>
                  </a:extLst>
                </a:gridCol>
                <a:gridCol w="226060">
                  <a:extLst>
                    <a:ext uri="{9D8B030D-6E8A-4147-A177-3AD203B41FA5}">
                      <a16:colId xmlns:a16="http://schemas.microsoft.com/office/drawing/2014/main" val="20004"/>
                    </a:ext>
                  </a:extLst>
                </a:gridCol>
                <a:gridCol w="210819">
                  <a:extLst>
                    <a:ext uri="{9D8B030D-6E8A-4147-A177-3AD203B41FA5}">
                      <a16:colId xmlns:a16="http://schemas.microsoft.com/office/drawing/2014/main" val="20005"/>
                    </a:ext>
                  </a:extLst>
                </a:gridCol>
                <a:gridCol w="436880">
                  <a:extLst>
                    <a:ext uri="{9D8B030D-6E8A-4147-A177-3AD203B41FA5}">
                      <a16:colId xmlns:a16="http://schemas.microsoft.com/office/drawing/2014/main" val="20006"/>
                    </a:ext>
                  </a:extLst>
                </a:gridCol>
                <a:gridCol w="436880">
                  <a:extLst>
                    <a:ext uri="{9D8B030D-6E8A-4147-A177-3AD203B41FA5}">
                      <a16:colId xmlns:a16="http://schemas.microsoft.com/office/drawing/2014/main" val="20007"/>
                    </a:ext>
                  </a:extLst>
                </a:gridCol>
                <a:gridCol w="436880">
                  <a:extLst>
                    <a:ext uri="{9D8B030D-6E8A-4147-A177-3AD203B41FA5}">
                      <a16:colId xmlns:a16="http://schemas.microsoft.com/office/drawing/2014/main" val="20008"/>
                    </a:ext>
                  </a:extLst>
                </a:gridCol>
                <a:gridCol w="436879">
                  <a:extLst>
                    <a:ext uri="{9D8B030D-6E8A-4147-A177-3AD203B41FA5}">
                      <a16:colId xmlns:a16="http://schemas.microsoft.com/office/drawing/2014/main" val="20009"/>
                    </a:ext>
                  </a:extLst>
                </a:gridCol>
                <a:gridCol w="222250">
                  <a:extLst>
                    <a:ext uri="{9D8B030D-6E8A-4147-A177-3AD203B41FA5}">
                      <a16:colId xmlns:a16="http://schemas.microsoft.com/office/drawing/2014/main" val="20010"/>
                    </a:ext>
                  </a:extLst>
                </a:gridCol>
                <a:gridCol w="214629">
                  <a:extLst>
                    <a:ext uri="{9D8B030D-6E8A-4147-A177-3AD203B41FA5}">
                      <a16:colId xmlns:a16="http://schemas.microsoft.com/office/drawing/2014/main" val="20011"/>
                    </a:ext>
                  </a:extLst>
                </a:gridCol>
                <a:gridCol w="437514">
                  <a:extLst>
                    <a:ext uri="{9D8B030D-6E8A-4147-A177-3AD203B41FA5}">
                      <a16:colId xmlns:a16="http://schemas.microsoft.com/office/drawing/2014/main" val="20012"/>
                    </a:ext>
                  </a:extLst>
                </a:gridCol>
                <a:gridCol w="437514">
                  <a:extLst>
                    <a:ext uri="{9D8B030D-6E8A-4147-A177-3AD203B41FA5}">
                      <a16:colId xmlns:a16="http://schemas.microsoft.com/office/drawing/2014/main" val="20013"/>
                    </a:ext>
                  </a:extLst>
                </a:gridCol>
              </a:tblGrid>
              <a:tr h="173355">
                <a:tc gridSpan="5">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6">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90500">
                <a:tc>
                  <a:txBody>
                    <a:bodyPr/>
                    <a:lstStyle/>
                    <a:p>
                      <a:pPr>
                        <a:lnSpc>
                          <a:spcPct val="100000"/>
                        </a:lnSpc>
                      </a:pPr>
                      <a:endParaRPr sz="1100">
                        <a:latin typeface="Times New Roman"/>
                        <a:cs typeface="Times New Roman"/>
                      </a:endParaRPr>
                    </a:p>
                  </a:txBody>
                  <a:tcPr marL="0" marR="0" marT="0" marB="0">
                    <a:lnR w="3175">
                      <a:solidFill>
                        <a:srgbClr val="000000"/>
                      </a:solidFill>
                      <a:prstDash val="solid"/>
                    </a:lnR>
                    <a:lnB w="12700">
                      <a:solidFill>
                        <a:srgbClr val="FFFFFF"/>
                      </a:solidFill>
                      <a:prstDash val="solid"/>
                    </a:lnB>
                  </a:tcPr>
                </a:tc>
                <a:tc gridSpan="8">
                  <a:txBody>
                    <a:bodyPr/>
                    <a:lstStyle/>
                    <a:p>
                      <a:pPr>
                        <a:lnSpc>
                          <a:spcPct val="100000"/>
                        </a:lnSpc>
                      </a:pPr>
                      <a:endParaRPr sz="1100">
                        <a:latin typeface="Times New Roman"/>
                        <a:cs typeface="Times New Roman"/>
                      </a:endParaRPr>
                    </a:p>
                  </a:txBody>
                  <a:tcPr marL="0" marR="0" marT="0" marB="0">
                    <a:lnL w="3175">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B w="12700">
                      <a:solidFill>
                        <a:srgbClr val="FFFFFF"/>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2"/>
                  </a:ext>
                </a:extLst>
              </a:tr>
              <a:tr h="36512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3"/>
                  </a:ext>
                </a:extLst>
              </a:tr>
              <a:tr h="36576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4"/>
                  </a:ext>
                </a:extLst>
              </a:tr>
              <a:tr h="36576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0,6</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1,0</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5"/>
                  </a:ext>
                </a:extLst>
              </a:tr>
              <a:tr h="36576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5"/>
                        </a:spcBef>
                      </a:pPr>
                      <a:r>
                        <a:rPr sz="1100" spc="-25" dirty="0">
                          <a:latin typeface="Calibri"/>
                          <a:cs typeface="Calibri"/>
                        </a:rPr>
                        <a:t>0,5</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0,7</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0,8</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0,8</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5"/>
                        </a:spcBef>
                      </a:pPr>
                      <a:r>
                        <a:rPr sz="1100" spc="-25" dirty="0">
                          <a:latin typeface="Calibri"/>
                          <a:cs typeface="Calibri"/>
                        </a:rPr>
                        <a:t>0,3</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0,9</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6"/>
                  </a:ext>
                </a:extLst>
              </a:tr>
              <a:tr h="36576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5"/>
                        </a:spcBef>
                      </a:pPr>
                      <a:r>
                        <a:rPr sz="1100" spc="-25" dirty="0">
                          <a:latin typeface="Calibri"/>
                          <a:cs typeface="Calibri"/>
                        </a:rPr>
                        <a:t>0,7</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0,2</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0,4</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0,5</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0,3</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7"/>
                  </a:ext>
                </a:extLst>
              </a:tr>
            </a:tbl>
          </a:graphicData>
        </a:graphic>
      </p:graphicFrame>
      <p:sp>
        <p:nvSpPr>
          <p:cNvPr id="6" name="object 6"/>
          <p:cNvSpPr txBox="1"/>
          <p:nvPr/>
        </p:nvSpPr>
        <p:spPr>
          <a:xfrm>
            <a:off x="3424809" y="3991736"/>
            <a:ext cx="98933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7</a:t>
            </a:r>
            <a:r>
              <a:rPr sz="1100" spc="-25" dirty="0">
                <a:latin typeface="Arial MT"/>
                <a:cs typeface="Arial MT"/>
              </a:rPr>
              <a:t> </a:t>
            </a:r>
            <a:r>
              <a:rPr sz="1100" dirty="0">
                <a:latin typeface="Arial MT"/>
                <a:cs typeface="Arial MT"/>
              </a:rPr>
              <a:t>input</a:t>
            </a:r>
            <a:r>
              <a:rPr sz="1100" spc="-15" dirty="0">
                <a:latin typeface="Arial MT"/>
                <a:cs typeface="Arial MT"/>
              </a:rPr>
              <a:t> </a:t>
            </a:r>
            <a:r>
              <a:rPr sz="1100" spc="-10" dirty="0">
                <a:latin typeface="Arial MT"/>
                <a:cs typeface="Arial MT"/>
              </a:rPr>
              <a:t>neurons</a:t>
            </a:r>
            <a:endParaRPr sz="1100">
              <a:latin typeface="Arial MT"/>
              <a:cs typeface="Arial MT"/>
            </a:endParaRPr>
          </a:p>
        </p:txBody>
      </p:sp>
      <p:sp>
        <p:nvSpPr>
          <p:cNvPr id="7" name="object 7"/>
          <p:cNvSpPr txBox="1"/>
          <p:nvPr/>
        </p:nvSpPr>
        <p:spPr>
          <a:xfrm>
            <a:off x="5576061" y="3991736"/>
            <a:ext cx="107315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15" dirty="0">
                <a:latin typeface="Arial MT"/>
                <a:cs typeface="Arial MT"/>
              </a:rPr>
              <a:t> </a:t>
            </a:r>
            <a:r>
              <a:rPr sz="1100" dirty="0">
                <a:latin typeface="Arial MT"/>
                <a:cs typeface="Arial MT"/>
              </a:rPr>
              <a:t>output</a:t>
            </a:r>
            <a:r>
              <a:rPr sz="1100" spc="-30" dirty="0">
                <a:latin typeface="Arial MT"/>
                <a:cs typeface="Arial MT"/>
              </a:rPr>
              <a:t> </a:t>
            </a:r>
            <a:r>
              <a:rPr sz="1100" spc="-10" dirty="0">
                <a:latin typeface="Arial MT"/>
                <a:cs typeface="Arial MT"/>
              </a:rPr>
              <a:t>neurons</a:t>
            </a:r>
            <a:endParaRPr sz="1100">
              <a:latin typeface="Arial MT"/>
              <a:cs typeface="Arial MT"/>
            </a:endParaRPr>
          </a:p>
        </p:txBody>
      </p:sp>
      <p:graphicFrame>
        <p:nvGraphicFramePr>
          <p:cNvPr id="8" name="object 8"/>
          <p:cNvGraphicFramePr>
            <a:graphicFrameLocks noGrp="1"/>
          </p:cNvGraphicFramePr>
          <p:nvPr/>
        </p:nvGraphicFramePr>
        <p:xfrm>
          <a:off x="1490091" y="1872107"/>
          <a:ext cx="241300" cy="2026283"/>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tblGrid>
              <a:tr h="227329">
                <a:tc>
                  <a:txBody>
                    <a:bodyPr/>
                    <a:lstStyle/>
                    <a:p>
                      <a:pPr algn="ctr">
                        <a:lnSpc>
                          <a:spcPts val="1050"/>
                        </a:lnSpc>
                      </a:pPr>
                      <a:r>
                        <a:rPr sz="1100" spc="-25" dirty="0">
                          <a:latin typeface="Calibri"/>
                          <a:cs typeface="Calibri"/>
                        </a:rPr>
                        <a:t>0,3</a:t>
                      </a:r>
                      <a:endParaRPr sz="1100">
                        <a:latin typeface="Calibri"/>
                        <a:cs typeface="Calibri"/>
                      </a:endParaRPr>
                    </a:p>
                  </a:txBody>
                  <a:tcPr marL="0" marR="0" marT="0" marB="0"/>
                </a:tc>
                <a:extLst>
                  <a:ext uri="{0D108BD9-81ED-4DB2-BD59-A6C34878D82A}">
                    <a16:rowId xmlns:a16="http://schemas.microsoft.com/office/drawing/2014/main" val="10000"/>
                  </a:ext>
                </a:extLst>
              </a:tr>
              <a:tr h="314325">
                <a:tc>
                  <a:txBody>
                    <a:bodyPr/>
                    <a:lstStyle/>
                    <a:p>
                      <a:pPr algn="ctr">
                        <a:lnSpc>
                          <a:spcPct val="100000"/>
                        </a:lnSpc>
                        <a:spcBef>
                          <a:spcPts val="414"/>
                        </a:spcBef>
                      </a:pPr>
                      <a:r>
                        <a:rPr sz="1100" spc="-25" dirty="0">
                          <a:latin typeface="Calibri"/>
                          <a:cs typeface="Calibri"/>
                        </a:rPr>
                        <a:t>0,4</a:t>
                      </a:r>
                      <a:endParaRPr sz="1100">
                        <a:latin typeface="Calibri"/>
                        <a:cs typeface="Calibri"/>
                      </a:endParaRPr>
                    </a:p>
                  </a:txBody>
                  <a:tcPr marL="0" marR="0" marT="52704" marB="0"/>
                </a:tc>
                <a:extLst>
                  <a:ext uri="{0D108BD9-81ED-4DB2-BD59-A6C34878D82A}">
                    <a16:rowId xmlns:a16="http://schemas.microsoft.com/office/drawing/2014/main" val="10001"/>
                  </a:ext>
                </a:extLst>
              </a:tr>
              <a:tr h="314325">
                <a:tc>
                  <a:txBody>
                    <a:bodyPr/>
                    <a:lstStyle/>
                    <a:p>
                      <a:pPr algn="ctr">
                        <a:lnSpc>
                          <a:spcPct val="100000"/>
                        </a:lnSpc>
                        <a:spcBef>
                          <a:spcPts val="414"/>
                        </a:spcBef>
                      </a:pPr>
                      <a:r>
                        <a:rPr sz="1100" spc="-25" dirty="0">
                          <a:latin typeface="Calibri"/>
                          <a:cs typeface="Calibri"/>
                        </a:rPr>
                        <a:t>0,8</a:t>
                      </a:r>
                      <a:endParaRPr sz="1100">
                        <a:latin typeface="Calibri"/>
                        <a:cs typeface="Calibri"/>
                      </a:endParaRPr>
                    </a:p>
                  </a:txBody>
                  <a:tcPr marL="0" marR="0" marT="52704" marB="0"/>
                </a:tc>
                <a:extLst>
                  <a:ext uri="{0D108BD9-81ED-4DB2-BD59-A6C34878D82A}">
                    <a16:rowId xmlns:a16="http://schemas.microsoft.com/office/drawing/2014/main" val="10002"/>
                  </a:ext>
                </a:extLst>
              </a:tr>
              <a:tr h="314325">
                <a:tc>
                  <a:txBody>
                    <a:bodyPr/>
                    <a:lstStyle/>
                    <a:p>
                      <a:pPr algn="ctr">
                        <a:lnSpc>
                          <a:spcPct val="100000"/>
                        </a:lnSpc>
                        <a:spcBef>
                          <a:spcPts val="414"/>
                        </a:spcBef>
                      </a:pPr>
                      <a:r>
                        <a:rPr sz="1100" spc="-25" dirty="0">
                          <a:latin typeface="Calibri"/>
                          <a:cs typeface="Calibri"/>
                        </a:rPr>
                        <a:t>0,9</a:t>
                      </a:r>
                      <a:endParaRPr sz="1100">
                        <a:latin typeface="Calibri"/>
                        <a:cs typeface="Calibri"/>
                      </a:endParaRPr>
                    </a:p>
                  </a:txBody>
                  <a:tcPr marL="0" marR="0" marT="52704" marB="0"/>
                </a:tc>
                <a:extLst>
                  <a:ext uri="{0D108BD9-81ED-4DB2-BD59-A6C34878D82A}">
                    <a16:rowId xmlns:a16="http://schemas.microsoft.com/office/drawing/2014/main" val="10003"/>
                  </a:ext>
                </a:extLst>
              </a:tr>
              <a:tr h="314325">
                <a:tc>
                  <a:txBody>
                    <a:bodyPr/>
                    <a:lstStyle/>
                    <a:p>
                      <a:pPr algn="ctr">
                        <a:lnSpc>
                          <a:spcPct val="100000"/>
                        </a:lnSpc>
                        <a:spcBef>
                          <a:spcPts val="414"/>
                        </a:spcBef>
                      </a:pPr>
                      <a:r>
                        <a:rPr sz="1100" spc="-25" dirty="0">
                          <a:latin typeface="Calibri"/>
                          <a:cs typeface="Calibri"/>
                        </a:rPr>
                        <a:t>0,2</a:t>
                      </a:r>
                      <a:endParaRPr sz="1100">
                        <a:latin typeface="Calibri"/>
                        <a:cs typeface="Calibri"/>
                      </a:endParaRPr>
                    </a:p>
                  </a:txBody>
                  <a:tcPr marL="0" marR="0" marT="52704" marB="0"/>
                </a:tc>
                <a:extLst>
                  <a:ext uri="{0D108BD9-81ED-4DB2-BD59-A6C34878D82A}">
                    <a16:rowId xmlns:a16="http://schemas.microsoft.com/office/drawing/2014/main" val="10004"/>
                  </a:ext>
                </a:extLst>
              </a:tr>
              <a:tr h="314325">
                <a:tc>
                  <a:txBody>
                    <a:bodyPr/>
                    <a:lstStyle/>
                    <a:p>
                      <a:pPr algn="ctr">
                        <a:lnSpc>
                          <a:spcPct val="100000"/>
                        </a:lnSpc>
                        <a:spcBef>
                          <a:spcPts val="414"/>
                        </a:spcBef>
                      </a:pPr>
                      <a:r>
                        <a:rPr sz="1100" spc="-25" dirty="0">
                          <a:latin typeface="Calibri"/>
                          <a:cs typeface="Calibri"/>
                        </a:rPr>
                        <a:t>0,2</a:t>
                      </a:r>
                      <a:endParaRPr sz="1100">
                        <a:latin typeface="Calibri"/>
                        <a:cs typeface="Calibri"/>
                      </a:endParaRPr>
                    </a:p>
                  </a:txBody>
                  <a:tcPr marL="0" marR="0" marT="52704" marB="0"/>
                </a:tc>
                <a:extLst>
                  <a:ext uri="{0D108BD9-81ED-4DB2-BD59-A6C34878D82A}">
                    <a16:rowId xmlns:a16="http://schemas.microsoft.com/office/drawing/2014/main" val="10005"/>
                  </a:ext>
                </a:extLst>
              </a:tr>
              <a:tr h="227329">
                <a:tc>
                  <a:txBody>
                    <a:bodyPr/>
                    <a:lstStyle/>
                    <a:p>
                      <a:pPr algn="ctr">
                        <a:lnSpc>
                          <a:spcPts val="1275"/>
                        </a:lnSpc>
                        <a:spcBef>
                          <a:spcPts val="414"/>
                        </a:spcBef>
                      </a:pPr>
                      <a:r>
                        <a:rPr sz="1100" spc="-25" dirty="0">
                          <a:latin typeface="Calibri"/>
                          <a:cs typeface="Calibri"/>
                        </a:rPr>
                        <a:t>0,5</a:t>
                      </a:r>
                      <a:endParaRPr sz="1100">
                        <a:latin typeface="Calibri"/>
                        <a:cs typeface="Calibri"/>
                      </a:endParaRPr>
                    </a:p>
                  </a:txBody>
                  <a:tcPr marL="0" marR="0" marT="52704" marB="0"/>
                </a:tc>
                <a:extLst>
                  <a:ext uri="{0D108BD9-81ED-4DB2-BD59-A6C34878D82A}">
                    <a16:rowId xmlns:a16="http://schemas.microsoft.com/office/drawing/2014/main" val="10006"/>
                  </a:ext>
                </a:extLst>
              </a:tr>
            </a:tbl>
          </a:graphicData>
        </a:graphic>
      </p:graphicFrame>
      <p:sp>
        <p:nvSpPr>
          <p:cNvPr id="9" name="object 9"/>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feedforward</a:t>
            </a:r>
          </a:p>
        </p:txBody>
      </p:sp>
      <p:graphicFrame>
        <p:nvGraphicFramePr>
          <p:cNvPr id="10" name="object 10"/>
          <p:cNvGraphicFramePr>
            <a:graphicFrameLocks noGrp="1"/>
          </p:cNvGraphicFramePr>
          <p:nvPr/>
        </p:nvGraphicFramePr>
        <p:xfrm>
          <a:off x="7622413" y="2485644"/>
          <a:ext cx="312420" cy="804545"/>
        </p:xfrm>
        <a:graphic>
          <a:graphicData uri="http://schemas.openxmlformats.org/drawingml/2006/table">
            <a:tbl>
              <a:tblPr firstRow="1" bandRow="1">
                <a:tableStyleId>{2D5ABB26-0587-4C30-8999-92F81FD0307C}</a:tableStyleId>
              </a:tblPr>
              <a:tblGrid>
                <a:gridCol w="312420">
                  <a:extLst>
                    <a:ext uri="{9D8B030D-6E8A-4147-A177-3AD203B41FA5}">
                      <a16:colId xmlns:a16="http://schemas.microsoft.com/office/drawing/2014/main" val="20000"/>
                    </a:ext>
                  </a:extLst>
                </a:gridCol>
              </a:tblGrid>
              <a:tr h="236220">
                <a:tc>
                  <a:txBody>
                    <a:bodyPr/>
                    <a:lstStyle/>
                    <a:p>
                      <a:pPr algn="ctr">
                        <a:lnSpc>
                          <a:spcPts val="1050"/>
                        </a:lnSpc>
                      </a:pPr>
                      <a:r>
                        <a:rPr sz="1100" spc="-20" dirty="0">
                          <a:latin typeface="Calibri"/>
                          <a:cs typeface="Calibri"/>
                        </a:rPr>
                        <a:t>0.15</a:t>
                      </a:r>
                      <a:endParaRPr sz="1100">
                        <a:latin typeface="Calibri"/>
                        <a:cs typeface="Calibri"/>
                      </a:endParaRPr>
                    </a:p>
                  </a:txBody>
                  <a:tcPr marL="0" marR="0" marT="0" marB="0"/>
                </a:tc>
                <a:extLst>
                  <a:ext uri="{0D108BD9-81ED-4DB2-BD59-A6C34878D82A}">
                    <a16:rowId xmlns:a16="http://schemas.microsoft.com/office/drawing/2014/main" val="10000"/>
                  </a:ext>
                </a:extLst>
              </a:tr>
              <a:tr h="332105">
                <a:tc>
                  <a:txBody>
                    <a:bodyPr/>
                    <a:lstStyle/>
                    <a:p>
                      <a:pPr algn="ctr">
                        <a:lnSpc>
                          <a:spcPct val="100000"/>
                        </a:lnSpc>
                        <a:spcBef>
                          <a:spcPts val="484"/>
                        </a:spcBef>
                      </a:pPr>
                      <a:r>
                        <a:rPr sz="1100" spc="-20" dirty="0">
                          <a:latin typeface="Calibri"/>
                          <a:cs typeface="Calibri"/>
                        </a:rPr>
                        <a:t>0.26</a:t>
                      </a:r>
                      <a:endParaRPr sz="1100">
                        <a:latin typeface="Calibri"/>
                        <a:cs typeface="Calibri"/>
                      </a:endParaRPr>
                    </a:p>
                  </a:txBody>
                  <a:tcPr marL="0" marR="0" marT="61594" marB="0"/>
                </a:tc>
                <a:extLst>
                  <a:ext uri="{0D108BD9-81ED-4DB2-BD59-A6C34878D82A}">
                    <a16:rowId xmlns:a16="http://schemas.microsoft.com/office/drawing/2014/main" val="10001"/>
                  </a:ext>
                </a:extLst>
              </a:tr>
              <a:tr h="236220">
                <a:tc>
                  <a:txBody>
                    <a:bodyPr/>
                    <a:lstStyle/>
                    <a:p>
                      <a:pPr algn="ctr">
                        <a:lnSpc>
                          <a:spcPts val="1275"/>
                        </a:lnSpc>
                        <a:spcBef>
                          <a:spcPts val="484"/>
                        </a:spcBef>
                      </a:pPr>
                      <a:r>
                        <a:rPr sz="1100" spc="-20" dirty="0">
                          <a:latin typeface="Calibri"/>
                          <a:cs typeface="Calibri"/>
                        </a:rPr>
                        <a:t>0.80</a:t>
                      </a:r>
                      <a:endParaRPr sz="1100">
                        <a:latin typeface="Calibri"/>
                        <a:cs typeface="Calibri"/>
                      </a:endParaRPr>
                    </a:p>
                  </a:txBody>
                  <a:tcPr marL="0" marR="0" marT="61594" marB="0"/>
                </a:tc>
                <a:extLst>
                  <a:ext uri="{0D108BD9-81ED-4DB2-BD59-A6C34878D82A}">
                    <a16:rowId xmlns:a16="http://schemas.microsoft.com/office/drawing/2014/main" val="10002"/>
                  </a:ext>
                </a:extLst>
              </a:tr>
            </a:tbl>
          </a:graphicData>
        </a:graphic>
      </p:graphicFrame>
      <p:grpSp>
        <p:nvGrpSpPr>
          <p:cNvPr id="11" name="object 11"/>
          <p:cNvGrpSpPr/>
          <p:nvPr/>
        </p:nvGrpSpPr>
        <p:grpSpPr>
          <a:xfrm>
            <a:off x="1491996" y="1340103"/>
            <a:ext cx="6358890" cy="3500120"/>
            <a:chOff x="1491996" y="1340103"/>
            <a:chExt cx="6358890" cy="3500120"/>
          </a:xfrm>
        </p:grpSpPr>
        <p:pic>
          <p:nvPicPr>
            <p:cNvPr id="12" name="object 12"/>
            <p:cNvPicPr/>
            <p:nvPr/>
          </p:nvPicPr>
          <p:blipFill>
            <a:blip r:embed="rId5" cstate="print"/>
            <a:stretch>
              <a:fillRect/>
            </a:stretch>
          </p:blipFill>
          <p:spPr>
            <a:xfrm>
              <a:off x="1491996" y="3870934"/>
              <a:ext cx="505980" cy="969289"/>
            </a:xfrm>
            <a:prstGeom prst="rect">
              <a:avLst/>
            </a:prstGeom>
          </p:spPr>
        </p:pic>
        <p:sp>
          <p:nvSpPr>
            <p:cNvPr id="13" name="object 13"/>
            <p:cNvSpPr/>
            <p:nvPr/>
          </p:nvSpPr>
          <p:spPr>
            <a:xfrm>
              <a:off x="1573022" y="3970019"/>
              <a:ext cx="387350" cy="811530"/>
            </a:xfrm>
            <a:custGeom>
              <a:avLst/>
              <a:gdLst/>
              <a:ahLst/>
              <a:cxnLst/>
              <a:rect l="l" t="t" r="r" b="b"/>
              <a:pathLst>
                <a:path w="387350" h="811529">
                  <a:moveTo>
                    <a:pt x="361822" y="796289"/>
                  </a:moveTo>
                  <a:lnTo>
                    <a:pt x="361822" y="811529"/>
                  </a:lnTo>
                  <a:lnTo>
                    <a:pt x="387222" y="811529"/>
                  </a:lnTo>
                  <a:lnTo>
                    <a:pt x="387222" y="808989"/>
                  </a:lnTo>
                  <a:lnTo>
                    <a:pt x="374522" y="808989"/>
                  </a:lnTo>
                  <a:lnTo>
                    <a:pt x="361822" y="796289"/>
                  </a:lnTo>
                  <a:close/>
                </a:path>
                <a:path w="387350" h="811529">
                  <a:moveTo>
                    <a:pt x="50800" y="63499"/>
                  </a:moveTo>
                  <a:lnTo>
                    <a:pt x="25400" y="63499"/>
                  </a:lnTo>
                  <a:lnTo>
                    <a:pt x="25400" y="803274"/>
                  </a:lnTo>
                  <a:lnTo>
                    <a:pt x="31115" y="808989"/>
                  </a:lnTo>
                  <a:lnTo>
                    <a:pt x="361822" y="808989"/>
                  </a:lnTo>
                  <a:lnTo>
                    <a:pt x="361822" y="796289"/>
                  </a:lnTo>
                  <a:lnTo>
                    <a:pt x="50800" y="796289"/>
                  </a:lnTo>
                  <a:lnTo>
                    <a:pt x="38100" y="783589"/>
                  </a:lnTo>
                  <a:lnTo>
                    <a:pt x="50800" y="783589"/>
                  </a:lnTo>
                  <a:lnTo>
                    <a:pt x="50800" y="63499"/>
                  </a:lnTo>
                  <a:close/>
                </a:path>
                <a:path w="387350" h="811529">
                  <a:moveTo>
                    <a:pt x="381634" y="783589"/>
                  </a:moveTo>
                  <a:lnTo>
                    <a:pt x="50800" y="783589"/>
                  </a:lnTo>
                  <a:lnTo>
                    <a:pt x="50800" y="796289"/>
                  </a:lnTo>
                  <a:lnTo>
                    <a:pt x="361822" y="796289"/>
                  </a:lnTo>
                  <a:lnTo>
                    <a:pt x="374522" y="808989"/>
                  </a:lnTo>
                  <a:lnTo>
                    <a:pt x="387222" y="808989"/>
                  </a:lnTo>
                  <a:lnTo>
                    <a:pt x="387222" y="789304"/>
                  </a:lnTo>
                  <a:lnTo>
                    <a:pt x="381634" y="783589"/>
                  </a:lnTo>
                  <a:close/>
                </a:path>
                <a:path w="387350" h="811529">
                  <a:moveTo>
                    <a:pt x="50800" y="783589"/>
                  </a:moveTo>
                  <a:lnTo>
                    <a:pt x="38100" y="783589"/>
                  </a:lnTo>
                  <a:lnTo>
                    <a:pt x="50800" y="796289"/>
                  </a:lnTo>
                  <a:lnTo>
                    <a:pt x="50800" y="783589"/>
                  </a:lnTo>
                  <a:close/>
                </a:path>
                <a:path w="387350" h="811529">
                  <a:moveTo>
                    <a:pt x="38100" y="0"/>
                  </a:moveTo>
                  <a:lnTo>
                    <a:pt x="0" y="76199"/>
                  </a:lnTo>
                  <a:lnTo>
                    <a:pt x="25400" y="76199"/>
                  </a:lnTo>
                  <a:lnTo>
                    <a:pt x="25400" y="63499"/>
                  </a:lnTo>
                  <a:lnTo>
                    <a:pt x="69850" y="63499"/>
                  </a:lnTo>
                  <a:lnTo>
                    <a:pt x="38100" y="0"/>
                  </a:lnTo>
                  <a:close/>
                </a:path>
                <a:path w="387350" h="811529">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1771650" y="1765426"/>
              <a:ext cx="5761101" cy="2201672"/>
            </a:xfrm>
            <a:prstGeom prst="rect">
              <a:avLst/>
            </a:prstGeom>
          </p:spPr>
        </p:pic>
        <p:sp>
          <p:nvSpPr>
            <p:cNvPr id="15" name="object 15"/>
            <p:cNvSpPr/>
            <p:nvPr/>
          </p:nvSpPr>
          <p:spPr>
            <a:xfrm>
              <a:off x="1611122" y="1352803"/>
              <a:ext cx="6226810" cy="485140"/>
            </a:xfrm>
            <a:custGeom>
              <a:avLst/>
              <a:gdLst/>
              <a:ahLst/>
              <a:cxnLst/>
              <a:rect l="l" t="t" r="r" b="b"/>
              <a:pathLst>
                <a:path w="6226809" h="485139">
                  <a:moveTo>
                    <a:pt x="5953759" y="0"/>
                  </a:moveTo>
                  <a:lnTo>
                    <a:pt x="212090" y="0"/>
                  </a:lnTo>
                  <a:lnTo>
                    <a:pt x="163472" y="5603"/>
                  </a:lnTo>
                  <a:lnTo>
                    <a:pt x="118835" y="21564"/>
                  </a:lnTo>
                  <a:lnTo>
                    <a:pt x="79455" y="46606"/>
                  </a:lnTo>
                  <a:lnTo>
                    <a:pt x="46606" y="79455"/>
                  </a:lnTo>
                  <a:lnTo>
                    <a:pt x="21564" y="118835"/>
                  </a:lnTo>
                  <a:lnTo>
                    <a:pt x="5603" y="163472"/>
                  </a:lnTo>
                  <a:lnTo>
                    <a:pt x="0" y="212090"/>
                  </a:lnTo>
                  <a:lnTo>
                    <a:pt x="0" y="484886"/>
                  </a:lnTo>
                  <a:lnTo>
                    <a:pt x="121284" y="484886"/>
                  </a:lnTo>
                  <a:lnTo>
                    <a:pt x="121284" y="212090"/>
                  </a:lnTo>
                  <a:lnTo>
                    <a:pt x="128418" y="176738"/>
                  </a:lnTo>
                  <a:lnTo>
                    <a:pt x="147875" y="147875"/>
                  </a:lnTo>
                  <a:lnTo>
                    <a:pt x="176738" y="128418"/>
                  </a:lnTo>
                  <a:lnTo>
                    <a:pt x="212090" y="121285"/>
                  </a:lnTo>
                  <a:lnTo>
                    <a:pt x="5953759" y="121158"/>
                  </a:lnTo>
                  <a:lnTo>
                    <a:pt x="5989185" y="128311"/>
                  </a:lnTo>
                  <a:lnTo>
                    <a:pt x="6018085" y="147812"/>
                  </a:lnTo>
                  <a:lnTo>
                    <a:pt x="6037556" y="176718"/>
                  </a:lnTo>
                  <a:lnTo>
                    <a:pt x="6044692" y="212090"/>
                  </a:lnTo>
                  <a:lnTo>
                    <a:pt x="6044692" y="370586"/>
                  </a:lnTo>
                  <a:lnTo>
                    <a:pt x="5984112" y="370586"/>
                  </a:lnTo>
                  <a:lnTo>
                    <a:pt x="6105271" y="484886"/>
                  </a:lnTo>
                  <a:lnTo>
                    <a:pt x="6226556" y="370586"/>
                  </a:lnTo>
                  <a:lnTo>
                    <a:pt x="6165977" y="370586"/>
                  </a:lnTo>
                  <a:lnTo>
                    <a:pt x="6165977" y="212090"/>
                  </a:lnTo>
                  <a:lnTo>
                    <a:pt x="6160373" y="163472"/>
                  </a:lnTo>
                  <a:lnTo>
                    <a:pt x="6144409" y="118835"/>
                  </a:lnTo>
                  <a:lnTo>
                    <a:pt x="6119360" y="79455"/>
                  </a:lnTo>
                  <a:lnTo>
                    <a:pt x="6086497" y="46606"/>
                  </a:lnTo>
                  <a:lnTo>
                    <a:pt x="6047095" y="21564"/>
                  </a:lnTo>
                  <a:lnTo>
                    <a:pt x="6002424" y="5603"/>
                  </a:lnTo>
                  <a:lnTo>
                    <a:pt x="5953759" y="0"/>
                  </a:lnTo>
                  <a:close/>
                </a:path>
              </a:pathLst>
            </a:custGeom>
            <a:solidFill>
              <a:srgbClr val="B34185"/>
            </a:solidFill>
          </p:spPr>
          <p:txBody>
            <a:bodyPr wrap="square" lIns="0" tIns="0" rIns="0" bIns="0" rtlCol="0"/>
            <a:lstStyle/>
            <a:p>
              <a:endParaRPr/>
            </a:p>
          </p:txBody>
        </p:sp>
        <p:sp>
          <p:nvSpPr>
            <p:cNvPr id="16" name="object 16"/>
            <p:cNvSpPr/>
            <p:nvPr/>
          </p:nvSpPr>
          <p:spPr>
            <a:xfrm>
              <a:off x="1611122" y="1352803"/>
              <a:ext cx="6226810" cy="485140"/>
            </a:xfrm>
            <a:custGeom>
              <a:avLst/>
              <a:gdLst/>
              <a:ahLst/>
              <a:cxnLst/>
              <a:rect l="l" t="t" r="r" b="b"/>
              <a:pathLst>
                <a:path w="6226809" h="485139">
                  <a:moveTo>
                    <a:pt x="0" y="484886"/>
                  </a:moveTo>
                  <a:lnTo>
                    <a:pt x="0" y="212090"/>
                  </a:lnTo>
                  <a:lnTo>
                    <a:pt x="5603" y="163472"/>
                  </a:lnTo>
                  <a:lnTo>
                    <a:pt x="21564" y="118835"/>
                  </a:lnTo>
                  <a:lnTo>
                    <a:pt x="46606" y="79455"/>
                  </a:lnTo>
                  <a:lnTo>
                    <a:pt x="79455" y="46606"/>
                  </a:lnTo>
                  <a:lnTo>
                    <a:pt x="118835" y="21564"/>
                  </a:lnTo>
                  <a:lnTo>
                    <a:pt x="163472" y="5603"/>
                  </a:lnTo>
                  <a:lnTo>
                    <a:pt x="212090" y="0"/>
                  </a:lnTo>
                  <a:lnTo>
                    <a:pt x="5953759" y="0"/>
                  </a:lnTo>
                  <a:lnTo>
                    <a:pt x="6002424" y="5603"/>
                  </a:lnTo>
                  <a:lnTo>
                    <a:pt x="6047095" y="21564"/>
                  </a:lnTo>
                  <a:lnTo>
                    <a:pt x="6086497" y="46606"/>
                  </a:lnTo>
                  <a:lnTo>
                    <a:pt x="6119360" y="79455"/>
                  </a:lnTo>
                  <a:lnTo>
                    <a:pt x="6144409" y="118835"/>
                  </a:lnTo>
                  <a:lnTo>
                    <a:pt x="6160373" y="163472"/>
                  </a:lnTo>
                  <a:lnTo>
                    <a:pt x="6165977" y="212090"/>
                  </a:lnTo>
                  <a:lnTo>
                    <a:pt x="6165977" y="370586"/>
                  </a:lnTo>
                  <a:lnTo>
                    <a:pt x="6226556" y="370586"/>
                  </a:lnTo>
                  <a:lnTo>
                    <a:pt x="6105271" y="484886"/>
                  </a:lnTo>
                  <a:lnTo>
                    <a:pt x="5984112" y="370586"/>
                  </a:lnTo>
                  <a:lnTo>
                    <a:pt x="6044692" y="370586"/>
                  </a:lnTo>
                  <a:lnTo>
                    <a:pt x="6044692" y="212090"/>
                  </a:lnTo>
                  <a:lnTo>
                    <a:pt x="6037556" y="176718"/>
                  </a:lnTo>
                  <a:lnTo>
                    <a:pt x="6018085" y="147812"/>
                  </a:lnTo>
                  <a:lnTo>
                    <a:pt x="5989185" y="128311"/>
                  </a:lnTo>
                  <a:lnTo>
                    <a:pt x="5953759" y="121158"/>
                  </a:lnTo>
                  <a:lnTo>
                    <a:pt x="212090" y="121285"/>
                  </a:lnTo>
                  <a:lnTo>
                    <a:pt x="176738" y="128418"/>
                  </a:lnTo>
                  <a:lnTo>
                    <a:pt x="147875" y="147875"/>
                  </a:lnTo>
                  <a:lnTo>
                    <a:pt x="128418" y="176738"/>
                  </a:lnTo>
                  <a:lnTo>
                    <a:pt x="121284" y="212090"/>
                  </a:lnTo>
                  <a:lnTo>
                    <a:pt x="121284" y="484886"/>
                  </a:lnTo>
                  <a:lnTo>
                    <a:pt x="0" y="484886"/>
                  </a:lnTo>
                  <a:close/>
                </a:path>
              </a:pathLst>
            </a:custGeom>
            <a:ln w="25400">
              <a:solidFill>
                <a:srgbClr val="491635"/>
              </a:solidFill>
            </a:ln>
          </p:spPr>
          <p:txBody>
            <a:bodyPr wrap="square" lIns="0" tIns="0" rIns="0" bIns="0" rtlCol="0"/>
            <a:lstStyle/>
            <a:p>
              <a:endParaRPr/>
            </a:p>
          </p:txBody>
        </p:sp>
      </p:grpSp>
      <p:sp>
        <p:nvSpPr>
          <p:cNvPr id="17" name="object 17"/>
          <p:cNvSpPr txBox="1"/>
          <p:nvPr/>
        </p:nvSpPr>
        <p:spPr>
          <a:xfrm>
            <a:off x="578916" y="881888"/>
            <a:ext cx="6058535" cy="91503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Start</a:t>
            </a:r>
            <a:r>
              <a:rPr sz="1800" spc="-60" dirty="0">
                <a:latin typeface="Arial MT"/>
                <a:cs typeface="Arial MT"/>
              </a:rPr>
              <a:t> </a:t>
            </a:r>
            <a:r>
              <a:rPr sz="1800" dirty="0">
                <a:latin typeface="Arial MT"/>
                <a:cs typeface="Arial MT"/>
              </a:rPr>
              <a:t>with</a:t>
            </a:r>
            <a:r>
              <a:rPr sz="1800" spc="5" dirty="0">
                <a:latin typeface="Arial MT"/>
                <a:cs typeface="Arial MT"/>
              </a:rPr>
              <a:t> </a:t>
            </a:r>
            <a:r>
              <a:rPr sz="1800" dirty="0">
                <a:latin typeface="Arial MT"/>
                <a:cs typeface="Arial MT"/>
              </a:rPr>
              <a:t>random</a:t>
            </a:r>
            <a:r>
              <a:rPr sz="1800" spc="-20" dirty="0">
                <a:latin typeface="Arial MT"/>
                <a:cs typeface="Arial MT"/>
              </a:rPr>
              <a:t> </a:t>
            </a:r>
            <a:r>
              <a:rPr sz="1800" dirty="0">
                <a:latin typeface="Arial MT"/>
                <a:cs typeface="Arial MT"/>
              </a:rPr>
              <a:t>weights</a:t>
            </a:r>
            <a:r>
              <a:rPr sz="1800" spc="15" dirty="0">
                <a:latin typeface="Arial MT"/>
                <a:cs typeface="Arial MT"/>
              </a:rPr>
              <a:t> </a:t>
            </a:r>
            <a:r>
              <a:rPr sz="1800" dirty="0">
                <a:latin typeface="Arial MT"/>
                <a:cs typeface="Arial MT"/>
              </a:rPr>
              <a:t>and</a:t>
            </a:r>
            <a:r>
              <a:rPr sz="1800" spc="-45" dirty="0">
                <a:latin typeface="Arial MT"/>
                <a:cs typeface="Arial MT"/>
              </a:rPr>
              <a:t> </a:t>
            </a:r>
            <a:r>
              <a:rPr sz="1800" dirty="0">
                <a:latin typeface="Arial MT"/>
                <a:cs typeface="Arial MT"/>
              </a:rPr>
              <a:t>biases</a:t>
            </a:r>
            <a:r>
              <a:rPr sz="1800" spc="-2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calculated</a:t>
            </a:r>
            <a:r>
              <a:rPr sz="1800" spc="-10" dirty="0">
                <a:latin typeface="Arial MT"/>
                <a:cs typeface="Arial MT"/>
              </a:rPr>
              <a:t> output</a:t>
            </a:r>
            <a:endParaRPr sz="1800">
              <a:latin typeface="Arial MT"/>
              <a:cs typeface="Arial MT"/>
            </a:endParaRPr>
          </a:p>
          <a:p>
            <a:pPr>
              <a:lnSpc>
                <a:spcPct val="100000"/>
              </a:lnSpc>
              <a:spcBef>
                <a:spcPts val="1090"/>
              </a:spcBef>
            </a:pPr>
            <a:endParaRPr sz="1800">
              <a:latin typeface="Arial MT"/>
              <a:cs typeface="Arial MT"/>
            </a:endParaRPr>
          </a:p>
          <a:p>
            <a:pPr marL="3297554">
              <a:lnSpc>
                <a:spcPct val="100000"/>
              </a:lnSpc>
            </a:pPr>
            <a:r>
              <a:rPr sz="1400" spc="-10" dirty="0">
                <a:solidFill>
                  <a:srgbClr val="B34185"/>
                </a:solidFill>
                <a:latin typeface="Arial MT"/>
                <a:cs typeface="Arial MT"/>
              </a:rPr>
              <a:t>Feedforward</a:t>
            </a:r>
            <a:r>
              <a:rPr sz="1400" dirty="0">
                <a:solidFill>
                  <a:srgbClr val="B34185"/>
                </a:solidFill>
                <a:latin typeface="Arial MT"/>
                <a:cs typeface="Arial MT"/>
              </a:rPr>
              <a:t> </a:t>
            </a:r>
            <a:r>
              <a:rPr sz="1400" spc="-20" dirty="0">
                <a:solidFill>
                  <a:srgbClr val="B34185"/>
                </a:solidFill>
                <a:latin typeface="Arial MT"/>
                <a:cs typeface="Arial MT"/>
              </a:rPr>
              <a:t>Pass</a:t>
            </a:r>
            <a:endParaRPr sz="1400">
              <a:latin typeface="Arial MT"/>
              <a:cs typeface="Arial MT"/>
            </a:endParaRPr>
          </a:p>
        </p:txBody>
      </p:sp>
      <p:sp>
        <p:nvSpPr>
          <p:cNvPr id="18" name="object 18"/>
          <p:cNvSpPr/>
          <p:nvPr/>
        </p:nvSpPr>
        <p:spPr>
          <a:xfrm>
            <a:off x="1266825" y="4593844"/>
            <a:ext cx="224790" cy="2206625"/>
          </a:xfrm>
          <a:custGeom>
            <a:avLst/>
            <a:gdLst/>
            <a:ahLst/>
            <a:cxnLst/>
            <a:rect l="l" t="t" r="r" b="b"/>
            <a:pathLst>
              <a:path w="224790" h="2206625">
                <a:moveTo>
                  <a:pt x="224790" y="711961"/>
                </a:moveTo>
                <a:lnTo>
                  <a:pt x="181028" y="710471"/>
                </a:lnTo>
                <a:lnTo>
                  <a:pt x="145303" y="706421"/>
                </a:lnTo>
                <a:lnTo>
                  <a:pt x="121223" y="700442"/>
                </a:lnTo>
                <a:lnTo>
                  <a:pt x="112394" y="693165"/>
                </a:lnTo>
                <a:lnTo>
                  <a:pt x="112394" y="374649"/>
                </a:lnTo>
                <a:lnTo>
                  <a:pt x="103566" y="367393"/>
                </a:lnTo>
                <a:lnTo>
                  <a:pt x="79486" y="361457"/>
                </a:lnTo>
                <a:lnTo>
                  <a:pt x="43761" y="357451"/>
                </a:lnTo>
                <a:lnTo>
                  <a:pt x="0" y="355980"/>
                </a:lnTo>
                <a:lnTo>
                  <a:pt x="43761" y="354508"/>
                </a:lnTo>
                <a:lnTo>
                  <a:pt x="79486" y="350488"/>
                </a:lnTo>
                <a:lnTo>
                  <a:pt x="103566" y="344515"/>
                </a:lnTo>
                <a:lnTo>
                  <a:pt x="112394" y="337184"/>
                </a:lnTo>
                <a:lnTo>
                  <a:pt x="112394" y="18795"/>
                </a:lnTo>
                <a:lnTo>
                  <a:pt x="121223" y="11465"/>
                </a:lnTo>
                <a:lnTo>
                  <a:pt x="145303" y="5492"/>
                </a:lnTo>
                <a:lnTo>
                  <a:pt x="181028" y="1472"/>
                </a:lnTo>
                <a:lnTo>
                  <a:pt x="224790" y="0"/>
                </a:lnTo>
              </a:path>
              <a:path w="224790" h="2206625">
                <a:moveTo>
                  <a:pt x="224790" y="2206567"/>
                </a:moveTo>
                <a:lnTo>
                  <a:pt x="181028" y="2205095"/>
                </a:lnTo>
                <a:lnTo>
                  <a:pt x="145303" y="2201081"/>
                </a:lnTo>
                <a:lnTo>
                  <a:pt x="121223" y="2195127"/>
                </a:lnTo>
                <a:lnTo>
                  <a:pt x="112394" y="2187836"/>
                </a:lnTo>
                <a:lnTo>
                  <a:pt x="112394" y="1869363"/>
                </a:lnTo>
                <a:lnTo>
                  <a:pt x="103566" y="1862070"/>
                </a:lnTo>
                <a:lnTo>
                  <a:pt x="79486" y="1856116"/>
                </a:lnTo>
                <a:lnTo>
                  <a:pt x="43761" y="1852102"/>
                </a:lnTo>
                <a:lnTo>
                  <a:pt x="0" y="1850631"/>
                </a:lnTo>
                <a:lnTo>
                  <a:pt x="43761" y="1849158"/>
                </a:lnTo>
                <a:lnTo>
                  <a:pt x="79486" y="1845141"/>
                </a:lnTo>
                <a:lnTo>
                  <a:pt x="103566" y="1839187"/>
                </a:lnTo>
                <a:lnTo>
                  <a:pt x="112394" y="1831898"/>
                </a:lnTo>
                <a:lnTo>
                  <a:pt x="112394" y="1513420"/>
                </a:lnTo>
                <a:lnTo>
                  <a:pt x="121223" y="1506127"/>
                </a:lnTo>
                <a:lnTo>
                  <a:pt x="145303" y="1500173"/>
                </a:lnTo>
                <a:lnTo>
                  <a:pt x="181028" y="1496159"/>
                </a:lnTo>
                <a:lnTo>
                  <a:pt x="224790" y="1494688"/>
                </a:lnTo>
              </a:path>
              <a:path w="224790" h="2206625">
                <a:moveTo>
                  <a:pt x="224790" y="1473136"/>
                </a:moveTo>
                <a:lnTo>
                  <a:pt x="181028" y="1471665"/>
                </a:lnTo>
                <a:lnTo>
                  <a:pt x="145303" y="1467653"/>
                </a:lnTo>
                <a:lnTo>
                  <a:pt x="121223" y="1461702"/>
                </a:lnTo>
                <a:lnTo>
                  <a:pt x="112394" y="1454416"/>
                </a:lnTo>
                <a:lnTo>
                  <a:pt x="112394" y="1135938"/>
                </a:lnTo>
                <a:lnTo>
                  <a:pt x="103566" y="1128645"/>
                </a:lnTo>
                <a:lnTo>
                  <a:pt x="79486" y="1122691"/>
                </a:lnTo>
                <a:lnTo>
                  <a:pt x="43761" y="1118677"/>
                </a:lnTo>
                <a:lnTo>
                  <a:pt x="0" y="1117206"/>
                </a:lnTo>
                <a:lnTo>
                  <a:pt x="43761" y="1115733"/>
                </a:lnTo>
                <a:lnTo>
                  <a:pt x="79486" y="1111716"/>
                </a:lnTo>
                <a:lnTo>
                  <a:pt x="103566" y="1105762"/>
                </a:lnTo>
                <a:lnTo>
                  <a:pt x="112394" y="1098473"/>
                </a:lnTo>
                <a:lnTo>
                  <a:pt x="112394" y="780033"/>
                </a:lnTo>
                <a:lnTo>
                  <a:pt x="121223" y="772703"/>
                </a:lnTo>
                <a:lnTo>
                  <a:pt x="145303" y="766730"/>
                </a:lnTo>
                <a:lnTo>
                  <a:pt x="181028" y="762710"/>
                </a:lnTo>
                <a:lnTo>
                  <a:pt x="224790" y="761237"/>
                </a:lnTo>
              </a:path>
            </a:pathLst>
          </a:custGeom>
          <a:ln w="9525">
            <a:solidFill>
              <a:srgbClr val="B13C82"/>
            </a:solidFill>
          </a:ln>
        </p:spPr>
        <p:txBody>
          <a:bodyPr wrap="square" lIns="0" tIns="0" rIns="0" bIns="0" rtlCol="0"/>
          <a:lstStyle/>
          <a:p>
            <a:endParaRPr/>
          </a:p>
        </p:txBody>
      </p:sp>
      <p:sp>
        <p:nvSpPr>
          <p:cNvPr id="19" name="object 19"/>
          <p:cNvSpPr txBox="1"/>
          <p:nvPr/>
        </p:nvSpPr>
        <p:spPr>
          <a:xfrm>
            <a:off x="637743" y="4840985"/>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1</a:t>
            </a:r>
            <a:endParaRPr sz="1200">
              <a:latin typeface="Arial MT"/>
              <a:cs typeface="Arial MT"/>
            </a:endParaRPr>
          </a:p>
        </p:txBody>
      </p:sp>
      <p:sp>
        <p:nvSpPr>
          <p:cNvPr id="20" name="object 20"/>
          <p:cNvSpPr txBox="1"/>
          <p:nvPr/>
        </p:nvSpPr>
        <p:spPr>
          <a:xfrm>
            <a:off x="639876" y="6348780"/>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3</a:t>
            </a:r>
            <a:endParaRPr sz="1200">
              <a:latin typeface="Arial MT"/>
              <a:cs typeface="Arial MT"/>
            </a:endParaRPr>
          </a:p>
        </p:txBody>
      </p:sp>
      <p:sp>
        <p:nvSpPr>
          <p:cNvPr id="21" name="object 21"/>
          <p:cNvSpPr txBox="1"/>
          <p:nvPr/>
        </p:nvSpPr>
        <p:spPr>
          <a:xfrm>
            <a:off x="637743" y="5575808"/>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2</a:t>
            </a:r>
            <a:endParaRPr sz="120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66772" y="4207751"/>
            <a:ext cx="4421505" cy="414655"/>
            <a:chOff x="2366772" y="4207751"/>
            <a:chExt cx="4421505" cy="414655"/>
          </a:xfrm>
        </p:grpSpPr>
        <p:pic>
          <p:nvPicPr>
            <p:cNvPr id="3" name="object 3"/>
            <p:cNvPicPr/>
            <p:nvPr/>
          </p:nvPicPr>
          <p:blipFill>
            <a:blip r:embed="rId3" cstate="print"/>
            <a:stretch>
              <a:fillRect/>
            </a:stretch>
          </p:blipFill>
          <p:spPr>
            <a:xfrm>
              <a:off x="2366772" y="4207751"/>
              <a:ext cx="3076955" cy="414540"/>
            </a:xfrm>
            <a:prstGeom prst="rect">
              <a:avLst/>
            </a:prstGeom>
          </p:spPr>
        </p:pic>
        <p:pic>
          <p:nvPicPr>
            <p:cNvPr id="4" name="object 4"/>
            <p:cNvPicPr/>
            <p:nvPr/>
          </p:nvPicPr>
          <p:blipFill>
            <a:blip r:embed="rId4" cstate="print"/>
            <a:stretch>
              <a:fillRect/>
            </a:stretch>
          </p:blipFill>
          <p:spPr>
            <a:xfrm>
              <a:off x="5420867" y="4207751"/>
              <a:ext cx="1367028" cy="414540"/>
            </a:xfrm>
            <a:prstGeom prst="rect">
              <a:avLst/>
            </a:prstGeom>
          </p:spPr>
        </p:pic>
      </p:grpSp>
      <p:graphicFrame>
        <p:nvGraphicFramePr>
          <p:cNvPr id="5" name="object 5"/>
          <p:cNvGraphicFramePr>
            <a:graphicFrameLocks noGrp="1"/>
          </p:cNvGraphicFramePr>
          <p:nvPr/>
        </p:nvGraphicFramePr>
        <p:xfrm>
          <a:off x="1941195" y="4230242"/>
          <a:ext cx="5245729" cy="2538730"/>
        </p:xfrm>
        <a:graphic>
          <a:graphicData uri="http://schemas.openxmlformats.org/drawingml/2006/table">
            <a:tbl>
              <a:tblPr firstRow="1" bandRow="1">
                <a:tableStyleId>{2D5ABB26-0587-4C30-8999-92F81FD0307C}</a:tableStyleId>
              </a:tblPr>
              <a:tblGrid>
                <a:gridCol w="437515">
                  <a:extLst>
                    <a:ext uri="{9D8B030D-6E8A-4147-A177-3AD203B41FA5}">
                      <a16:colId xmlns:a16="http://schemas.microsoft.com/office/drawing/2014/main" val="20000"/>
                    </a:ext>
                  </a:extLst>
                </a:gridCol>
                <a:gridCol w="437515">
                  <a:extLst>
                    <a:ext uri="{9D8B030D-6E8A-4147-A177-3AD203B41FA5}">
                      <a16:colId xmlns:a16="http://schemas.microsoft.com/office/drawing/2014/main" val="20001"/>
                    </a:ext>
                  </a:extLst>
                </a:gridCol>
                <a:gridCol w="437515">
                  <a:extLst>
                    <a:ext uri="{9D8B030D-6E8A-4147-A177-3AD203B41FA5}">
                      <a16:colId xmlns:a16="http://schemas.microsoft.com/office/drawing/2014/main" val="20002"/>
                    </a:ext>
                  </a:extLst>
                </a:gridCol>
                <a:gridCol w="437515">
                  <a:extLst>
                    <a:ext uri="{9D8B030D-6E8A-4147-A177-3AD203B41FA5}">
                      <a16:colId xmlns:a16="http://schemas.microsoft.com/office/drawing/2014/main" val="20003"/>
                    </a:ext>
                  </a:extLst>
                </a:gridCol>
                <a:gridCol w="210185">
                  <a:extLst>
                    <a:ext uri="{9D8B030D-6E8A-4147-A177-3AD203B41FA5}">
                      <a16:colId xmlns:a16="http://schemas.microsoft.com/office/drawing/2014/main" val="20004"/>
                    </a:ext>
                  </a:extLst>
                </a:gridCol>
                <a:gridCol w="226694">
                  <a:extLst>
                    <a:ext uri="{9D8B030D-6E8A-4147-A177-3AD203B41FA5}">
                      <a16:colId xmlns:a16="http://schemas.microsoft.com/office/drawing/2014/main" val="20005"/>
                    </a:ext>
                  </a:extLst>
                </a:gridCol>
                <a:gridCol w="436880">
                  <a:extLst>
                    <a:ext uri="{9D8B030D-6E8A-4147-A177-3AD203B41FA5}">
                      <a16:colId xmlns:a16="http://schemas.microsoft.com/office/drawing/2014/main" val="20006"/>
                    </a:ext>
                  </a:extLst>
                </a:gridCol>
                <a:gridCol w="436880">
                  <a:extLst>
                    <a:ext uri="{9D8B030D-6E8A-4147-A177-3AD203B41FA5}">
                      <a16:colId xmlns:a16="http://schemas.microsoft.com/office/drawing/2014/main" val="20007"/>
                    </a:ext>
                  </a:extLst>
                </a:gridCol>
                <a:gridCol w="389890">
                  <a:extLst>
                    <a:ext uri="{9D8B030D-6E8A-4147-A177-3AD203B41FA5}">
                      <a16:colId xmlns:a16="http://schemas.microsoft.com/office/drawing/2014/main" val="20008"/>
                    </a:ext>
                  </a:extLst>
                </a:gridCol>
                <a:gridCol w="46354">
                  <a:extLst>
                    <a:ext uri="{9D8B030D-6E8A-4147-A177-3AD203B41FA5}">
                      <a16:colId xmlns:a16="http://schemas.microsoft.com/office/drawing/2014/main" val="20009"/>
                    </a:ext>
                  </a:extLst>
                </a:gridCol>
                <a:gridCol w="436879">
                  <a:extLst>
                    <a:ext uri="{9D8B030D-6E8A-4147-A177-3AD203B41FA5}">
                      <a16:colId xmlns:a16="http://schemas.microsoft.com/office/drawing/2014/main" val="20010"/>
                    </a:ext>
                  </a:extLst>
                </a:gridCol>
                <a:gridCol w="222250">
                  <a:extLst>
                    <a:ext uri="{9D8B030D-6E8A-4147-A177-3AD203B41FA5}">
                      <a16:colId xmlns:a16="http://schemas.microsoft.com/office/drawing/2014/main" val="20011"/>
                    </a:ext>
                  </a:extLst>
                </a:gridCol>
                <a:gridCol w="214629">
                  <a:extLst>
                    <a:ext uri="{9D8B030D-6E8A-4147-A177-3AD203B41FA5}">
                      <a16:colId xmlns:a16="http://schemas.microsoft.com/office/drawing/2014/main" val="20012"/>
                    </a:ext>
                  </a:extLst>
                </a:gridCol>
                <a:gridCol w="437514">
                  <a:extLst>
                    <a:ext uri="{9D8B030D-6E8A-4147-A177-3AD203B41FA5}">
                      <a16:colId xmlns:a16="http://schemas.microsoft.com/office/drawing/2014/main" val="20013"/>
                    </a:ext>
                  </a:extLst>
                </a:gridCol>
                <a:gridCol w="437514">
                  <a:extLst>
                    <a:ext uri="{9D8B030D-6E8A-4147-A177-3AD203B41FA5}">
                      <a16:colId xmlns:a16="http://schemas.microsoft.com/office/drawing/2014/main" val="20014"/>
                    </a:ext>
                  </a:extLst>
                </a:gridCol>
              </a:tblGrid>
              <a:tr h="163830">
                <a:tc gridSpan="5">
                  <a:txBody>
                    <a:bodyPr/>
                    <a:lstStyle/>
                    <a:p>
                      <a:pPr>
                        <a:lnSpc>
                          <a:spcPct val="100000"/>
                        </a:lnSpc>
                      </a:pPr>
                      <a:endParaRPr sz="9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0975">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B w="12700">
                      <a:solidFill>
                        <a:srgbClr val="FFFFFF"/>
                      </a:solidFill>
                      <a:prstDash val="solid"/>
                    </a:lnB>
                  </a:tcPr>
                </a:tc>
                <a:tc gridSpan="8">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FFFFFF"/>
                      </a:solidFill>
                      <a:prstDash val="solid"/>
                    </a:lnB>
                  </a:tcPr>
                </a:tc>
                <a:tc gridSpan="4">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B w="12700">
                      <a:solidFill>
                        <a:srgbClr val="FFFFFF"/>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2"/>
                  </a:ext>
                </a:extLst>
              </a:tr>
              <a:tr h="365125">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3"/>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4"/>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0,6</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1,0</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5"/>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5"/>
                        </a:spcBef>
                      </a:pPr>
                      <a:r>
                        <a:rPr sz="1100" spc="-25" dirty="0">
                          <a:latin typeface="Calibri"/>
                          <a:cs typeface="Calibri"/>
                        </a:rPr>
                        <a:t>0,5</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0,7</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0,8</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0,8</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5"/>
                        </a:spcBef>
                      </a:pPr>
                      <a:r>
                        <a:rPr sz="1100" spc="-25" dirty="0">
                          <a:latin typeface="Calibri"/>
                          <a:cs typeface="Calibri"/>
                        </a:rPr>
                        <a:t>0,3</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0,9</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6"/>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5"/>
                        </a:spcBef>
                      </a:pPr>
                      <a:r>
                        <a:rPr sz="1100" spc="-25" dirty="0">
                          <a:latin typeface="Calibri"/>
                          <a:cs typeface="Calibri"/>
                        </a:rPr>
                        <a:t>0,7</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0,2</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0,4</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0,5</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5"/>
                        </a:spcBef>
                      </a:pPr>
                      <a:r>
                        <a:rPr sz="1100" spc="-25" dirty="0">
                          <a:latin typeface="Calibri"/>
                          <a:cs typeface="Calibri"/>
                        </a:rPr>
                        <a:t>0,3</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5"/>
                        </a:spcBef>
                      </a:pPr>
                      <a:r>
                        <a:rPr sz="1100" spc="-25" dirty="0">
                          <a:latin typeface="Calibri"/>
                          <a:cs typeface="Calibri"/>
                        </a:rPr>
                        <a:t>0,1</a:t>
                      </a:r>
                      <a:endParaRPr sz="1100">
                        <a:latin typeface="Calibri"/>
                        <a:cs typeface="Calibri"/>
                      </a:endParaRPr>
                    </a:p>
                  </a:txBody>
                  <a:tcPr marL="0" marR="0" marT="95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7"/>
                  </a:ext>
                </a:extLst>
              </a:tr>
            </a:tbl>
          </a:graphicData>
        </a:graphic>
      </p:graphicFrame>
      <p:sp>
        <p:nvSpPr>
          <p:cNvPr id="6" name="object 6"/>
          <p:cNvSpPr txBox="1"/>
          <p:nvPr/>
        </p:nvSpPr>
        <p:spPr>
          <a:xfrm>
            <a:off x="3424809" y="3991736"/>
            <a:ext cx="98933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7</a:t>
            </a:r>
            <a:r>
              <a:rPr sz="1100" spc="-25" dirty="0">
                <a:latin typeface="Arial MT"/>
                <a:cs typeface="Arial MT"/>
              </a:rPr>
              <a:t> </a:t>
            </a:r>
            <a:r>
              <a:rPr sz="1100" dirty="0">
                <a:latin typeface="Arial MT"/>
                <a:cs typeface="Arial MT"/>
              </a:rPr>
              <a:t>input</a:t>
            </a:r>
            <a:r>
              <a:rPr sz="1100" spc="-15" dirty="0">
                <a:latin typeface="Arial MT"/>
                <a:cs typeface="Arial MT"/>
              </a:rPr>
              <a:t> </a:t>
            </a:r>
            <a:r>
              <a:rPr sz="1100" spc="-10" dirty="0">
                <a:latin typeface="Arial MT"/>
                <a:cs typeface="Arial MT"/>
              </a:rPr>
              <a:t>neurons</a:t>
            </a:r>
            <a:endParaRPr sz="1100">
              <a:latin typeface="Arial MT"/>
              <a:cs typeface="Arial MT"/>
            </a:endParaRPr>
          </a:p>
        </p:txBody>
      </p:sp>
      <p:sp>
        <p:nvSpPr>
          <p:cNvPr id="7" name="object 7"/>
          <p:cNvSpPr txBox="1"/>
          <p:nvPr/>
        </p:nvSpPr>
        <p:spPr>
          <a:xfrm>
            <a:off x="5576061" y="3991736"/>
            <a:ext cx="107315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15" dirty="0">
                <a:latin typeface="Arial MT"/>
                <a:cs typeface="Arial MT"/>
              </a:rPr>
              <a:t> </a:t>
            </a:r>
            <a:r>
              <a:rPr sz="1100" dirty="0">
                <a:latin typeface="Arial MT"/>
                <a:cs typeface="Arial MT"/>
              </a:rPr>
              <a:t>output</a:t>
            </a:r>
            <a:r>
              <a:rPr sz="1100" spc="-30" dirty="0">
                <a:latin typeface="Arial MT"/>
                <a:cs typeface="Arial MT"/>
              </a:rPr>
              <a:t> </a:t>
            </a:r>
            <a:r>
              <a:rPr sz="1100" spc="-10" dirty="0">
                <a:latin typeface="Arial MT"/>
                <a:cs typeface="Arial MT"/>
              </a:rPr>
              <a:t>neurons</a:t>
            </a:r>
            <a:endParaRPr sz="1100">
              <a:latin typeface="Arial MT"/>
              <a:cs typeface="Arial MT"/>
            </a:endParaRPr>
          </a:p>
        </p:txBody>
      </p:sp>
      <p:graphicFrame>
        <p:nvGraphicFramePr>
          <p:cNvPr id="8" name="object 8"/>
          <p:cNvGraphicFramePr>
            <a:graphicFrameLocks noGrp="1"/>
          </p:cNvGraphicFramePr>
          <p:nvPr/>
        </p:nvGraphicFramePr>
        <p:xfrm>
          <a:off x="1490091" y="1881504"/>
          <a:ext cx="241300" cy="2025649"/>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tblGrid>
              <a:tr h="227329">
                <a:tc>
                  <a:txBody>
                    <a:bodyPr/>
                    <a:lstStyle/>
                    <a:p>
                      <a:pPr algn="ctr">
                        <a:lnSpc>
                          <a:spcPts val="1050"/>
                        </a:lnSpc>
                      </a:pPr>
                      <a:r>
                        <a:rPr sz="1100" spc="-25" dirty="0">
                          <a:latin typeface="Calibri"/>
                          <a:cs typeface="Calibri"/>
                        </a:rPr>
                        <a:t>0,3</a:t>
                      </a:r>
                      <a:endParaRPr sz="1100">
                        <a:latin typeface="Calibri"/>
                        <a:cs typeface="Calibri"/>
                      </a:endParaRPr>
                    </a:p>
                  </a:txBody>
                  <a:tcPr marL="0" marR="0" marT="0" marB="0"/>
                </a:tc>
                <a:extLst>
                  <a:ext uri="{0D108BD9-81ED-4DB2-BD59-A6C34878D82A}">
                    <a16:rowId xmlns:a16="http://schemas.microsoft.com/office/drawing/2014/main" val="10000"/>
                  </a:ext>
                </a:extLst>
              </a:tr>
              <a:tr h="314325">
                <a:tc>
                  <a:txBody>
                    <a:bodyPr/>
                    <a:lstStyle/>
                    <a:p>
                      <a:pPr algn="ctr">
                        <a:lnSpc>
                          <a:spcPct val="100000"/>
                        </a:lnSpc>
                        <a:spcBef>
                          <a:spcPts val="414"/>
                        </a:spcBef>
                      </a:pPr>
                      <a:r>
                        <a:rPr sz="1100" spc="-25" dirty="0">
                          <a:latin typeface="Calibri"/>
                          <a:cs typeface="Calibri"/>
                        </a:rPr>
                        <a:t>0,4</a:t>
                      </a:r>
                      <a:endParaRPr sz="1100">
                        <a:latin typeface="Calibri"/>
                        <a:cs typeface="Calibri"/>
                      </a:endParaRPr>
                    </a:p>
                  </a:txBody>
                  <a:tcPr marL="0" marR="0" marT="52704" marB="0"/>
                </a:tc>
                <a:extLst>
                  <a:ext uri="{0D108BD9-81ED-4DB2-BD59-A6C34878D82A}">
                    <a16:rowId xmlns:a16="http://schemas.microsoft.com/office/drawing/2014/main" val="10001"/>
                  </a:ext>
                </a:extLst>
              </a:tr>
              <a:tr h="314325">
                <a:tc>
                  <a:txBody>
                    <a:bodyPr/>
                    <a:lstStyle/>
                    <a:p>
                      <a:pPr algn="ctr">
                        <a:lnSpc>
                          <a:spcPct val="100000"/>
                        </a:lnSpc>
                        <a:spcBef>
                          <a:spcPts val="414"/>
                        </a:spcBef>
                      </a:pPr>
                      <a:r>
                        <a:rPr sz="1100" spc="-25" dirty="0">
                          <a:latin typeface="Calibri"/>
                          <a:cs typeface="Calibri"/>
                        </a:rPr>
                        <a:t>0,8</a:t>
                      </a:r>
                      <a:endParaRPr sz="1100">
                        <a:latin typeface="Calibri"/>
                        <a:cs typeface="Calibri"/>
                      </a:endParaRPr>
                    </a:p>
                  </a:txBody>
                  <a:tcPr marL="0" marR="0" marT="52704" marB="0"/>
                </a:tc>
                <a:extLst>
                  <a:ext uri="{0D108BD9-81ED-4DB2-BD59-A6C34878D82A}">
                    <a16:rowId xmlns:a16="http://schemas.microsoft.com/office/drawing/2014/main" val="10002"/>
                  </a:ext>
                </a:extLst>
              </a:tr>
              <a:tr h="314325">
                <a:tc>
                  <a:txBody>
                    <a:bodyPr/>
                    <a:lstStyle/>
                    <a:p>
                      <a:pPr algn="ctr">
                        <a:lnSpc>
                          <a:spcPct val="100000"/>
                        </a:lnSpc>
                        <a:spcBef>
                          <a:spcPts val="414"/>
                        </a:spcBef>
                      </a:pPr>
                      <a:r>
                        <a:rPr sz="1100" spc="-25" dirty="0">
                          <a:latin typeface="Calibri"/>
                          <a:cs typeface="Calibri"/>
                        </a:rPr>
                        <a:t>0,9</a:t>
                      </a:r>
                      <a:endParaRPr sz="1100">
                        <a:latin typeface="Calibri"/>
                        <a:cs typeface="Calibri"/>
                      </a:endParaRPr>
                    </a:p>
                  </a:txBody>
                  <a:tcPr marL="0" marR="0" marT="52704" marB="0"/>
                </a:tc>
                <a:extLst>
                  <a:ext uri="{0D108BD9-81ED-4DB2-BD59-A6C34878D82A}">
                    <a16:rowId xmlns:a16="http://schemas.microsoft.com/office/drawing/2014/main" val="10003"/>
                  </a:ext>
                </a:extLst>
              </a:tr>
              <a:tr h="314325">
                <a:tc>
                  <a:txBody>
                    <a:bodyPr/>
                    <a:lstStyle/>
                    <a:p>
                      <a:pPr algn="ctr">
                        <a:lnSpc>
                          <a:spcPct val="100000"/>
                        </a:lnSpc>
                        <a:spcBef>
                          <a:spcPts val="409"/>
                        </a:spcBef>
                      </a:pPr>
                      <a:r>
                        <a:rPr sz="1100" spc="-25" dirty="0">
                          <a:latin typeface="Calibri"/>
                          <a:cs typeface="Calibri"/>
                        </a:rPr>
                        <a:t>0,2</a:t>
                      </a:r>
                      <a:endParaRPr sz="1100">
                        <a:latin typeface="Calibri"/>
                        <a:cs typeface="Calibri"/>
                      </a:endParaRPr>
                    </a:p>
                  </a:txBody>
                  <a:tcPr marL="0" marR="0" marT="52069" marB="0"/>
                </a:tc>
                <a:extLst>
                  <a:ext uri="{0D108BD9-81ED-4DB2-BD59-A6C34878D82A}">
                    <a16:rowId xmlns:a16="http://schemas.microsoft.com/office/drawing/2014/main" val="10004"/>
                  </a:ext>
                </a:extLst>
              </a:tr>
              <a:tr h="314325">
                <a:tc>
                  <a:txBody>
                    <a:bodyPr/>
                    <a:lstStyle/>
                    <a:p>
                      <a:pPr algn="ctr">
                        <a:lnSpc>
                          <a:spcPct val="100000"/>
                        </a:lnSpc>
                        <a:spcBef>
                          <a:spcPts val="415"/>
                        </a:spcBef>
                      </a:pPr>
                      <a:r>
                        <a:rPr sz="1100" spc="-25" dirty="0">
                          <a:latin typeface="Calibri"/>
                          <a:cs typeface="Calibri"/>
                        </a:rPr>
                        <a:t>0,2</a:t>
                      </a:r>
                      <a:endParaRPr sz="1100">
                        <a:latin typeface="Calibri"/>
                        <a:cs typeface="Calibri"/>
                      </a:endParaRPr>
                    </a:p>
                  </a:txBody>
                  <a:tcPr marL="0" marR="0" marT="52705" marB="0"/>
                </a:tc>
                <a:extLst>
                  <a:ext uri="{0D108BD9-81ED-4DB2-BD59-A6C34878D82A}">
                    <a16:rowId xmlns:a16="http://schemas.microsoft.com/office/drawing/2014/main" val="10005"/>
                  </a:ext>
                </a:extLst>
              </a:tr>
              <a:tr h="226695">
                <a:tc>
                  <a:txBody>
                    <a:bodyPr/>
                    <a:lstStyle/>
                    <a:p>
                      <a:pPr algn="ctr">
                        <a:lnSpc>
                          <a:spcPts val="1275"/>
                        </a:lnSpc>
                        <a:spcBef>
                          <a:spcPts val="409"/>
                        </a:spcBef>
                      </a:pPr>
                      <a:r>
                        <a:rPr sz="1100" spc="-25" dirty="0">
                          <a:latin typeface="Calibri"/>
                          <a:cs typeface="Calibri"/>
                        </a:rPr>
                        <a:t>0,5</a:t>
                      </a:r>
                      <a:endParaRPr sz="1100">
                        <a:latin typeface="Calibri"/>
                        <a:cs typeface="Calibri"/>
                      </a:endParaRPr>
                    </a:p>
                  </a:txBody>
                  <a:tcPr marL="0" marR="0" marT="52069" marB="0"/>
                </a:tc>
                <a:extLst>
                  <a:ext uri="{0D108BD9-81ED-4DB2-BD59-A6C34878D82A}">
                    <a16:rowId xmlns:a16="http://schemas.microsoft.com/office/drawing/2014/main" val="10006"/>
                  </a:ext>
                </a:extLst>
              </a:tr>
            </a:tbl>
          </a:graphicData>
        </a:graphic>
      </p:graphicFrame>
      <p:graphicFrame>
        <p:nvGraphicFramePr>
          <p:cNvPr id="9" name="object 9"/>
          <p:cNvGraphicFramePr>
            <a:graphicFrameLocks noGrp="1"/>
          </p:cNvGraphicFramePr>
          <p:nvPr/>
        </p:nvGraphicFramePr>
        <p:xfrm>
          <a:off x="8154289" y="2494813"/>
          <a:ext cx="134620" cy="805180"/>
        </p:xfrm>
        <a:graphic>
          <a:graphicData uri="http://schemas.openxmlformats.org/drawingml/2006/table">
            <a:tbl>
              <a:tblPr firstRow="1" bandRow="1">
                <a:tableStyleId>{2D5ABB26-0587-4C30-8999-92F81FD0307C}</a:tableStyleId>
              </a:tblPr>
              <a:tblGrid>
                <a:gridCol w="134620">
                  <a:extLst>
                    <a:ext uri="{9D8B030D-6E8A-4147-A177-3AD203B41FA5}">
                      <a16:colId xmlns:a16="http://schemas.microsoft.com/office/drawing/2014/main" val="20000"/>
                    </a:ext>
                  </a:extLst>
                </a:gridCol>
              </a:tblGrid>
              <a:tr h="236220">
                <a:tc>
                  <a:txBody>
                    <a:bodyPr/>
                    <a:lstStyle/>
                    <a:p>
                      <a:pPr algn="ctr">
                        <a:lnSpc>
                          <a:spcPts val="1050"/>
                        </a:lnSpc>
                      </a:pPr>
                      <a:r>
                        <a:rPr sz="1100" b="1" spc="-50" dirty="0">
                          <a:latin typeface="Calibri"/>
                          <a:cs typeface="Calibri"/>
                        </a:rPr>
                        <a:t>0</a:t>
                      </a:r>
                      <a:endParaRPr sz="1100">
                        <a:latin typeface="Calibri"/>
                        <a:cs typeface="Calibri"/>
                      </a:endParaRPr>
                    </a:p>
                  </a:txBody>
                  <a:tcPr marL="0" marR="0" marT="0" marB="0"/>
                </a:tc>
                <a:extLst>
                  <a:ext uri="{0D108BD9-81ED-4DB2-BD59-A6C34878D82A}">
                    <a16:rowId xmlns:a16="http://schemas.microsoft.com/office/drawing/2014/main" val="10000"/>
                  </a:ext>
                </a:extLst>
              </a:tr>
              <a:tr h="332740">
                <a:tc>
                  <a:txBody>
                    <a:bodyPr/>
                    <a:lstStyle/>
                    <a:p>
                      <a:pPr algn="ctr">
                        <a:lnSpc>
                          <a:spcPct val="100000"/>
                        </a:lnSpc>
                        <a:spcBef>
                          <a:spcPts val="484"/>
                        </a:spcBef>
                      </a:pPr>
                      <a:r>
                        <a:rPr sz="1100" b="1" spc="-50" dirty="0">
                          <a:latin typeface="Calibri"/>
                          <a:cs typeface="Calibri"/>
                        </a:rPr>
                        <a:t>1</a:t>
                      </a:r>
                      <a:endParaRPr sz="1100">
                        <a:latin typeface="Calibri"/>
                        <a:cs typeface="Calibri"/>
                      </a:endParaRPr>
                    </a:p>
                  </a:txBody>
                  <a:tcPr marL="0" marR="0" marT="61594" marB="0"/>
                </a:tc>
                <a:extLst>
                  <a:ext uri="{0D108BD9-81ED-4DB2-BD59-A6C34878D82A}">
                    <a16:rowId xmlns:a16="http://schemas.microsoft.com/office/drawing/2014/main" val="10001"/>
                  </a:ext>
                </a:extLst>
              </a:tr>
              <a:tr h="236220">
                <a:tc>
                  <a:txBody>
                    <a:bodyPr/>
                    <a:lstStyle/>
                    <a:p>
                      <a:pPr algn="ctr">
                        <a:lnSpc>
                          <a:spcPts val="1275"/>
                        </a:lnSpc>
                        <a:spcBef>
                          <a:spcPts val="484"/>
                        </a:spcBef>
                      </a:pPr>
                      <a:r>
                        <a:rPr sz="1100" b="1" spc="-50" dirty="0">
                          <a:latin typeface="Calibri"/>
                          <a:cs typeface="Calibri"/>
                        </a:rPr>
                        <a:t>0</a:t>
                      </a:r>
                      <a:endParaRPr sz="1100">
                        <a:latin typeface="Calibri"/>
                        <a:cs typeface="Calibri"/>
                      </a:endParaRPr>
                    </a:p>
                  </a:txBody>
                  <a:tcPr marL="0" marR="0" marT="61594" marB="0"/>
                </a:tc>
                <a:extLst>
                  <a:ext uri="{0D108BD9-81ED-4DB2-BD59-A6C34878D82A}">
                    <a16:rowId xmlns:a16="http://schemas.microsoft.com/office/drawing/2014/main" val="10002"/>
                  </a:ext>
                </a:extLst>
              </a:tr>
            </a:tbl>
          </a:graphicData>
        </a:graphic>
      </p:graphicFrame>
      <p:grpSp>
        <p:nvGrpSpPr>
          <p:cNvPr id="10" name="object 10"/>
          <p:cNvGrpSpPr/>
          <p:nvPr/>
        </p:nvGrpSpPr>
        <p:grpSpPr>
          <a:xfrm>
            <a:off x="1491996" y="1774951"/>
            <a:ext cx="6842759" cy="3071495"/>
            <a:chOff x="1491996" y="1774951"/>
            <a:chExt cx="6842759" cy="3071495"/>
          </a:xfrm>
        </p:grpSpPr>
        <p:pic>
          <p:nvPicPr>
            <p:cNvPr id="11" name="object 11"/>
            <p:cNvPicPr/>
            <p:nvPr/>
          </p:nvPicPr>
          <p:blipFill>
            <a:blip r:embed="rId5" cstate="print"/>
            <a:stretch>
              <a:fillRect/>
            </a:stretch>
          </p:blipFill>
          <p:spPr>
            <a:xfrm>
              <a:off x="1491996" y="3880078"/>
              <a:ext cx="505980" cy="960145"/>
            </a:xfrm>
            <a:prstGeom prst="rect">
              <a:avLst/>
            </a:prstGeom>
          </p:spPr>
        </p:pic>
        <p:sp>
          <p:nvSpPr>
            <p:cNvPr id="12" name="object 12"/>
            <p:cNvSpPr/>
            <p:nvPr/>
          </p:nvSpPr>
          <p:spPr>
            <a:xfrm>
              <a:off x="1573022" y="3979544"/>
              <a:ext cx="387350" cy="802005"/>
            </a:xfrm>
            <a:custGeom>
              <a:avLst/>
              <a:gdLst/>
              <a:ahLst/>
              <a:cxnLst/>
              <a:rect l="l" t="t" r="r" b="b"/>
              <a:pathLst>
                <a:path w="387350" h="802004">
                  <a:moveTo>
                    <a:pt x="361822" y="772413"/>
                  </a:moveTo>
                  <a:lnTo>
                    <a:pt x="361822" y="802004"/>
                  </a:lnTo>
                  <a:lnTo>
                    <a:pt x="387222" y="802004"/>
                  </a:lnTo>
                  <a:lnTo>
                    <a:pt x="387222" y="785113"/>
                  </a:lnTo>
                  <a:lnTo>
                    <a:pt x="374522" y="785113"/>
                  </a:lnTo>
                  <a:lnTo>
                    <a:pt x="361822" y="772413"/>
                  </a:lnTo>
                  <a:close/>
                </a:path>
                <a:path w="387350" h="802004">
                  <a:moveTo>
                    <a:pt x="50800" y="63499"/>
                  </a:moveTo>
                  <a:lnTo>
                    <a:pt x="25400" y="63499"/>
                  </a:lnTo>
                  <a:lnTo>
                    <a:pt x="25400" y="779525"/>
                  </a:lnTo>
                  <a:lnTo>
                    <a:pt x="31115" y="785113"/>
                  </a:lnTo>
                  <a:lnTo>
                    <a:pt x="361822" y="785113"/>
                  </a:lnTo>
                  <a:lnTo>
                    <a:pt x="361822" y="772413"/>
                  </a:lnTo>
                  <a:lnTo>
                    <a:pt x="50800" y="772413"/>
                  </a:lnTo>
                  <a:lnTo>
                    <a:pt x="38100" y="759713"/>
                  </a:lnTo>
                  <a:lnTo>
                    <a:pt x="50800" y="759713"/>
                  </a:lnTo>
                  <a:lnTo>
                    <a:pt x="50800" y="63499"/>
                  </a:lnTo>
                  <a:close/>
                </a:path>
                <a:path w="387350" h="802004">
                  <a:moveTo>
                    <a:pt x="381634" y="759713"/>
                  </a:moveTo>
                  <a:lnTo>
                    <a:pt x="50800" y="759713"/>
                  </a:lnTo>
                  <a:lnTo>
                    <a:pt x="50800" y="772413"/>
                  </a:lnTo>
                  <a:lnTo>
                    <a:pt x="361822" y="772413"/>
                  </a:lnTo>
                  <a:lnTo>
                    <a:pt x="374522" y="785113"/>
                  </a:lnTo>
                  <a:lnTo>
                    <a:pt x="387222" y="785113"/>
                  </a:lnTo>
                  <a:lnTo>
                    <a:pt x="387222" y="765428"/>
                  </a:lnTo>
                  <a:lnTo>
                    <a:pt x="381634" y="759713"/>
                  </a:lnTo>
                  <a:close/>
                </a:path>
                <a:path w="387350" h="802004">
                  <a:moveTo>
                    <a:pt x="50800" y="759713"/>
                  </a:moveTo>
                  <a:lnTo>
                    <a:pt x="38100" y="759713"/>
                  </a:lnTo>
                  <a:lnTo>
                    <a:pt x="50800" y="772413"/>
                  </a:lnTo>
                  <a:lnTo>
                    <a:pt x="50800" y="759713"/>
                  </a:lnTo>
                  <a:close/>
                </a:path>
                <a:path w="387350" h="802004">
                  <a:moveTo>
                    <a:pt x="38100" y="0"/>
                  </a:moveTo>
                  <a:lnTo>
                    <a:pt x="0" y="76199"/>
                  </a:lnTo>
                  <a:lnTo>
                    <a:pt x="25400" y="76199"/>
                  </a:lnTo>
                  <a:lnTo>
                    <a:pt x="25400" y="63499"/>
                  </a:lnTo>
                  <a:lnTo>
                    <a:pt x="69850" y="63499"/>
                  </a:lnTo>
                  <a:lnTo>
                    <a:pt x="38100" y="0"/>
                  </a:lnTo>
                  <a:close/>
                </a:path>
                <a:path w="387350" h="802004">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a:p>
          </p:txBody>
        </p:sp>
        <p:pic>
          <p:nvPicPr>
            <p:cNvPr id="13" name="object 13"/>
            <p:cNvPicPr/>
            <p:nvPr/>
          </p:nvPicPr>
          <p:blipFill>
            <a:blip r:embed="rId6" cstate="print"/>
            <a:stretch>
              <a:fillRect/>
            </a:stretch>
          </p:blipFill>
          <p:spPr>
            <a:xfrm>
              <a:off x="7141463" y="3281171"/>
              <a:ext cx="1193292" cy="1565147"/>
            </a:xfrm>
            <a:prstGeom prst="rect">
              <a:avLst/>
            </a:prstGeom>
          </p:spPr>
        </p:pic>
        <p:sp>
          <p:nvSpPr>
            <p:cNvPr id="14" name="object 14"/>
            <p:cNvSpPr/>
            <p:nvPr/>
          </p:nvSpPr>
          <p:spPr>
            <a:xfrm>
              <a:off x="7183628" y="3379977"/>
              <a:ext cx="1075055" cy="1409065"/>
            </a:xfrm>
            <a:custGeom>
              <a:avLst/>
              <a:gdLst/>
              <a:ahLst/>
              <a:cxnLst/>
              <a:rect l="l" t="t" r="r" b="b"/>
              <a:pathLst>
                <a:path w="1075054" h="1409064">
                  <a:moveTo>
                    <a:pt x="25400" y="1396111"/>
                  </a:moveTo>
                  <a:lnTo>
                    <a:pt x="12700" y="1408811"/>
                  </a:lnTo>
                  <a:lnTo>
                    <a:pt x="1043940" y="1408811"/>
                  </a:lnTo>
                  <a:lnTo>
                    <a:pt x="1049654" y="1403096"/>
                  </a:lnTo>
                  <a:lnTo>
                    <a:pt x="1049654" y="1401572"/>
                  </a:lnTo>
                  <a:lnTo>
                    <a:pt x="25400" y="1401572"/>
                  </a:lnTo>
                  <a:lnTo>
                    <a:pt x="25400" y="1396111"/>
                  </a:lnTo>
                  <a:close/>
                </a:path>
                <a:path w="1075054" h="1409064">
                  <a:moveTo>
                    <a:pt x="1024254" y="1383411"/>
                  </a:moveTo>
                  <a:lnTo>
                    <a:pt x="5715" y="1383411"/>
                  </a:lnTo>
                  <a:lnTo>
                    <a:pt x="0" y="1389126"/>
                  </a:lnTo>
                  <a:lnTo>
                    <a:pt x="0" y="1401572"/>
                  </a:lnTo>
                  <a:lnTo>
                    <a:pt x="19939" y="1401572"/>
                  </a:lnTo>
                  <a:lnTo>
                    <a:pt x="25400" y="1396111"/>
                  </a:lnTo>
                  <a:lnTo>
                    <a:pt x="1024254" y="1396111"/>
                  </a:lnTo>
                  <a:lnTo>
                    <a:pt x="1024254" y="1383411"/>
                  </a:lnTo>
                  <a:close/>
                </a:path>
                <a:path w="1075054" h="1409064">
                  <a:moveTo>
                    <a:pt x="1049654" y="1383411"/>
                  </a:moveTo>
                  <a:lnTo>
                    <a:pt x="1036954" y="1383411"/>
                  </a:lnTo>
                  <a:lnTo>
                    <a:pt x="1024254" y="1396111"/>
                  </a:lnTo>
                  <a:lnTo>
                    <a:pt x="25400" y="1396111"/>
                  </a:lnTo>
                  <a:lnTo>
                    <a:pt x="25400" y="1401572"/>
                  </a:lnTo>
                  <a:lnTo>
                    <a:pt x="1049654" y="1401572"/>
                  </a:lnTo>
                  <a:lnTo>
                    <a:pt x="1049654" y="1383411"/>
                  </a:lnTo>
                  <a:close/>
                </a:path>
                <a:path w="1075054" h="1409064">
                  <a:moveTo>
                    <a:pt x="1049654" y="63500"/>
                  </a:moveTo>
                  <a:lnTo>
                    <a:pt x="1024254" y="63500"/>
                  </a:lnTo>
                  <a:lnTo>
                    <a:pt x="1024254" y="1396111"/>
                  </a:lnTo>
                  <a:lnTo>
                    <a:pt x="1036954" y="1383411"/>
                  </a:lnTo>
                  <a:lnTo>
                    <a:pt x="1049654" y="1383411"/>
                  </a:lnTo>
                  <a:lnTo>
                    <a:pt x="1049654" y="63500"/>
                  </a:lnTo>
                  <a:close/>
                </a:path>
                <a:path w="1075054" h="1409064">
                  <a:moveTo>
                    <a:pt x="1036954" y="0"/>
                  </a:moveTo>
                  <a:lnTo>
                    <a:pt x="998854" y="76200"/>
                  </a:lnTo>
                  <a:lnTo>
                    <a:pt x="1024254" y="76200"/>
                  </a:lnTo>
                  <a:lnTo>
                    <a:pt x="1024254" y="63500"/>
                  </a:lnTo>
                  <a:lnTo>
                    <a:pt x="1068704" y="63500"/>
                  </a:lnTo>
                  <a:lnTo>
                    <a:pt x="1036954" y="0"/>
                  </a:lnTo>
                  <a:close/>
                </a:path>
                <a:path w="1075054" h="1409064">
                  <a:moveTo>
                    <a:pt x="1068704" y="63500"/>
                  </a:moveTo>
                  <a:lnTo>
                    <a:pt x="1049654" y="63500"/>
                  </a:lnTo>
                  <a:lnTo>
                    <a:pt x="1049654" y="76200"/>
                  </a:lnTo>
                  <a:lnTo>
                    <a:pt x="1075054" y="76200"/>
                  </a:lnTo>
                  <a:lnTo>
                    <a:pt x="1068704" y="63500"/>
                  </a:lnTo>
                  <a:close/>
                </a:path>
              </a:pathLst>
            </a:custGeom>
            <a:solidFill>
              <a:srgbClr val="000000"/>
            </a:solidFill>
          </p:spPr>
          <p:txBody>
            <a:bodyPr wrap="square" lIns="0" tIns="0" rIns="0" bIns="0" rtlCol="0"/>
            <a:lstStyle/>
            <a:p>
              <a:endParaRPr/>
            </a:p>
          </p:txBody>
        </p:sp>
        <p:pic>
          <p:nvPicPr>
            <p:cNvPr id="15" name="object 15"/>
            <p:cNvPicPr/>
            <p:nvPr/>
          </p:nvPicPr>
          <p:blipFill>
            <a:blip r:embed="rId7" cstate="print"/>
            <a:stretch>
              <a:fillRect/>
            </a:stretch>
          </p:blipFill>
          <p:spPr>
            <a:xfrm>
              <a:off x="1771650" y="1774951"/>
              <a:ext cx="5761101" cy="2201672"/>
            </a:xfrm>
            <a:prstGeom prst="rect">
              <a:avLst/>
            </a:prstGeom>
          </p:spPr>
        </p:pic>
      </p:grpSp>
      <p:sp>
        <p:nvSpPr>
          <p:cNvPr id="16" name="object 16"/>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feedforward</a:t>
            </a:r>
          </a:p>
        </p:txBody>
      </p:sp>
      <p:sp>
        <p:nvSpPr>
          <p:cNvPr id="17" name="object 17"/>
          <p:cNvSpPr txBox="1"/>
          <p:nvPr/>
        </p:nvSpPr>
        <p:spPr>
          <a:xfrm>
            <a:off x="7641463" y="2446985"/>
            <a:ext cx="274955" cy="194310"/>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0.15</a:t>
            </a:r>
            <a:endParaRPr sz="1100">
              <a:latin typeface="Calibri"/>
              <a:cs typeface="Calibri"/>
            </a:endParaRPr>
          </a:p>
        </p:txBody>
      </p:sp>
      <p:sp>
        <p:nvSpPr>
          <p:cNvPr id="18" name="object 18"/>
          <p:cNvSpPr txBox="1"/>
          <p:nvPr/>
        </p:nvSpPr>
        <p:spPr>
          <a:xfrm>
            <a:off x="7641463" y="2779598"/>
            <a:ext cx="274955" cy="194310"/>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0.26</a:t>
            </a:r>
            <a:endParaRPr sz="1100">
              <a:latin typeface="Calibri"/>
              <a:cs typeface="Calibri"/>
            </a:endParaRPr>
          </a:p>
        </p:txBody>
      </p:sp>
      <p:sp>
        <p:nvSpPr>
          <p:cNvPr id="19" name="object 19"/>
          <p:cNvSpPr txBox="1"/>
          <p:nvPr/>
        </p:nvSpPr>
        <p:spPr>
          <a:xfrm>
            <a:off x="7641463" y="3112770"/>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0.80</a:t>
            </a:r>
            <a:endParaRPr sz="1100">
              <a:latin typeface="Calibri"/>
              <a:cs typeface="Calibri"/>
            </a:endParaRPr>
          </a:p>
        </p:txBody>
      </p:sp>
      <p:sp>
        <p:nvSpPr>
          <p:cNvPr id="20" name="object 20"/>
          <p:cNvSpPr txBox="1"/>
          <p:nvPr/>
        </p:nvSpPr>
        <p:spPr>
          <a:xfrm>
            <a:off x="8361426" y="2046478"/>
            <a:ext cx="576580" cy="589915"/>
          </a:xfrm>
          <a:prstGeom prst="rect">
            <a:avLst/>
          </a:prstGeom>
        </p:spPr>
        <p:txBody>
          <a:bodyPr vert="horz" wrap="square" lIns="0" tIns="12700" rIns="0" bIns="0" rtlCol="0">
            <a:spAutoFit/>
          </a:bodyPr>
          <a:lstStyle/>
          <a:p>
            <a:pPr marL="12065" marR="5080" algn="ctr">
              <a:lnSpc>
                <a:spcPct val="100000"/>
              </a:lnSpc>
              <a:spcBef>
                <a:spcPts val="100"/>
              </a:spcBef>
            </a:pPr>
            <a:r>
              <a:rPr sz="1200" spc="-10" dirty="0">
                <a:solidFill>
                  <a:srgbClr val="C00000"/>
                </a:solidFill>
                <a:latin typeface="Arial MT"/>
                <a:cs typeface="Arial MT"/>
              </a:rPr>
              <a:t>squared error</a:t>
            </a:r>
            <a:endParaRPr sz="1200">
              <a:latin typeface="Arial MT"/>
              <a:cs typeface="Arial MT"/>
            </a:endParaRPr>
          </a:p>
          <a:p>
            <a:pPr marL="26670" algn="ctr">
              <a:lnSpc>
                <a:spcPct val="100000"/>
              </a:lnSpc>
              <a:spcBef>
                <a:spcPts val="240"/>
              </a:spcBef>
            </a:pPr>
            <a:r>
              <a:rPr sz="1100" spc="-20" dirty="0">
                <a:solidFill>
                  <a:srgbClr val="C00000"/>
                </a:solidFill>
                <a:latin typeface="Calibri"/>
                <a:cs typeface="Calibri"/>
              </a:rPr>
              <a:t>0.02</a:t>
            </a:r>
            <a:endParaRPr sz="1100">
              <a:latin typeface="Calibri"/>
              <a:cs typeface="Calibri"/>
            </a:endParaRPr>
          </a:p>
        </p:txBody>
      </p:sp>
      <p:sp>
        <p:nvSpPr>
          <p:cNvPr id="21" name="object 21"/>
          <p:cNvSpPr txBox="1"/>
          <p:nvPr/>
        </p:nvSpPr>
        <p:spPr>
          <a:xfrm>
            <a:off x="8525636" y="2774695"/>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solidFill>
                  <a:srgbClr val="C00000"/>
                </a:solidFill>
                <a:latin typeface="Calibri"/>
                <a:cs typeface="Calibri"/>
              </a:rPr>
              <a:t>0.55</a:t>
            </a:r>
            <a:endParaRPr sz="1100">
              <a:latin typeface="Calibri"/>
              <a:cs typeface="Calibri"/>
            </a:endParaRPr>
          </a:p>
        </p:txBody>
      </p:sp>
      <p:sp>
        <p:nvSpPr>
          <p:cNvPr id="22" name="object 22"/>
          <p:cNvSpPr txBox="1"/>
          <p:nvPr/>
        </p:nvSpPr>
        <p:spPr>
          <a:xfrm>
            <a:off x="8525636" y="3107182"/>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solidFill>
                  <a:srgbClr val="C00000"/>
                </a:solidFill>
                <a:latin typeface="Calibri"/>
                <a:cs typeface="Calibri"/>
              </a:rPr>
              <a:t>0.64</a:t>
            </a:r>
            <a:endParaRPr sz="1100">
              <a:latin typeface="Calibri"/>
              <a:cs typeface="Calibri"/>
            </a:endParaRPr>
          </a:p>
        </p:txBody>
      </p:sp>
      <p:grpSp>
        <p:nvGrpSpPr>
          <p:cNvPr id="23" name="object 23"/>
          <p:cNvGrpSpPr/>
          <p:nvPr/>
        </p:nvGrpSpPr>
        <p:grpSpPr>
          <a:xfrm>
            <a:off x="1598422" y="1340103"/>
            <a:ext cx="6252210" cy="510540"/>
            <a:chOff x="1598422" y="1340103"/>
            <a:chExt cx="6252210" cy="510540"/>
          </a:xfrm>
        </p:grpSpPr>
        <p:sp>
          <p:nvSpPr>
            <p:cNvPr id="24" name="object 24"/>
            <p:cNvSpPr/>
            <p:nvPr/>
          </p:nvSpPr>
          <p:spPr>
            <a:xfrm>
              <a:off x="1611122" y="1352803"/>
              <a:ext cx="6226810" cy="485140"/>
            </a:xfrm>
            <a:custGeom>
              <a:avLst/>
              <a:gdLst/>
              <a:ahLst/>
              <a:cxnLst/>
              <a:rect l="l" t="t" r="r" b="b"/>
              <a:pathLst>
                <a:path w="6226809" h="485139">
                  <a:moveTo>
                    <a:pt x="5953759" y="0"/>
                  </a:moveTo>
                  <a:lnTo>
                    <a:pt x="212090" y="0"/>
                  </a:lnTo>
                  <a:lnTo>
                    <a:pt x="163472" y="5603"/>
                  </a:lnTo>
                  <a:lnTo>
                    <a:pt x="118835" y="21564"/>
                  </a:lnTo>
                  <a:lnTo>
                    <a:pt x="79455" y="46606"/>
                  </a:lnTo>
                  <a:lnTo>
                    <a:pt x="46606" y="79455"/>
                  </a:lnTo>
                  <a:lnTo>
                    <a:pt x="21564" y="118835"/>
                  </a:lnTo>
                  <a:lnTo>
                    <a:pt x="5603" y="163472"/>
                  </a:lnTo>
                  <a:lnTo>
                    <a:pt x="0" y="212090"/>
                  </a:lnTo>
                  <a:lnTo>
                    <a:pt x="0" y="484886"/>
                  </a:lnTo>
                  <a:lnTo>
                    <a:pt x="121284" y="484886"/>
                  </a:lnTo>
                  <a:lnTo>
                    <a:pt x="121284" y="212090"/>
                  </a:lnTo>
                  <a:lnTo>
                    <a:pt x="128418" y="176738"/>
                  </a:lnTo>
                  <a:lnTo>
                    <a:pt x="147875" y="147875"/>
                  </a:lnTo>
                  <a:lnTo>
                    <a:pt x="176738" y="128418"/>
                  </a:lnTo>
                  <a:lnTo>
                    <a:pt x="212090" y="121285"/>
                  </a:lnTo>
                  <a:lnTo>
                    <a:pt x="5953759" y="121158"/>
                  </a:lnTo>
                  <a:lnTo>
                    <a:pt x="5989185" y="128311"/>
                  </a:lnTo>
                  <a:lnTo>
                    <a:pt x="6018085" y="147812"/>
                  </a:lnTo>
                  <a:lnTo>
                    <a:pt x="6037556" y="176718"/>
                  </a:lnTo>
                  <a:lnTo>
                    <a:pt x="6044692" y="212090"/>
                  </a:lnTo>
                  <a:lnTo>
                    <a:pt x="6044692" y="370586"/>
                  </a:lnTo>
                  <a:lnTo>
                    <a:pt x="5984112" y="370586"/>
                  </a:lnTo>
                  <a:lnTo>
                    <a:pt x="6105271" y="484886"/>
                  </a:lnTo>
                  <a:lnTo>
                    <a:pt x="6226556" y="370586"/>
                  </a:lnTo>
                  <a:lnTo>
                    <a:pt x="6165977" y="370586"/>
                  </a:lnTo>
                  <a:lnTo>
                    <a:pt x="6165977" y="212090"/>
                  </a:lnTo>
                  <a:lnTo>
                    <a:pt x="6160373" y="163472"/>
                  </a:lnTo>
                  <a:lnTo>
                    <a:pt x="6144409" y="118835"/>
                  </a:lnTo>
                  <a:lnTo>
                    <a:pt x="6119360" y="79455"/>
                  </a:lnTo>
                  <a:lnTo>
                    <a:pt x="6086497" y="46606"/>
                  </a:lnTo>
                  <a:lnTo>
                    <a:pt x="6047095" y="21564"/>
                  </a:lnTo>
                  <a:lnTo>
                    <a:pt x="6002424" y="5603"/>
                  </a:lnTo>
                  <a:lnTo>
                    <a:pt x="5953759" y="0"/>
                  </a:lnTo>
                  <a:close/>
                </a:path>
              </a:pathLst>
            </a:custGeom>
            <a:solidFill>
              <a:srgbClr val="B34185"/>
            </a:solidFill>
          </p:spPr>
          <p:txBody>
            <a:bodyPr wrap="square" lIns="0" tIns="0" rIns="0" bIns="0" rtlCol="0"/>
            <a:lstStyle/>
            <a:p>
              <a:endParaRPr/>
            </a:p>
          </p:txBody>
        </p:sp>
        <p:sp>
          <p:nvSpPr>
            <p:cNvPr id="25" name="object 25"/>
            <p:cNvSpPr/>
            <p:nvPr/>
          </p:nvSpPr>
          <p:spPr>
            <a:xfrm>
              <a:off x="1611122" y="1352803"/>
              <a:ext cx="6226810" cy="485140"/>
            </a:xfrm>
            <a:custGeom>
              <a:avLst/>
              <a:gdLst/>
              <a:ahLst/>
              <a:cxnLst/>
              <a:rect l="l" t="t" r="r" b="b"/>
              <a:pathLst>
                <a:path w="6226809" h="485139">
                  <a:moveTo>
                    <a:pt x="0" y="484886"/>
                  </a:moveTo>
                  <a:lnTo>
                    <a:pt x="0" y="212090"/>
                  </a:lnTo>
                  <a:lnTo>
                    <a:pt x="5603" y="163472"/>
                  </a:lnTo>
                  <a:lnTo>
                    <a:pt x="21564" y="118835"/>
                  </a:lnTo>
                  <a:lnTo>
                    <a:pt x="46606" y="79455"/>
                  </a:lnTo>
                  <a:lnTo>
                    <a:pt x="79455" y="46606"/>
                  </a:lnTo>
                  <a:lnTo>
                    <a:pt x="118835" y="21564"/>
                  </a:lnTo>
                  <a:lnTo>
                    <a:pt x="163472" y="5603"/>
                  </a:lnTo>
                  <a:lnTo>
                    <a:pt x="212090" y="0"/>
                  </a:lnTo>
                  <a:lnTo>
                    <a:pt x="5953759" y="0"/>
                  </a:lnTo>
                  <a:lnTo>
                    <a:pt x="6002424" y="5603"/>
                  </a:lnTo>
                  <a:lnTo>
                    <a:pt x="6047095" y="21564"/>
                  </a:lnTo>
                  <a:lnTo>
                    <a:pt x="6086497" y="46606"/>
                  </a:lnTo>
                  <a:lnTo>
                    <a:pt x="6119360" y="79455"/>
                  </a:lnTo>
                  <a:lnTo>
                    <a:pt x="6144409" y="118835"/>
                  </a:lnTo>
                  <a:lnTo>
                    <a:pt x="6160373" y="163472"/>
                  </a:lnTo>
                  <a:lnTo>
                    <a:pt x="6165977" y="212090"/>
                  </a:lnTo>
                  <a:lnTo>
                    <a:pt x="6165977" y="370586"/>
                  </a:lnTo>
                  <a:lnTo>
                    <a:pt x="6226556" y="370586"/>
                  </a:lnTo>
                  <a:lnTo>
                    <a:pt x="6105271" y="484886"/>
                  </a:lnTo>
                  <a:lnTo>
                    <a:pt x="5984112" y="370586"/>
                  </a:lnTo>
                  <a:lnTo>
                    <a:pt x="6044692" y="370586"/>
                  </a:lnTo>
                  <a:lnTo>
                    <a:pt x="6044692" y="212090"/>
                  </a:lnTo>
                  <a:lnTo>
                    <a:pt x="6037556" y="176718"/>
                  </a:lnTo>
                  <a:lnTo>
                    <a:pt x="6018085" y="147812"/>
                  </a:lnTo>
                  <a:lnTo>
                    <a:pt x="5989185" y="128311"/>
                  </a:lnTo>
                  <a:lnTo>
                    <a:pt x="5953759" y="121158"/>
                  </a:lnTo>
                  <a:lnTo>
                    <a:pt x="212090" y="121285"/>
                  </a:lnTo>
                  <a:lnTo>
                    <a:pt x="176738" y="128418"/>
                  </a:lnTo>
                  <a:lnTo>
                    <a:pt x="147875" y="147875"/>
                  </a:lnTo>
                  <a:lnTo>
                    <a:pt x="128418" y="176738"/>
                  </a:lnTo>
                  <a:lnTo>
                    <a:pt x="121284" y="212090"/>
                  </a:lnTo>
                  <a:lnTo>
                    <a:pt x="121284" y="484886"/>
                  </a:lnTo>
                  <a:lnTo>
                    <a:pt x="0" y="484886"/>
                  </a:lnTo>
                  <a:close/>
                </a:path>
              </a:pathLst>
            </a:custGeom>
            <a:ln w="25400">
              <a:solidFill>
                <a:srgbClr val="491635"/>
              </a:solidFill>
            </a:ln>
          </p:spPr>
          <p:txBody>
            <a:bodyPr wrap="square" lIns="0" tIns="0" rIns="0" bIns="0" rtlCol="0"/>
            <a:lstStyle/>
            <a:p>
              <a:endParaRPr/>
            </a:p>
          </p:txBody>
        </p:sp>
      </p:grpSp>
      <p:sp>
        <p:nvSpPr>
          <p:cNvPr id="26" name="object 26"/>
          <p:cNvSpPr txBox="1"/>
          <p:nvPr/>
        </p:nvSpPr>
        <p:spPr>
          <a:xfrm>
            <a:off x="578916" y="881888"/>
            <a:ext cx="4750435" cy="91503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Compair</a:t>
            </a:r>
            <a:r>
              <a:rPr sz="1800" spc="-30" dirty="0">
                <a:latin typeface="Arial MT"/>
                <a:cs typeface="Arial MT"/>
              </a:rPr>
              <a:t> </a:t>
            </a:r>
            <a:r>
              <a:rPr sz="1800" dirty="0">
                <a:latin typeface="Arial MT"/>
                <a:cs typeface="Arial MT"/>
              </a:rPr>
              <a:t>with</a:t>
            </a:r>
            <a:r>
              <a:rPr sz="1800" spc="10" dirty="0">
                <a:latin typeface="Arial MT"/>
                <a:cs typeface="Arial MT"/>
              </a:rPr>
              <a:t> </a:t>
            </a:r>
            <a:r>
              <a:rPr sz="1800" dirty="0">
                <a:latin typeface="Arial MT"/>
                <a:cs typeface="Arial MT"/>
              </a:rPr>
              <a:t>what</a:t>
            </a:r>
            <a:r>
              <a:rPr sz="1800" spc="-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output</a:t>
            </a:r>
            <a:r>
              <a:rPr sz="1800" spc="-30" dirty="0">
                <a:latin typeface="Arial MT"/>
                <a:cs typeface="Arial MT"/>
              </a:rPr>
              <a:t> </a:t>
            </a:r>
            <a:r>
              <a:rPr sz="1800" dirty="0">
                <a:latin typeface="Arial MT"/>
                <a:cs typeface="Arial MT"/>
              </a:rPr>
              <a:t>should</a:t>
            </a:r>
            <a:r>
              <a:rPr sz="1800" spc="-10" dirty="0">
                <a:latin typeface="Arial MT"/>
                <a:cs typeface="Arial MT"/>
              </a:rPr>
              <a:t> </a:t>
            </a:r>
            <a:r>
              <a:rPr sz="1800" spc="-25" dirty="0">
                <a:latin typeface="Arial MT"/>
                <a:cs typeface="Arial MT"/>
              </a:rPr>
              <a:t>be</a:t>
            </a:r>
            <a:endParaRPr sz="1800">
              <a:latin typeface="Arial MT"/>
              <a:cs typeface="Arial MT"/>
            </a:endParaRPr>
          </a:p>
          <a:p>
            <a:pPr>
              <a:lnSpc>
                <a:spcPct val="100000"/>
              </a:lnSpc>
              <a:spcBef>
                <a:spcPts val="1090"/>
              </a:spcBef>
            </a:pPr>
            <a:endParaRPr sz="1800">
              <a:latin typeface="Arial MT"/>
              <a:cs typeface="Arial MT"/>
            </a:endParaRPr>
          </a:p>
          <a:p>
            <a:pPr marR="5080" algn="r">
              <a:lnSpc>
                <a:spcPct val="100000"/>
              </a:lnSpc>
            </a:pPr>
            <a:r>
              <a:rPr sz="1400" spc="-10" dirty="0">
                <a:solidFill>
                  <a:srgbClr val="B34185"/>
                </a:solidFill>
                <a:latin typeface="Arial MT"/>
                <a:cs typeface="Arial MT"/>
              </a:rPr>
              <a:t>Feedforward</a:t>
            </a:r>
            <a:r>
              <a:rPr sz="1400" dirty="0">
                <a:solidFill>
                  <a:srgbClr val="B34185"/>
                </a:solidFill>
                <a:latin typeface="Arial MT"/>
                <a:cs typeface="Arial MT"/>
              </a:rPr>
              <a:t> </a:t>
            </a:r>
            <a:r>
              <a:rPr sz="1400" spc="-20" dirty="0">
                <a:solidFill>
                  <a:srgbClr val="B34185"/>
                </a:solidFill>
                <a:latin typeface="Arial MT"/>
                <a:cs typeface="Arial MT"/>
              </a:rPr>
              <a:t>Pass</a:t>
            </a:r>
            <a:endParaRPr sz="1400">
              <a:latin typeface="Arial MT"/>
              <a:cs typeface="Arial MT"/>
            </a:endParaRPr>
          </a:p>
        </p:txBody>
      </p:sp>
      <p:sp>
        <p:nvSpPr>
          <p:cNvPr id="27" name="object 27"/>
          <p:cNvSpPr/>
          <p:nvPr/>
        </p:nvSpPr>
        <p:spPr>
          <a:xfrm>
            <a:off x="1266825" y="4593844"/>
            <a:ext cx="224790" cy="2206625"/>
          </a:xfrm>
          <a:custGeom>
            <a:avLst/>
            <a:gdLst/>
            <a:ahLst/>
            <a:cxnLst/>
            <a:rect l="l" t="t" r="r" b="b"/>
            <a:pathLst>
              <a:path w="224790" h="2206625">
                <a:moveTo>
                  <a:pt x="224790" y="711961"/>
                </a:moveTo>
                <a:lnTo>
                  <a:pt x="181028" y="710471"/>
                </a:lnTo>
                <a:lnTo>
                  <a:pt x="145303" y="706421"/>
                </a:lnTo>
                <a:lnTo>
                  <a:pt x="121223" y="700442"/>
                </a:lnTo>
                <a:lnTo>
                  <a:pt x="112394" y="693165"/>
                </a:lnTo>
                <a:lnTo>
                  <a:pt x="112394" y="374649"/>
                </a:lnTo>
                <a:lnTo>
                  <a:pt x="103566" y="367393"/>
                </a:lnTo>
                <a:lnTo>
                  <a:pt x="79486" y="361457"/>
                </a:lnTo>
                <a:lnTo>
                  <a:pt x="43761" y="357451"/>
                </a:lnTo>
                <a:lnTo>
                  <a:pt x="0" y="355980"/>
                </a:lnTo>
                <a:lnTo>
                  <a:pt x="43761" y="354508"/>
                </a:lnTo>
                <a:lnTo>
                  <a:pt x="79486" y="350488"/>
                </a:lnTo>
                <a:lnTo>
                  <a:pt x="103566" y="344515"/>
                </a:lnTo>
                <a:lnTo>
                  <a:pt x="112394" y="337184"/>
                </a:lnTo>
                <a:lnTo>
                  <a:pt x="112394" y="18795"/>
                </a:lnTo>
                <a:lnTo>
                  <a:pt x="121223" y="11465"/>
                </a:lnTo>
                <a:lnTo>
                  <a:pt x="145303" y="5492"/>
                </a:lnTo>
                <a:lnTo>
                  <a:pt x="181028" y="1472"/>
                </a:lnTo>
                <a:lnTo>
                  <a:pt x="224790" y="0"/>
                </a:lnTo>
              </a:path>
              <a:path w="224790" h="2206625">
                <a:moveTo>
                  <a:pt x="224790" y="2206567"/>
                </a:moveTo>
                <a:lnTo>
                  <a:pt x="181028" y="2205095"/>
                </a:lnTo>
                <a:lnTo>
                  <a:pt x="145303" y="2201081"/>
                </a:lnTo>
                <a:lnTo>
                  <a:pt x="121223" y="2195127"/>
                </a:lnTo>
                <a:lnTo>
                  <a:pt x="112394" y="2187836"/>
                </a:lnTo>
                <a:lnTo>
                  <a:pt x="112394" y="1869363"/>
                </a:lnTo>
                <a:lnTo>
                  <a:pt x="103566" y="1862070"/>
                </a:lnTo>
                <a:lnTo>
                  <a:pt x="79486" y="1856116"/>
                </a:lnTo>
                <a:lnTo>
                  <a:pt x="43761" y="1852102"/>
                </a:lnTo>
                <a:lnTo>
                  <a:pt x="0" y="1850631"/>
                </a:lnTo>
                <a:lnTo>
                  <a:pt x="43761" y="1849158"/>
                </a:lnTo>
                <a:lnTo>
                  <a:pt x="79486" y="1845141"/>
                </a:lnTo>
                <a:lnTo>
                  <a:pt x="103566" y="1839187"/>
                </a:lnTo>
                <a:lnTo>
                  <a:pt x="112394" y="1831898"/>
                </a:lnTo>
                <a:lnTo>
                  <a:pt x="112394" y="1513420"/>
                </a:lnTo>
                <a:lnTo>
                  <a:pt x="121223" y="1506127"/>
                </a:lnTo>
                <a:lnTo>
                  <a:pt x="145303" y="1500173"/>
                </a:lnTo>
                <a:lnTo>
                  <a:pt x="181028" y="1496159"/>
                </a:lnTo>
                <a:lnTo>
                  <a:pt x="224790" y="1494688"/>
                </a:lnTo>
              </a:path>
              <a:path w="224790" h="2206625">
                <a:moveTo>
                  <a:pt x="224790" y="1473136"/>
                </a:moveTo>
                <a:lnTo>
                  <a:pt x="181028" y="1471665"/>
                </a:lnTo>
                <a:lnTo>
                  <a:pt x="145303" y="1467653"/>
                </a:lnTo>
                <a:lnTo>
                  <a:pt x="121223" y="1461702"/>
                </a:lnTo>
                <a:lnTo>
                  <a:pt x="112394" y="1454416"/>
                </a:lnTo>
                <a:lnTo>
                  <a:pt x="112394" y="1135938"/>
                </a:lnTo>
                <a:lnTo>
                  <a:pt x="103566" y="1128645"/>
                </a:lnTo>
                <a:lnTo>
                  <a:pt x="79486" y="1122691"/>
                </a:lnTo>
                <a:lnTo>
                  <a:pt x="43761" y="1118677"/>
                </a:lnTo>
                <a:lnTo>
                  <a:pt x="0" y="1117206"/>
                </a:lnTo>
                <a:lnTo>
                  <a:pt x="43761" y="1115733"/>
                </a:lnTo>
                <a:lnTo>
                  <a:pt x="79486" y="1111716"/>
                </a:lnTo>
                <a:lnTo>
                  <a:pt x="103566" y="1105762"/>
                </a:lnTo>
                <a:lnTo>
                  <a:pt x="112394" y="1098473"/>
                </a:lnTo>
                <a:lnTo>
                  <a:pt x="112394" y="780033"/>
                </a:lnTo>
                <a:lnTo>
                  <a:pt x="121223" y="772703"/>
                </a:lnTo>
                <a:lnTo>
                  <a:pt x="145303" y="766730"/>
                </a:lnTo>
                <a:lnTo>
                  <a:pt x="181028" y="762710"/>
                </a:lnTo>
                <a:lnTo>
                  <a:pt x="224790" y="761237"/>
                </a:lnTo>
              </a:path>
            </a:pathLst>
          </a:custGeom>
          <a:ln w="9525">
            <a:solidFill>
              <a:srgbClr val="B13C82"/>
            </a:solidFill>
          </a:ln>
        </p:spPr>
        <p:txBody>
          <a:bodyPr wrap="square" lIns="0" tIns="0" rIns="0" bIns="0" rtlCol="0"/>
          <a:lstStyle/>
          <a:p>
            <a:endParaRPr/>
          </a:p>
        </p:txBody>
      </p:sp>
      <p:sp>
        <p:nvSpPr>
          <p:cNvPr id="28" name="object 28"/>
          <p:cNvSpPr txBox="1"/>
          <p:nvPr/>
        </p:nvSpPr>
        <p:spPr>
          <a:xfrm>
            <a:off x="637743" y="4840985"/>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1</a:t>
            </a:r>
            <a:endParaRPr sz="1200">
              <a:latin typeface="Arial MT"/>
              <a:cs typeface="Arial MT"/>
            </a:endParaRPr>
          </a:p>
        </p:txBody>
      </p:sp>
      <p:sp>
        <p:nvSpPr>
          <p:cNvPr id="29" name="object 29"/>
          <p:cNvSpPr txBox="1"/>
          <p:nvPr/>
        </p:nvSpPr>
        <p:spPr>
          <a:xfrm>
            <a:off x="639876" y="6348780"/>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3</a:t>
            </a:r>
            <a:endParaRPr sz="1200">
              <a:latin typeface="Arial MT"/>
              <a:cs typeface="Arial MT"/>
            </a:endParaRPr>
          </a:p>
        </p:txBody>
      </p:sp>
      <p:sp>
        <p:nvSpPr>
          <p:cNvPr id="30" name="object 30"/>
          <p:cNvSpPr txBox="1"/>
          <p:nvPr/>
        </p:nvSpPr>
        <p:spPr>
          <a:xfrm>
            <a:off x="637743" y="5575808"/>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2</a:t>
            </a:r>
            <a:endParaRPr sz="12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75902" y="4192473"/>
            <a:ext cx="4420235" cy="429895"/>
            <a:chOff x="2375902" y="4192473"/>
            <a:chExt cx="4420235" cy="429895"/>
          </a:xfrm>
        </p:grpSpPr>
        <p:pic>
          <p:nvPicPr>
            <p:cNvPr id="3" name="object 3"/>
            <p:cNvPicPr/>
            <p:nvPr/>
          </p:nvPicPr>
          <p:blipFill>
            <a:blip r:embed="rId3" cstate="print"/>
            <a:stretch>
              <a:fillRect/>
            </a:stretch>
          </p:blipFill>
          <p:spPr>
            <a:xfrm>
              <a:off x="2375902" y="4225774"/>
              <a:ext cx="3058695" cy="387505"/>
            </a:xfrm>
            <a:prstGeom prst="rect">
              <a:avLst/>
            </a:prstGeom>
          </p:spPr>
        </p:pic>
        <p:pic>
          <p:nvPicPr>
            <p:cNvPr id="4" name="object 4"/>
            <p:cNvPicPr/>
            <p:nvPr/>
          </p:nvPicPr>
          <p:blipFill>
            <a:blip r:embed="rId4" cstate="print"/>
            <a:stretch>
              <a:fillRect/>
            </a:stretch>
          </p:blipFill>
          <p:spPr>
            <a:xfrm>
              <a:off x="5420867" y="4192473"/>
              <a:ext cx="1374647" cy="429818"/>
            </a:xfrm>
            <a:prstGeom prst="rect">
              <a:avLst/>
            </a:prstGeom>
          </p:spPr>
        </p:pic>
      </p:grpSp>
      <p:sp>
        <p:nvSpPr>
          <p:cNvPr id="5" name="object 5"/>
          <p:cNvSpPr txBox="1"/>
          <p:nvPr/>
        </p:nvSpPr>
        <p:spPr>
          <a:xfrm>
            <a:off x="3424809" y="3991736"/>
            <a:ext cx="98933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7</a:t>
            </a:r>
            <a:r>
              <a:rPr sz="1100" spc="-25" dirty="0">
                <a:latin typeface="Arial MT"/>
                <a:cs typeface="Arial MT"/>
              </a:rPr>
              <a:t> </a:t>
            </a:r>
            <a:r>
              <a:rPr sz="1100" dirty="0">
                <a:latin typeface="Arial MT"/>
                <a:cs typeface="Arial MT"/>
              </a:rPr>
              <a:t>input</a:t>
            </a:r>
            <a:r>
              <a:rPr sz="1100" spc="-15" dirty="0">
                <a:latin typeface="Arial MT"/>
                <a:cs typeface="Arial MT"/>
              </a:rPr>
              <a:t> </a:t>
            </a:r>
            <a:r>
              <a:rPr sz="1100" spc="-10" dirty="0">
                <a:latin typeface="Arial MT"/>
                <a:cs typeface="Arial MT"/>
              </a:rPr>
              <a:t>neurons</a:t>
            </a:r>
            <a:endParaRPr sz="1100">
              <a:latin typeface="Arial MT"/>
              <a:cs typeface="Arial MT"/>
            </a:endParaRPr>
          </a:p>
        </p:txBody>
      </p:sp>
      <p:sp>
        <p:nvSpPr>
          <p:cNvPr id="6" name="object 6"/>
          <p:cNvSpPr txBox="1"/>
          <p:nvPr/>
        </p:nvSpPr>
        <p:spPr>
          <a:xfrm>
            <a:off x="5576061" y="3991736"/>
            <a:ext cx="107315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3</a:t>
            </a:r>
            <a:r>
              <a:rPr sz="1100" spc="-15" dirty="0">
                <a:latin typeface="Arial MT"/>
                <a:cs typeface="Arial MT"/>
              </a:rPr>
              <a:t> </a:t>
            </a:r>
            <a:r>
              <a:rPr sz="1100" dirty="0">
                <a:latin typeface="Arial MT"/>
                <a:cs typeface="Arial MT"/>
              </a:rPr>
              <a:t>output</a:t>
            </a:r>
            <a:r>
              <a:rPr sz="1100" spc="-30" dirty="0">
                <a:latin typeface="Arial MT"/>
                <a:cs typeface="Arial MT"/>
              </a:rPr>
              <a:t> </a:t>
            </a:r>
            <a:r>
              <a:rPr sz="1100" spc="-10" dirty="0">
                <a:latin typeface="Arial MT"/>
                <a:cs typeface="Arial MT"/>
              </a:rPr>
              <a:t>neurons</a:t>
            </a:r>
            <a:endParaRPr sz="1100">
              <a:latin typeface="Arial MT"/>
              <a:cs typeface="Arial MT"/>
            </a:endParaRPr>
          </a:p>
        </p:txBody>
      </p:sp>
      <p:grpSp>
        <p:nvGrpSpPr>
          <p:cNvPr id="7" name="object 7"/>
          <p:cNvGrpSpPr/>
          <p:nvPr/>
        </p:nvGrpSpPr>
        <p:grpSpPr>
          <a:xfrm>
            <a:off x="1546208" y="1774951"/>
            <a:ext cx="6743065" cy="3399154"/>
            <a:chOff x="1546208" y="1774951"/>
            <a:chExt cx="6743065" cy="3399154"/>
          </a:xfrm>
        </p:grpSpPr>
        <p:pic>
          <p:nvPicPr>
            <p:cNvPr id="8" name="object 8"/>
            <p:cNvPicPr/>
            <p:nvPr/>
          </p:nvPicPr>
          <p:blipFill>
            <a:blip r:embed="rId5" cstate="print"/>
            <a:stretch>
              <a:fillRect/>
            </a:stretch>
          </p:blipFill>
          <p:spPr>
            <a:xfrm>
              <a:off x="1546208" y="3980336"/>
              <a:ext cx="442733" cy="1193675"/>
            </a:xfrm>
            <a:prstGeom prst="rect">
              <a:avLst/>
            </a:prstGeom>
          </p:spPr>
        </p:pic>
        <p:sp>
          <p:nvSpPr>
            <p:cNvPr id="9" name="object 9"/>
            <p:cNvSpPr/>
            <p:nvPr/>
          </p:nvSpPr>
          <p:spPr>
            <a:xfrm>
              <a:off x="1573022" y="3979544"/>
              <a:ext cx="387350" cy="1144905"/>
            </a:xfrm>
            <a:custGeom>
              <a:avLst/>
              <a:gdLst/>
              <a:ahLst/>
              <a:cxnLst/>
              <a:rect l="l" t="t" r="r" b="b"/>
              <a:pathLst>
                <a:path w="387350" h="1144904">
                  <a:moveTo>
                    <a:pt x="361822" y="1105788"/>
                  </a:moveTo>
                  <a:lnTo>
                    <a:pt x="361822" y="1144904"/>
                  </a:lnTo>
                  <a:lnTo>
                    <a:pt x="387222" y="1144904"/>
                  </a:lnTo>
                  <a:lnTo>
                    <a:pt x="387222" y="1118488"/>
                  </a:lnTo>
                  <a:lnTo>
                    <a:pt x="374522" y="1118488"/>
                  </a:lnTo>
                  <a:lnTo>
                    <a:pt x="361822" y="1105788"/>
                  </a:lnTo>
                  <a:close/>
                </a:path>
                <a:path w="387350" h="1144904">
                  <a:moveTo>
                    <a:pt x="50800" y="63499"/>
                  </a:moveTo>
                  <a:lnTo>
                    <a:pt x="25400" y="63499"/>
                  </a:lnTo>
                  <a:lnTo>
                    <a:pt x="25400" y="1112900"/>
                  </a:lnTo>
                  <a:lnTo>
                    <a:pt x="31115" y="1118488"/>
                  </a:lnTo>
                  <a:lnTo>
                    <a:pt x="361822" y="1118488"/>
                  </a:lnTo>
                  <a:lnTo>
                    <a:pt x="361822" y="1105788"/>
                  </a:lnTo>
                  <a:lnTo>
                    <a:pt x="50800" y="1105788"/>
                  </a:lnTo>
                  <a:lnTo>
                    <a:pt x="38100" y="1093088"/>
                  </a:lnTo>
                  <a:lnTo>
                    <a:pt x="50800" y="1093088"/>
                  </a:lnTo>
                  <a:lnTo>
                    <a:pt x="50800" y="63499"/>
                  </a:lnTo>
                  <a:close/>
                </a:path>
                <a:path w="387350" h="1144904">
                  <a:moveTo>
                    <a:pt x="381634" y="1093088"/>
                  </a:moveTo>
                  <a:lnTo>
                    <a:pt x="50800" y="1093088"/>
                  </a:lnTo>
                  <a:lnTo>
                    <a:pt x="50800" y="1105788"/>
                  </a:lnTo>
                  <a:lnTo>
                    <a:pt x="361822" y="1105788"/>
                  </a:lnTo>
                  <a:lnTo>
                    <a:pt x="374522" y="1118488"/>
                  </a:lnTo>
                  <a:lnTo>
                    <a:pt x="387222" y="1118488"/>
                  </a:lnTo>
                  <a:lnTo>
                    <a:pt x="387222" y="1098803"/>
                  </a:lnTo>
                  <a:lnTo>
                    <a:pt x="381634" y="1093088"/>
                  </a:lnTo>
                  <a:close/>
                </a:path>
                <a:path w="387350" h="1144904">
                  <a:moveTo>
                    <a:pt x="50800" y="1093088"/>
                  </a:moveTo>
                  <a:lnTo>
                    <a:pt x="38100" y="1093088"/>
                  </a:lnTo>
                  <a:lnTo>
                    <a:pt x="50800" y="1105788"/>
                  </a:lnTo>
                  <a:lnTo>
                    <a:pt x="50800" y="1093088"/>
                  </a:lnTo>
                  <a:close/>
                </a:path>
                <a:path w="387350" h="1144904">
                  <a:moveTo>
                    <a:pt x="38100" y="0"/>
                  </a:moveTo>
                  <a:lnTo>
                    <a:pt x="0" y="76199"/>
                  </a:lnTo>
                  <a:lnTo>
                    <a:pt x="25400" y="76199"/>
                  </a:lnTo>
                  <a:lnTo>
                    <a:pt x="25400" y="63499"/>
                  </a:lnTo>
                  <a:lnTo>
                    <a:pt x="69850" y="63499"/>
                  </a:lnTo>
                  <a:lnTo>
                    <a:pt x="38100" y="0"/>
                  </a:lnTo>
                  <a:close/>
                </a:path>
                <a:path w="387350" h="1144904">
                  <a:moveTo>
                    <a:pt x="69850" y="63499"/>
                  </a:moveTo>
                  <a:lnTo>
                    <a:pt x="50800" y="63499"/>
                  </a:lnTo>
                  <a:lnTo>
                    <a:pt x="50800" y="76199"/>
                  </a:lnTo>
                  <a:lnTo>
                    <a:pt x="76200" y="76199"/>
                  </a:lnTo>
                  <a:lnTo>
                    <a:pt x="69850" y="63499"/>
                  </a:lnTo>
                  <a:close/>
                </a:path>
              </a:pathLst>
            </a:custGeom>
            <a:solidFill>
              <a:srgbClr val="00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7150573" y="3381274"/>
              <a:ext cx="1138637" cy="1792749"/>
            </a:xfrm>
            <a:prstGeom prst="rect">
              <a:avLst/>
            </a:prstGeom>
          </p:spPr>
        </p:pic>
        <p:sp>
          <p:nvSpPr>
            <p:cNvPr id="11" name="object 11"/>
            <p:cNvSpPr/>
            <p:nvPr/>
          </p:nvSpPr>
          <p:spPr>
            <a:xfrm>
              <a:off x="7183628" y="3379977"/>
              <a:ext cx="1075055" cy="1744980"/>
            </a:xfrm>
            <a:custGeom>
              <a:avLst/>
              <a:gdLst/>
              <a:ahLst/>
              <a:cxnLst/>
              <a:rect l="l" t="t" r="r" b="b"/>
              <a:pathLst>
                <a:path w="1075054" h="1744979">
                  <a:moveTo>
                    <a:pt x="1024254" y="1707261"/>
                  </a:moveTo>
                  <a:lnTo>
                    <a:pt x="5715" y="1707261"/>
                  </a:lnTo>
                  <a:lnTo>
                    <a:pt x="0" y="1712849"/>
                  </a:lnTo>
                  <a:lnTo>
                    <a:pt x="0" y="1744472"/>
                  </a:lnTo>
                  <a:lnTo>
                    <a:pt x="25400" y="1744472"/>
                  </a:lnTo>
                  <a:lnTo>
                    <a:pt x="25400" y="1732661"/>
                  </a:lnTo>
                  <a:lnTo>
                    <a:pt x="12700" y="1732661"/>
                  </a:lnTo>
                  <a:lnTo>
                    <a:pt x="25400" y="1719961"/>
                  </a:lnTo>
                  <a:lnTo>
                    <a:pt x="1024254" y="1719961"/>
                  </a:lnTo>
                  <a:lnTo>
                    <a:pt x="1024254" y="1707261"/>
                  </a:lnTo>
                  <a:close/>
                </a:path>
                <a:path w="1075054" h="1744979">
                  <a:moveTo>
                    <a:pt x="25400" y="1719961"/>
                  </a:moveTo>
                  <a:lnTo>
                    <a:pt x="12700" y="1732661"/>
                  </a:lnTo>
                  <a:lnTo>
                    <a:pt x="25400" y="1732661"/>
                  </a:lnTo>
                  <a:lnTo>
                    <a:pt x="25400" y="1719961"/>
                  </a:lnTo>
                  <a:close/>
                </a:path>
                <a:path w="1075054" h="1744979">
                  <a:moveTo>
                    <a:pt x="1049654" y="1707261"/>
                  </a:moveTo>
                  <a:lnTo>
                    <a:pt x="1036954" y="1707261"/>
                  </a:lnTo>
                  <a:lnTo>
                    <a:pt x="1024254" y="1719961"/>
                  </a:lnTo>
                  <a:lnTo>
                    <a:pt x="25400" y="1719961"/>
                  </a:lnTo>
                  <a:lnTo>
                    <a:pt x="25400" y="1732661"/>
                  </a:lnTo>
                  <a:lnTo>
                    <a:pt x="1043940" y="1732661"/>
                  </a:lnTo>
                  <a:lnTo>
                    <a:pt x="1049654" y="1726946"/>
                  </a:lnTo>
                  <a:lnTo>
                    <a:pt x="1049654" y="1707261"/>
                  </a:lnTo>
                  <a:close/>
                </a:path>
                <a:path w="1075054" h="1744979">
                  <a:moveTo>
                    <a:pt x="1049654" y="63500"/>
                  </a:moveTo>
                  <a:lnTo>
                    <a:pt x="1024254" y="63500"/>
                  </a:lnTo>
                  <a:lnTo>
                    <a:pt x="1024254" y="1719961"/>
                  </a:lnTo>
                  <a:lnTo>
                    <a:pt x="1036954" y="1707261"/>
                  </a:lnTo>
                  <a:lnTo>
                    <a:pt x="1049654" y="1707261"/>
                  </a:lnTo>
                  <a:lnTo>
                    <a:pt x="1049654" y="63500"/>
                  </a:lnTo>
                  <a:close/>
                </a:path>
                <a:path w="1075054" h="1744979">
                  <a:moveTo>
                    <a:pt x="1036954" y="0"/>
                  </a:moveTo>
                  <a:lnTo>
                    <a:pt x="998854" y="76200"/>
                  </a:lnTo>
                  <a:lnTo>
                    <a:pt x="1024254" y="76200"/>
                  </a:lnTo>
                  <a:lnTo>
                    <a:pt x="1024254" y="63500"/>
                  </a:lnTo>
                  <a:lnTo>
                    <a:pt x="1068704" y="63500"/>
                  </a:lnTo>
                  <a:lnTo>
                    <a:pt x="1036954" y="0"/>
                  </a:lnTo>
                  <a:close/>
                </a:path>
                <a:path w="1075054" h="1744979">
                  <a:moveTo>
                    <a:pt x="1068704" y="63500"/>
                  </a:moveTo>
                  <a:lnTo>
                    <a:pt x="1049654" y="63500"/>
                  </a:lnTo>
                  <a:lnTo>
                    <a:pt x="1049654" y="76200"/>
                  </a:lnTo>
                  <a:lnTo>
                    <a:pt x="1075054" y="76200"/>
                  </a:lnTo>
                  <a:lnTo>
                    <a:pt x="1068704" y="63500"/>
                  </a:lnTo>
                  <a:close/>
                </a:path>
              </a:pathLst>
            </a:custGeom>
            <a:solidFill>
              <a:srgbClr val="000000"/>
            </a:solidFill>
          </p:spPr>
          <p:txBody>
            <a:bodyPr wrap="square" lIns="0" tIns="0" rIns="0" bIns="0" rtlCol="0"/>
            <a:lstStyle/>
            <a:p>
              <a:endParaRPr/>
            </a:p>
          </p:txBody>
        </p:sp>
        <p:pic>
          <p:nvPicPr>
            <p:cNvPr id="12" name="object 12"/>
            <p:cNvPicPr/>
            <p:nvPr/>
          </p:nvPicPr>
          <p:blipFill>
            <a:blip r:embed="rId7" cstate="print"/>
            <a:stretch>
              <a:fillRect/>
            </a:stretch>
          </p:blipFill>
          <p:spPr>
            <a:xfrm>
              <a:off x="1771650" y="1774951"/>
              <a:ext cx="5761101" cy="2201672"/>
            </a:xfrm>
            <a:prstGeom prst="rect">
              <a:avLst/>
            </a:prstGeom>
          </p:spPr>
        </p:pic>
      </p:grpSp>
      <p:graphicFrame>
        <p:nvGraphicFramePr>
          <p:cNvPr id="13" name="object 13"/>
          <p:cNvGraphicFramePr>
            <a:graphicFrameLocks noGrp="1"/>
          </p:cNvGraphicFramePr>
          <p:nvPr/>
        </p:nvGraphicFramePr>
        <p:xfrm>
          <a:off x="1941195" y="4214876"/>
          <a:ext cx="5244460" cy="2525395"/>
        </p:xfrm>
        <a:graphic>
          <a:graphicData uri="http://schemas.openxmlformats.org/drawingml/2006/table">
            <a:tbl>
              <a:tblPr firstRow="1" bandRow="1">
                <a:tableStyleId>{2D5ABB26-0587-4C30-8999-92F81FD0307C}</a:tableStyleId>
              </a:tblPr>
              <a:tblGrid>
                <a:gridCol w="437515">
                  <a:extLst>
                    <a:ext uri="{9D8B030D-6E8A-4147-A177-3AD203B41FA5}">
                      <a16:colId xmlns:a16="http://schemas.microsoft.com/office/drawing/2014/main" val="20000"/>
                    </a:ext>
                  </a:extLst>
                </a:gridCol>
                <a:gridCol w="437515">
                  <a:extLst>
                    <a:ext uri="{9D8B030D-6E8A-4147-A177-3AD203B41FA5}">
                      <a16:colId xmlns:a16="http://schemas.microsoft.com/office/drawing/2014/main" val="20001"/>
                    </a:ext>
                  </a:extLst>
                </a:gridCol>
                <a:gridCol w="437515">
                  <a:extLst>
                    <a:ext uri="{9D8B030D-6E8A-4147-A177-3AD203B41FA5}">
                      <a16:colId xmlns:a16="http://schemas.microsoft.com/office/drawing/2014/main" val="20002"/>
                    </a:ext>
                  </a:extLst>
                </a:gridCol>
                <a:gridCol w="437515">
                  <a:extLst>
                    <a:ext uri="{9D8B030D-6E8A-4147-A177-3AD203B41FA5}">
                      <a16:colId xmlns:a16="http://schemas.microsoft.com/office/drawing/2014/main" val="20003"/>
                    </a:ext>
                  </a:extLst>
                </a:gridCol>
                <a:gridCol w="210185">
                  <a:extLst>
                    <a:ext uri="{9D8B030D-6E8A-4147-A177-3AD203B41FA5}">
                      <a16:colId xmlns:a16="http://schemas.microsoft.com/office/drawing/2014/main" val="20004"/>
                    </a:ext>
                  </a:extLst>
                </a:gridCol>
                <a:gridCol w="226694">
                  <a:extLst>
                    <a:ext uri="{9D8B030D-6E8A-4147-A177-3AD203B41FA5}">
                      <a16:colId xmlns:a16="http://schemas.microsoft.com/office/drawing/2014/main" val="20005"/>
                    </a:ext>
                  </a:extLst>
                </a:gridCol>
                <a:gridCol w="436880">
                  <a:extLst>
                    <a:ext uri="{9D8B030D-6E8A-4147-A177-3AD203B41FA5}">
                      <a16:colId xmlns:a16="http://schemas.microsoft.com/office/drawing/2014/main" val="20006"/>
                    </a:ext>
                  </a:extLst>
                </a:gridCol>
                <a:gridCol w="436880">
                  <a:extLst>
                    <a:ext uri="{9D8B030D-6E8A-4147-A177-3AD203B41FA5}">
                      <a16:colId xmlns:a16="http://schemas.microsoft.com/office/drawing/2014/main" val="20007"/>
                    </a:ext>
                  </a:extLst>
                </a:gridCol>
                <a:gridCol w="389890">
                  <a:extLst>
                    <a:ext uri="{9D8B030D-6E8A-4147-A177-3AD203B41FA5}">
                      <a16:colId xmlns:a16="http://schemas.microsoft.com/office/drawing/2014/main" val="20008"/>
                    </a:ext>
                  </a:extLst>
                </a:gridCol>
                <a:gridCol w="46354">
                  <a:extLst>
                    <a:ext uri="{9D8B030D-6E8A-4147-A177-3AD203B41FA5}">
                      <a16:colId xmlns:a16="http://schemas.microsoft.com/office/drawing/2014/main" val="20009"/>
                    </a:ext>
                  </a:extLst>
                </a:gridCol>
                <a:gridCol w="436879">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gridCol w="210820">
                  <a:extLst>
                    <a:ext uri="{9D8B030D-6E8A-4147-A177-3AD203B41FA5}">
                      <a16:colId xmlns:a16="http://schemas.microsoft.com/office/drawing/2014/main" val="20012"/>
                    </a:ext>
                  </a:extLst>
                </a:gridCol>
                <a:gridCol w="436879">
                  <a:extLst>
                    <a:ext uri="{9D8B030D-6E8A-4147-A177-3AD203B41FA5}">
                      <a16:colId xmlns:a16="http://schemas.microsoft.com/office/drawing/2014/main" val="20013"/>
                    </a:ext>
                  </a:extLst>
                </a:gridCol>
                <a:gridCol w="436879">
                  <a:extLst>
                    <a:ext uri="{9D8B030D-6E8A-4147-A177-3AD203B41FA5}">
                      <a16:colId xmlns:a16="http://schemas.microsoft.com/office/drawing/2014/main" val="20014"/>
                    </a:ext>
                  </a:extLst>
                </a:gridCol>
              </a:tblGrid>
              <a:tr h="175260">
                <a:tc gridSpan="5">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56210">
                <a:tc>
                  <a:txBody>
                    <a:bodyPr/>
                    <a:lstStyle/>
                    <a:p>
                      <a:pPr>
                        <a:lnSpc>
                          <a:spcPct val="100000"/>
                        </a:lnSpc>
                      </a:pPr>
                      <a:endParaRPr sz="800">
                        <a:latin typeface="Times New Roman"/>
                        <a:cs typeface="Times New Roman"/>
                      </a:endParaRPr>
                    </a:p>
                  </a:txBody>
                  <a:tcPr marL="0" marR="0" marT="0" marB="0">
                    <a:lnR w="12700">
                      <a:solidFill>
                        <a:srgbClr val="000000"/>
                      </a:solidFill>
                      <a:prstDash val="solid"/>
                    </a:lnR>
                    <a:lnB w="12700">
                      <a:solidFill>
                        <a:srgbClr val="FFFFFF"/>
                      </a:solidFill>
                      <a:prstDash val="solid"/>
                    </a:lnB>
                  </a:tcPr>
                </a:tc>
                <a:tc gridSpan="8">
                  <a:txBody>
                    <a:bodyPr/>
                    <a:lstStyle/>
                    <a:p>
                      <a:pPr>
                        <a:lnSpc>
                          <a:spcPct val="100000"/>
                        </a:lnSpc>
                      </a:pPr>
                      <a:endParaRPr sz="8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FFFFFF"/>
                      </a:solidFill>
                      <a:prstDash val="solid"/>
                    </a:lnB>
                  </a:tcPr>
                </a:tc>
                <a:tc gridSpan="4">
                  <a:txBody>
                    <a:bodyPr/>
                    <a:lstStyle/>
                    <a:p>
                      <a:pPr>
                        <a:lnSpc>
                          <a:spcPct val="100000"/>
                        </a:lnSpc>
                      </a:pPr>
                      <a:endParaRPr sz="8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800">
                        <a:latin typeface="Times New Roman"/>
                        <a:cs typeface="Times New Roman"/>
                      </a:endParaRPr>
                    </a:p>
                  </a:txBody>
                  <a:tcPr marL="0" marR="0" marT="0" marB="0">
                    <a:lnL w="12700">
                      <a:solidFill>
                        <a:srgbClr val="000000"/>
                      </a:solidFill>
                      <a:prstDash val="solid"/>
                    </a:lnL>
                    <a:lnB w="12700">
                      <a:solidFill>
                        <a:srgbClr val="FFFFFF"/>
                      </a:solidFill>
                      <a:prstDash val="solid"/>
                    </a:lnB>
                  </a:tcPr>
                </a:tc>
                <a:extLst>
                  <a:ext uri="{0D108BD9-81ED-4DB2-BD59-A6C34878D82A}">
                    <a16:rowId xmlns:a16="http://schemas.microsoft.com/office/drawing/2014/main" val="10001"/>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7D7"/>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2"/>
                  </a:ext>
                </a:extLst>
              </a:tr>
              <a:tr h="365125">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gridSpan="2">
                  <a:txBody>
                    <a:bodyPr/>
                    <a:lstStyle/>
                    <a:p>
                      <a:pPr marL="128905">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4A4A4"/>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18405"/>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3"/>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4"/>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0,6</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1,0</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5"/>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0,8</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0,9</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0"/>
                        </a:spcBef>
                      </a:pPr>
                      <a:r>
                        <a:rPr sz="1100" spc="-50" dirty="0">
                          <a:latin typeface="Calibri"/>
                          <a:cs typeface="Calibri"/>
                        </a:rPr>
                        <a:t>1</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0"/>
                        </a:spcBef>
                      </a:pPr>
                      <a:r>
                        <a:rPr sz="1100" spc="-50" dirty="0">
                          <a:latin typeface="Calibri"/>
                          <a:cs typeface="Calibri"/>
                        </a:rPr>
                        <a:t>0</a:t>
                      </a:r>
                      <a:endParaRPr sz="1100">
                        <a:latin typeface="Calibri"/>
                        <a:cs typeface="Calibri"/>
                      </a:endParaRP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6"/>
                  </a:ext>
                </a:extLst>
              </a:tr>
              <a:tr h="365760">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tc>
                  <a:txBody>
                    <a:bodyPr/>
                    <a:lstStyle/>
                    <a:p>
                      <a:pPr algn="ctr">
                        <a:lnSpc>
                          <a:spcPct val="100000"/>
                        </a:lnSpc>
                        <a:spcBef>
                          <a:spcPts val="750"/>
                        </a:spcBef>
                      </a:pPr>
                      <a:r>
                        <a:rPr sz="1100" spc="-25" dirty="0">
                          <a:latin typeface="Calibri"/>
                          <a:cs typeface="Calibri"/>
                        </a:rPr>
                        <a:t>0,7</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0,2</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0,4</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0,5</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algn="ctr">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a:txBody>
                    <a:bodyPr/>
                    <a:lstStyle/>
                    <a:p>
                      <a:pPr algn="ctr">
                        <a:lnSpc>
                          <a:spcPct val="100000"/>
                        </a:lnSpc>
                        <a:spcBef>
                          <a:spcPts val="750"/>
                        </a:spcBef>
                      </a:pPr>
                      <a:r>
                        <a:rPr sz="1100" spc="-25" dirty="0">
                          <a:latin typeface="Calibri"/>
                          <a:cs typeface="Calibri"/>
                        </a:rPr>
                        <a:t>0,3</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gridSpan="2">
                  <a:txBody>
                    <a:bodyPr/>
                    <a:lstStyle/>
                    <a:p>
                      <a:pPr marL="128905">
                        <a:lnSpc>
                          <a:spcPct val="100000"/>
                        </a:lnSpc>
                        <a:spcBef>
                          <a:spcPts val="750"/>
                        </a:spcBef>
                      </a:pPr>
                      <a:r>
                        <a:rPr sz="1100" spc="-25" dirty="0">
                          <a:latin typeface="Calibri"/>
                          <a:cs typeface="Calibri"/>
                        </a:rPr>
                        <a:t>0,1</a:t>
                      </a:r>
                      <a:endParaRPr sz="1100">
                        <a:latin typeface="Calibri"/>
                        <a:cs typeface="Calibri"/>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E6E6"/>
                    </a:solidFill>
                  </a:tcPr>
                </a:tc>
                <a:tc hMerge="1">
                  <a:txBody>
                    <a:bodyPr/>
                    <a:lstStyle/>
                    <a:p>
                      <a:endParaRPr/>
                    </a:p>
                  </a:txBody>
                  <a:tcPr marL="0" marR="0" marT="0" marB="0"/>
                </a:tc>
                <a:tc>
                  <a:txBody>
                    <a:bodyPr/>
                    <a:lstStyle/>
                    <a:p>
                      <a:pPr marL="1905" algn="ctr">
                        <a:lnSpc>
                          <a:spcPct val="100000"/>
                        </a:lnSpc>
                        <a:spcBef>
                          <a:spcPts val="725"/>
                        </a:spcBef>
                      </a:pPr>
                      <a:r>
                        <a:rPr sz="1100" spc="-50" dirty="0">
                          <a:latin typeface="Calibri"/>
                          <a:cs typeface="Calibri"/>
                        </a:rPr>
                        <a:t>0</a:t>
                      </a:r>
                      <a:endParaRPr sz="1100">
                        <a:latin typeface="Calibri"/>
                        <a:cs typeface="Calibri"/>
                      </a:endParaRPr>
                    </a:p>
                  </a:txBody>
                  <a:tcPr marL="0" marR="0" marT="920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gridSpan="2">
                  <a:txBody>
                    <a:bodyPr/>
                    <a:lstStyle/>
                    <a:p>
                      <a:pPr marL="1905" algn="ctr">
                        <a:lnSpc>
                          <a:spcPct val="100000"/>
                        </a:lnSpc>
                        <a:spcBef>
                          <a:spcPts val="725"/>
                        </a:spcBef>
                      </a:pPr>
                      <a:r>
                        <a:rPr sz="1100" spc="-50" dirty="0">
                          <a:latin typeface="Calibri"/>
                          <a:cs typeface="Calibri"/>
                        </a:rPr>
                        <a:t>0</a:t>
                      </a:r>
                      <a:endParaRPr sz="1100">
                        <a:latin typeface="Calibri"/>
                        <a:cs typeface="Calibri"/>
                      </a:endParaRPr>
                    </a:p>
                  </a:txBody>
                  <a:tcPr marL="0" marR="0" marT="920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hMerge="1">
                  <a:txBody>
                    <a:bodyPr/>
                    <a:lstStyle/>
                    <a:p>
                      <a:endParaRPr/>
                    </a:p>
                  </a:txBody>
                  <a:tcPr marL="0" marR="0" marT="0" marB="0"/>
                </a:tc>
                <a:tc>
                  <a:txBody>
                    <a:bodyPr/>
                    <a:lstStyle/>
                    <a:p>
                      <a:pPr marL="1905" algn="ctr">
                        <a:lnSpc>
                          <a:spcPct val="100000"/>
                        </a:lnSpc>
                        <a:spcBef>
                          <a:spcPts val="725"/>
                        </a:spcBef>
                      </a:pPr>
                      <a:r>
                        <a:rPr sz="1100" spc="-50" dirty="0">
                          <a:latin typeface="Calibri"/>
                          <a:cs typeface="Calibri"/>
                        </a:rPr>
                        <a:t>0</a:t>
                      </a:r>
                      <a:endParaRPr sz="1100">
                        <a:latin typeface="Calibri"/>
                        <a:cs typeface="Calibri"/>
                      </a:endParaRPr>
                    </a:p>
                  </a:txBody>
                  <a:tcPr marL="0" marR="0" marT="920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AF881"/>
                    </a:solidFill>
                  </a:tcPr>
                </a:tc>
                <a:tc>
                  <a:txBody>
                    <a:bodyPr/>
                    <a:lstStyle/>
                    <a:p>
                      <a:pPr>
                        <a:lnSpc>
                          <a:spcPct val="100000"/>
                        </a:lnSpc>
                      </a:pPr>
                      <a:endParaRPr sz="1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0000"/>
                    </a:solidFill>
                  </a:tcPr>
                </a:tc>
                <a:extLst>
                  <a:ext uri="{0D108BD9-81ED-4DB2-BD59-A6C34878D82A}">
                    <a16:rowId xmlns:a16="http://schemas.microsoft.com/office/drawing/2014/main" val="10007"/>
                  </a:ext>
                </a:extLst>
              </a:tr>
            </a:tbl>
          </a:graphicData>
        </a:graphic>
      </p:graphicFrame>
      <p:sp>
        <p:nvSpPr>
          <p:cNvPr id="14" name="object 14"/>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feedforward</a:t>
            </a:r>
          </a:p>
        </p:txBody>
      </p:sp>
      <p:graphicFrame>
        <p:nvGraphicFramePr>
          <p:cNvPr id="15" name="object 15"/>
          <p:cNvGraphicFramePr>
            <a:graphicFrameLocks noGrp="1"/>
          </p:cNvGraphicFramePr>
          <p:nvPr/>
        </p:nvGraphicFramePr>
        <p:xfrm>
          <a:off x="1490091" y="1881504"/>
          <a:ext cx="241300" cy="2025649"/>
        </p:xfrm>
        <a:graphic>
          <a:graphicData uri="http://schemas.openxmlformats.org/drawingml/2006/table">
            <a:tbl>
              <a:tblPr firstRow="1" bandRow="1">
                <a:tableStyleId>{2D5ABB26-0587-4C30-8999-92F81FD0307C}</a:tableStyleId>
              </a:tblPr>
              <a:tblGrid>
                <a:gridCol w="241300">
                  <a:extLst>
                    <a:ext uri="{9D8B030D-6E8A-4147-A177-3AD203B41FA5}">
                      <a16:colId xmlns:a16="http://schemas.microsoft.com/office/drawing/2014/main" val="20000"/>
                    </a:ext>
                  </a:extLst>
                </a:gridCol>
              </a:tblGrid>
              <a:tr h="227329">
                <a:tc>
                  <a:txBody>
                    <a:bodyPr/>
                    <a:lstStyle/>
                    <a:p>
                      <a:pPr algn="ctr">
                        <a:lnSpc>
                          <a:spcPts val="1050"/>
                        </a:lnSpc>
                      </a:pPr>
                      <a:r>
                        <a:rPr sz="1100" spc="-25" dirty="0">
                          <a:latin typeface="Calibri"/>
                          <a:cs typeface="Calibri"/>
                        </a:rPr>
                        <a:t>0,5</a:t>
                      </a:r>
                      <a:endParaRPr sz="1100">
                        <a:latin typeface="Calibri"/>
                        <a:cs typeface="Calibri"/>
                      </a:endParaRPr>
                    </a:p>
                  </a:txBody>
                  <a:tcPr marL="0" marR="0" marT="0" marB="0"/>
                </a:tc>
                <a:extLst>
                  <a:ext uri="{0D108BD9-81ED-4DB2-BD59-A6C34878D82A}">
                    <a16:rowId xmlns:a16="http://schemas.microsoft.com/office/drawing/2014/main" val="10000"/>
                  </a:ext>
                </a:extLst>
              </a:tr>
              <a:tr h="314325">
                <a:tc>
                  <a:txBody>
                    <a:bodyPr/>
                    <a:lstStyle/>
                    <a:p>
                      <a:pPr algn="ctr">
                        <a:lnSpc>
                          <a:spcPct val="100000"/>
                        </a:lnSpc>
                        <a:spcBef>
                          <a:spcPts val="414"/>
                        </a:spcBef>
                      </a:pPr>
                      <a:r>
                        <a:rPr sz="1100" spc="-25" dirty="0">
                          <a:latin typeface="Calibri"/>
                          <a:cs typeface="Calibri"/>
                        </a:rPr>
                        <a:t>0,1</a:t>
                      </a:r>
                      <a:endParaRPr sz="1100">
                        <a:latin typeface="Calibri"/>
                        <a:cs typeface="Calibri"/>
                      </a:endParaRPr>
                    </a:p>
                  </a:txBody>
                  <a:tcPr marL="0" marR="0" marT="52704" marB="0"/>
                </a:tc>
                <a:extLst>
                  <a:ext uri="{0D108BD9-81ED-4DB2-BD59-A6C34878D82A}">
                    <a16:rowId xmlns:a16="http://schemas.microsoft.com/office/drawing/2014/main" val="10001"/>
                  </a:ext>
                </a:extLst>
              </a:tr>
              <a:tr h="314325">
                <a:tc>
                  <a:txBody>
                    <a:bodyPr/>
                    <a:lstStyle/>
                    <a:p>
                      <a:pPr algn="ctr">
                        <a:lnSpc>
                          <a:spcPct val="100000"/>
                        </a:lnSpc>
                        <a:spcBef>
                          <a:spcPts val="414"/>
                        </a:spcBef>
                      </a:pPr>
                      <a:r>
                        <a:rPr sz="1100" spc="-25" dirty="0">
                          <a:latin typeface="Calibri"/>
                          <a:cs typeface="Calibri"/>
                        </a:rPr>
                        <a:t>0,5</a:t>
                      </a:r>
                      <a:endParaRPr sz="1100">
                        <a:latin typeface="Calibri"/>
                        <a:cs typeface="Calibri"/>
                      </a:endParaRPr>
                    </a:p>
                  </a:txBody>
                  <a:tcPr marL="0" marR="0" marT="52704" marB="0"/>
                </a:tc>
                <a:extLst>
                  <a:ext uri="{0D108BD9-81ED-4DB2-BD59-A6C34878D82A}">
                    <a16:rowId xmlns:a16="http://schemas.microsoft.com/office/drawing/2014/main" val="10002"/>
                  </a:ext>
                </a:extLst>
              </a:tr>
              <a:tr h="314325">
                <a:tc>
                  <a:txBody>
                    <a:bodyPr/>
                    <a:lstStyle/>
                    <a:p>
                      <a:pPr algn="ctr">
                        <a:lnSpc>
                          <a:spcPct val="100000"/>
                        </a:lnSpc>
                        <a:spcBef>
                          <a:spcPts val="414"/>
                        </a:spcBef>
                      </a:pPr>
                      <a:r>
                        <a:rPr sz="1100" spc="-25" dirty="0">
                          <a:latin typeface="Calibri"/>
                          <a:cs typeface="Calibri"/>
                        </a:rPr>
                        <a:t>0,8</a:t>
                      </a:r>
                      <a:endParaRPr sz="1100">
                        <a:latin typeface="Calibri"/>
                        <a:cs typeface="Calibri"/>
                      </a:endParaRPr>
                    </a:p>
                  </a:txBody>
                  <a:tcPr marL="0" marR="0" marT="52704" marB="0"/>
                </a:tc>
                <a:extLst>
                  <a:ext uri="{0D108BD9-81ED-4DB2-BD59-A6C34878D82A}">
                    <a16:rowId xmlns:a16="http://schemas.microsoft.com/office/drawing/2014/main" val="10003"/>
                  </a:ext>
                </a:extLst>
              </a:tr>
              <a:tr h="314325">
                <a:tc>
                  <a:txBody>
                    <a:bodyPr/>
                    <a:lstStyle/>
                    <a:p>
                      <a:pPr algn="ctr">
                        <a:lnSpc>
                          <a:spcPct val="100000"/>
                        </a:lnSpc>
                        <a:spcBef>
                          <a:spcPts val="409"/>
                        </a:spcBef>
                      </a:pPr>
                      <a:r>
                        <a:rPr sz="1100" spc="-25" dirty="0">
                          <a:latin typeface="Calibri"/>
                          <a:cs typeface="Calibri"/>
                        </a:rPr>
                        <a:t>0,3</a:t>
                      </a:r>
                      <a:endParaRPr sz="1100">
                        <a:latin typeface="Calibri"/>
                        <a:cs typeface="Calibri"/>
                      </a:endParaRPr>
                    </a:p>
                  </a:txBody>
                  <a:tcPr marL="0" marR="0" marT="52069" marB="0"/>
                </a:tc>
                <a:extLst>
                  <a:ext uri="{0D108BD9-81ED-4DB2-BD59-A6C34878D82A}">
                    <a16:rowId xmlns:a16="http://schemas.microsoft.com/office/drawing/2014/main" val="10004"/>
                  </a:ext>
                </a:extLst>
              </a:tr>
              <a:tr h="314325">
                <a:tc>
                  <a:txBody>
                    <a:bodyPr/>
                    <a:lstStyle/>
                    <a:p>
                      <a:pPr algn="ctr">
                        <a:lnSpc>
                          <a:spcPct val="100000"/>
                        </a:lnSpc>
                        <a:spcBef>
                          <a:spcPts val="415"/>
                        </a:spcBef>
                      </a:pPr>
                      <a:r>
                        <a:rPr sz="1100" spc="-25" dirty="0">
                          <a:latin typeface="Calibri"/>
                          <a:cs typeface="Calibri"/>
                        </a:rPr>
                        <a:t>0,7</a:t>
                      </a:r>
                      <a:endParaRPr sz="1100">
                        <a:latin typeface="Calibri"/>
                        <a:cs typeface="Calibri"/>
                      </a:endParaRPr>
                    </a:p>
                  </a:txBody>
                  <a:tcPr marL="0" marR="0" marT="52705" marB="0"/>
                </a:tc>
                <a:extLst>
                  <a:ext uri="{0D108BD9-81ED-4DB2-BD59-A6C34878D82A}">
                    <a16:rowId xmlns:a16="http://schemas.microsoft.com/office/drawing/2014/main" val="10005"/>
                  </a:ext>
                </a:extLst>
              </a:tr>
              <a:tr h="226695">
                <a:tc>
                  <a:txBody>
                    <a:bodyPr/>
                    <a:lstStyle/>
                    <a:p>
                      <a:pPr algn="ctr">
                        <a:lnSpc>
                          <a:spcPts val="1275"/>
                        </a:lnSpc>
                        <a:spcBef>
                          <a:spcPts val="409"/>
                        </a:spcBef>
                      </a:pPr>
                      <a:r>
                        <a:rPr sz="1100" spc="-25" dirty="0">
                          <a:latin typeface="Calibri"/>
                          <a:cs typeface="Calibri"/>
                        </a:rPr>
                        <a:t>0,3</a:t>
                      </a:r>
                      <a:endParaRPr sz="1100">
                        <a:latin typeface="Calibri"/>
                        <a:cs typeface="Calibri"/>
                      </a:endParaRPr>
                    </a:p>
                  </a:txBody>
                  <a:tcPr marL="0" marR="0" marT="52069" marB="0"/>
                </a:tc>
                <a:extLst>
                  <a:ext uri="{0D108BD9-81ED-4DB2-BD59-A6C34878D82A}">
                    <a16:rowId xmlns:a16="http://schemas.microsoft.com/office/drawing/2014/main" val="10006"/>
                  </a:ext>
                </a:extLst>
              </a:tr>
            </a:tbl>
          </a:graphicData>
        </a:graphic>
      </p:graphicFrame>
      <p:graphicFrame>
        <p:nvGraphicFramePr>
          <p:cNvPr id="16" name="object 16"/>
          <p:cNvGraphicFramePr>
            <a:graphicFrameLocks noGrp="1"/>
          </p:cNvGraphicFramePr>
          <p:nvPr/>
        </p:nvGraphicFramePr>
        <p:xfrm>
          <a:off x="8154289" y="2494813"/>
          <a:ext cx="134620" cy="805180"/>
        </p:xfrm>
        <a:graphic>
          <a:graphicData uri="http://schemas.openxmlformats.org/drawingml/2006/table">
            <a:tbl>
              <a:tblPr firstRow="1" bandRow="1">
                <a:tableStyleId>{2D5ABB26-0587-4C30-8999-92F81FD0307C}</a:tableStyleId>
              </a:tblPr>
              <a:tblGrid>
                <a:gridCol w="134620">
                  <a:extLst>
                    <a:ext uri="{9D8B030D-6E8A-4147-A177-3AD203B41FA5}">
                      <a16:colId xmlns:a16="http://schemas.microsoft.com/office/drawing/2014/main" val="20000"/>
                    </a:ext>
                  </a:extLst>
                </a:gridCol>
              </a:tblGrid>
              <a:tr h="236220">
                <a:tc>
                  <a:txBody>
                    <a:bodyPr/>
                    <a:lstStyle/>
                    <a:p>
                      <a:pPr algn="ctr">
                        <a:lnSpc>
                          <a:spcPts val="1050"/>
                        </a:lnSpc>
                      </a:pPr>
                      <a:r>
                        <a:rPr sz="1100" b="1" spc="-50" dirty="0">
                          <a:latin typeface="Calibri"/>
                          <a:cs typeface="Calibri"/>
                        </a:rPr>
                        <a:t>1</a:t>
                      </a:r>
                      <a:endParaRPr sz="1100">
                        <a:latin typeface="Calibri"/>
                        <a:cs typeface="Calibri"/>
                      </a:endParaRPr>
                    </a:p>
                  </a:txBody>
                  <a:tcPr marL="0" marR="0" marT="0" marB="0"/>
                </a:tc>
                <a:extLst>
                  <a:ext uri="{0D108BD9-81ED-4DB2-BD59-A6C34878D82A}">
                    <a16:rowId xmlns:a16="http://schemas.microsoft.com/office/drawing/2014/main" val="10000"/>
                  </a:ext>
                </a:extLst>
              </a:tr>
              <a:tr h="332740">
                <a:tc>
                  <a:txBody>
                    <a:bodyPr/>
                    <a:lstStyle/>
                    <a:p>
                      <a:pPr algn="ctr">
                        <a:lnSpc>
                          <a:spcPct val="100000"/>
                        </a:lnSpc>
                        <a:spcBef>
                          <a:spcPts val="484"/>
                        </a:spcBef>
                      </a:pPr>
                      <a:r>
                        <a:rPr sz="1100" b="1" spc="-50" dirty="0">
                          <a:latin typeface="Calibri"/>
                          <a:cs typeface="Calibri"/>
                        </a:rPr>
                        <a:t>0</a:t>
                      </a:r>
                      <a:endParaRPr sz="1100">
                        <a:latin typeface="Calibri"/>
                        <a:cs typeface="Calibri"/>
                      </a:endParaRPr>
                    </a:p>
                  </a:txBody>
                  <a:tcPr marL="0" marR="0" marT="61594" marB="0"/>
                </a:tc>
                <a:extLst>
                  <a:ext uri="{0D108BD9-81ED-4DB2-BD59-A6C34878D82A}">
                    <a16:rowId xmlns:a16="http://schemas.microsoft.com/office/drawing/2014/main" val="10001"/>
                  </a:ext>
                </a:extLst>
              </a:tr>
              <a:tr h="236220">
                <a:tc>
                  <a:txBody>
                    <a:bodyPr/>
                    <a:lstStyle/>
                    <a:p>
                      <a:pPr algn="ctr">
                        <a:lnSpc>
                          <a:spcPts val="1275"/>
                        </a:lnSpc>
                        <a:spcBef>
                          <a:spcPts val="484"/>
                        </a:spcBef>
                      </a:pPr>
                      <a:r>
                        <a:rPr sz="1100" b="1" spc="-50" dirty="0">
                          <a:latin typeface="Calibri"/>
                          <a:cs typeface="Calibri"/>
                        </a:rPr>
                        <a:t>0</a:t>
                      </a:r>
                      <a:endParaRPr sz="1100">
                        <a:latin typeface="Calibri"/>
                        <a:cs typeface="Calibri"/>
                      </a:endParaRPr>
                    </a:p>
                  </a:txBody>
                  <a:tcPr marL="0" marR="0" marT="61594" marB="0"/>
                </a:tc>
                <a:extLst>
                  <a:ext uri="{0D108BD9-81ED-4DB2-BD59-A6C34878D82A}">
                    <a16:rowId xmlns:a16="http://schemas.microsoft.com/office/drawing/2014/main" val="10002"/>
                  </a:ext>
                </a:extLst>
              </a:tr>
            </a:tbl>
          </a:graphicData>
        </a:graphic>
      </p:graphicFrame>
      <p:sp>
        <p:nvSpPr>
          <p:cNvPr id="17" name="object 17"/>
          <p:cNvSpPr txBox="1"/>
          <p:nvPr/>
        </p:nvSpPr>
        <p:spPr>
          <a:xfrm>
            <a:off x="7641463" y="2446985"/>
            <a:ext cx="274955" cy="194310"/>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0.90</a:t>
            </a:r>
            <a:endParaRPr sz="1100">
              <a:latin typeface="Calibri"/>
              <a:cs typeface="Calibri"/>
            </a:endParaRPr>
          </a:p>
        </p:txBody>
      </p:sp>
      <p:sp>
        <p:nvSpPr>
          <p:cNvPr id="18" name="object 18"/>
          <p:cNvSpPr txBox="1"/>
          <p:nvPr/>
        </p:nvSpPr>
        <p:spPr>
          <a:xfrm>
            <a:off x="7641463" y="2779598"/>
            <a:ext cx="274955" cy="194310"/>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0.21</a:t>
            </a:r>
            <a:endParaRPr sz="1100">
              <a:latin typeface="Calibri"/>
              <a:cs typeface="Calibri"/>
            </a:endParaRPr>
          </a:p>
        </p:txBody>
      </p:sp>
      <p:sp>
        <p:nvSpPr>
          <p:cNvPr id="19" name="object 19"/>
          <p:cNvSpPr txBox="1"/>
          <p:nvPr/>
        </p:nvSpPr>
        <p:spPr>
          <a:xfrm>
            <a:off x="7641463" y="3112770"/>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latin typeface="Calibri"/>
                <a:cs typeface="Calibri"/>
              </a:rPr>
              <a:t>0.15</a:t>
            </a:r>
            <a:endParaRPr sz="1100">
              <a:latin typeface="Calibri"/>
              <a:cs typeface="Calibri"/>
            </a:endParaRPr>
          </a:p>
        </p:txBody>
      </p:sp>
      <p:sp>
        <p:nvSpPr>
          <p:cNvPr id="20" name="object 20"/>
          <p:cNvSpPr txBox="1"/>
          <p:nvPr/>
        </p:nvSpPr>
        <p:spPr>
          <a:xfrm>
            <a:off x="8361426" y="2046478"/>
            <a:ext cx="576580" cy="589915"/>
          </a:xfrm>
          <a:prstGeom prst="rect">
            <a:avLst/>
          </a:prstGeom>
        </p:spPr>
        <p:txBody>
          <a:bodyPr vert="horz" wrap="square" lIns="0" tIns="12700" rIns="0" bIns="0" rtlCol="0">
            <a:spAutoFit/>
          </a:bodyPr>
          <a:lstStyle/>
          <a:p>
            <a:pPr marL="12065" marR="5080" algn="ctr">
              <a:lnSpc>
                <a:spcPct val="100000"/>
              </a:lnSpc>
              <a:spcBef>
                <a:spcPts val="100"/>
              </a:spcBef>
            </a:pPr>
            <a:r>
              <a:rPr sz="1200" spc="-10" dirty="0">
                <a:solidFill>
                  <a:srgbClr val="C00000"/>
                </a:solidFill>
                <a:latin typeface="Arial MT"/>
                <a:cs typeface="Arial MT"/>
              </a:rPr>
              <a:t>squared error</a:t>
            </a:r>
            <a:endParaRPr sz="1200">
              <a:latin typeface="Arial MT"/>
              <a:cs typeface="Arial MT"/>
            </a:endParaRPr>
          </a:p>
          <a:p>
            <a:pPr marL="26670" algn="ctr">
              <a:lnSpc>
                <a:spcPct val="100000"/>
              </a:lnSpc>
              <a:spcBef>
                <a:spcPts val="240"/>
              </a:spcBef>
            </a:pPr>
            <a:r>
              <a:rPr sz="1100" spc="-20" dirty="0">
                <a:solidFill>
                  <a:srgbClr val="C00000"/>
                </a:solidFill>
                <a:latin typeface="Calibri"/>
                <a:cs typeface="Calibri"/>
              </a:rPr>
              <a:t>0.01</a:t>
            </a:r>
            <a:endParaRPr sz="1100">
              <a:latin typeface="Calibri"/>
              <a:cs typeface="Calibri"/>
            </a:endParaRPr>
          </a:p>
        </p:txBody>
      </p:sp>
      <p:sp>
        <p:nvSpPr>
          <p:cNvPr id="21" name="object 21"/>
          <p:cNvSpPr txBox="1"/>
          <p:nvPr/>
        </p:nvSpPr>
        <p:spPr>
          <a:xfrm>
            <a:off x="8525636" y="2774695"/>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solidFill>
                  <a:srgbClr val="C00000"/>
                </a:solidFill>
                <a:latin typeface="Calibri"/>
                <a:cs typeface="Calibri"/>
              </a:rPr>
              <a:t>0.04</a:t>
            </a:r>
            <a:endParaRPr sz="1100">
              <a:latin typeface="Calibri"/>
              <a:cs typeface="Calibri"/>
            </a:endParaRPr>
          </a:p>
        </p:txBody>
      </p:sp>
      <p:sp>
        <p:nvSpPr>
          <p:cNvPr id="22" name="object 22"/>
          <p:cNvSpPr txBox="1"/>
          <p:nvPr/>
        </p:nvSpPr>
        <p:spPr>
          <a:xfrm>
            <a:off x="8525636" y="3107182"/>
            <a:ext cx="274955" cy="193675"/>
          </a:xfrm>
          <a:prstGeom prst="rect">
            <a:avLst/>
          </a:prstGeom>
        </p:spPr>
        <p:txBody>
          <a:bodyPr vert="horz" wrap="square" lIns="0" tIns="13335" rIns="0" bIns="0" rtlCol="0">
            <a:spAutoFit/>
          </a:bodyPr>
          <a:lstStyle/>
          <a:p>
            <a:pPr marL="12700">
              <a:lnSpc>
                <a:spcPct val="100000"/>
              </a:lnSpc>
              <a:spcBef>
                <a:spcPts val="105"/>
              </a:spcBef>
            </a:pPr>
            <a:r>
              <a:rPr sz="1100" spc="-20" dirty="0">
                <a:solidFill>
                  <a:srgbClr val="C00000"/>
                </a:solidFill>
                <a:latin typeface="Calibri"/>
                <a:cs typeface="Calibri"/>
              </a:rPr>
              <a:t>0.02</a:t>
            </a:r>
            <a:endParaRPr sz="1100">
              <a:latin typeface="Calibri"/>
              <a:cs typeface="Calibri"/>
            </a:endParaRPr>
          </a:p>
        </p:txBody>
      </p:sp>
      <p:grpSp>
        <p:nvGrpSpPr>
          <p:cNvPr id="23" name="object 23"/>
          <p:cNvGrpSpPr/>
          <p:nvPr/>
        </p:nvGrpSpPr>
        <p:grpSpPr>
          <a:xfrm>
            <a:off x="1598422" y="1340103"/>
            <a:ext cx="6252210" cy="510540"/>
            <a:chOff x="1598422" y="1340103"/>
            <a:chExt cx="6252210" cy="510540"/>
          </a:xfrm>
        </p:grpSpPr>
        <p:sp>
          <p:nvSpPr>
            <p:cNvPr id="24" name="object 24"/>
            <p:cNvSpPr/>
            <p:nvPr/>
          </p:nvSpPr>
          <p:spPr>
            <a:xfrm>
              <a:off x="1611122" y="1352803"/>
              <a:ext cx="6226810" cy="485140"/>
            </a:xfrm>
            <a:custGeom>
              <a:avLst/>
              <a:gdLst/>
              <a:ahLst/>
              <a:cxnLst/>
              <a:rect l="l" t="t" r="r" b="b"/>
              <a:pathLst>
                <a:path w="6226809" h="485139">
                  <a:moveTo>
                    <a:pt x="5953759" y="0"/>
                  </a:moveTo>
                  <a:lnTo>
                    <a:pt x="212090" y="0"/>
                  </a:lnTo>
                  <a:lnTo>
                    <a:pt x="163472" y="5603"/>
                  </a:lnTo>
                  <a:lnTo>
                    <a:pt x="118835" y="21564"/>
                  </a:lnTo>
                  <a:lnTo>
                    <a:pt x="79455" y="46606"/>
                  </a:lnTo>
                  <a:lnTo>
                    <a:pt x="46606" y="79455"/>
                  </a:lnTo>
                  <a:lnTo>
                    <a:pt x="21564" y="118835"/>
                  </a:lnTo>
                  <a:lnTo>
                    <a:pt x="5603" y="163472"/>
                  </a:lnTo>
                  <a:lnTo>
                    <a:pt x="0" y="212090"/>
                  </a:lnTo>
                  <a:lnTo>
                    <a:pt x="0" y="484886"/>
                  </a:lnTo>
                  <a:lnTo>
                    <a:pt x="121284" y="484886"/>
                  </a:lnTo>
                  <a:lnTo>
                    <a:pt x="121284" y="212090"/>
                  </a:lnTo>
                  <a:lnTo>
                    <a:pt x="128418" y="176738"/>
                  </a:lnTo>
                  <a:lnTo>
                    <a:pt x="147875" y="147875"/>
                  </a:lnTo>
                  <a:lnTo>
                    <a:pt x="176738" y="128418"/>
                  </a:lnTo>
                  <a:lnTo>
                    <a:pt x="212090" y="121285"/>
                  </a:lnTo>
                  <a:lnTo>
                    <a:pt x="5953759" y="121158"/>
                  </a:lnTo>
                  <a:lnTo>
                    <a:pt x="5989185" y="128311"/>
                  </a:lnTo>
                  <a:lnTo>
                    <a:pt x="6018085" y="147812"/>
                  </a:lnTo>
                  <a:lnTo>
                    <a:pt x="6037556" y="176718"/>
                  </a:lnTo>
                  <a:lnTo>
                    <a:pt x="6044692" y="212090"/>
                  </a:lnTo>
                  <a:lnTo>
                    <a:pt x="6044692" y="370586"/>
                  </a:lnTo>
                  <a:lnTo>
                    <a:pt x="5984112" y="370586"/>
                  </a:lnTo>
                  <a:lnTo>
                    <a:pt x="6105271" y="484886"/>
                  </a:lnTo>
                  <a:lnTo>
                    <a:pt x="6226556" y="370586"/>
                  </a:lnTo>
                  <a:lnTo>
                    <a:pt x="6165977" y="370586"/>
                  </a:lnTo>
                  <a:lnTo>
                    <a:pt x="6165977" y="212090"/>
                  </a:lnTo>
                  <a:lnTo>
                    <a:pt x="6160373" y="163472"/>
                  </a:lnTo>
                  <a:lnTo>
                    <a:pt x="6144409" y="118835"/>
                  </a:lnTo>
                  <a:lnTo>
                    <a:pt x="6119360" y="79455"/>
                  </a:lnTo>
                  <a:lnTo>
                    <a:pt x="6086497" y="46606"/>
                  </a:lnTo>
                  <a:lnTo>
                    <a:pt x="6047095" y="21564"/>
                  </a:lnTo>
                  <a:lnTo>
                    <a:pt x="6002424" y="5603"/>
                  </a:lnTo>
                  <a:lnTo>
                    <a:pt x="5953759" y="0"/>
                  </a:lnTo>
                  <a:close/>
                </a:path>
              </a:pathLst>
            </a:custGeom>
            <a:solidFill>
              <a:srgbClr val="B34185"/>
            </a:solidFill>
          </p:spPr>
          <p:txBody>
            <a:bodyPr wrap="square" lIns="0" tIns="0" rIns="0" bIns="0" rtlCol="0"/>
            <a:lstStyle/>
            <a:p>
              <a:endParaRPr/>
            </a:p>
          </p:txBody>
        </p:sp>
        <p:sp>
          <p:nvSpPr>
            <p:cNvPr id="25" name="object 25"/>
            <p:cNvSpPr/>
            <p:nvPr/>
          </p:nvSpPr>
          <p:spPr>
            <a:xfrm>
              <a:off x="1611122" y="1352803"/>
              <a:ext cx="6226810" cy="485140"/>
            </a:xfrm>
            <a:custGeom>
              <a:avLst/>
              <a:gdLst/>
              <a:ahLst/>
              <a:cxnLst/>
              <a:rect l="l" t="t" r="r" b="b"/>
              <a:pathLst>
                <a:path w="6226809" h="485139">
                  <a:moveTo>
                    <a:pt x="0" y="484886"/>
                  </a:moveTo>
                  <a:lnTo>
                    <a:pt x="0" y="212090"/>
                  </a:lnTo>
                  <a:lnTo>
                    <a:pt x="5603" y="163472"/>
                  </a:lnTo>
                  <a:lnTo>
                    <a:pt x="21564" y="118835"/>
                  </a:lnTo>
                  <a:lnTo>
                    <a:pt x="46606" y="79455"/>
                  </a:lnTo>
                  <a:lnTo>
                    <a:pt x="79455" y="46606"/>
                  </a:lnTo>
                  <a:lnTo>
                    <a:pt x="118835" y="21564"/>
                  </a:lnTo>
                  <a:lnTo>
                    <a:pt x="163472" y="5603"/>
                  </a:lnTo>
                  <a:lnTo>
                    <a:pt x="212090" y="0"/>
                  </a:lnTo>
                  <a:lnTo>
                    <a:pt x="5953759" y="0"/>
                  </a:lnTo>
                  <a:lnTo>
                    <a:pt x="6002424" y="5603"/>
                  </a:lnTo>
                  <a:lnTo>
                    <a:pt x="6047095" y="21564"/>
                  </a:lnTo>
                  <a:lnTo>
                    <a:pt x="6086497" y="46606"/>
                  </a:lnTo>
                  <a:lnTo>
                    <a:pt x="6119360" y="79455"/>
                  </a:lnTo>
                  <a:lnTo>
                    <a:pt x="6144409" y="118835"/>
                  </a:lnTo>
                  <a:lnTo>
                    <a:pt x="6160373" y="163472"/>
                  </a:lnTo>
                  <a:lnTo>
                    <a:pt x="6165977" y="212090"/>
                  </a:lnTo>
                  <a:lnTo>
                    <a:pt x="6165977" y="370586"/>
                  </a:lnTo>
                  <a:lnTo>
                    <a:pt x="6226556" y="370586"/>
                  </a:lnTo>
                  <a:lnTo>
                    <a:pt x="6105271" y="484886"/>
                  </a:lnTo>
                  <a:lnTo>
                    <a:pt x="5984112" y="370586"/>
                  </a:lnTo>
                  <a:lnTo>
                    <a:pt x="6044692" y="370586"/>
                  </a:lnTo>
                  <a:lnTo>
                    <a:pt x="6044692" y="212090"/>
                  </a:lnTo>
                  <a:lnTo>
                    <a:pt x="6037556" y="176718"/>
                  </a:lnTo>
                  <a:lnTo>
                    <a:pt x="6018085" y="147812"/>
                  </a:lnTo>
                  <a:lnTo>
                    <a:pt x="5989185" y="128311"/>
                  </a:lnTo>
                  <a:lnTo>
                    <a:pt x="5953759" y="121158"/>
                  </a:lnTo>
                  <a:lnTo>
                    <a:pt x="212090" y="121285"/>
                  </a:lnTo>
                  <a:lnTo>
                    <a:pt x="176738" y="128418"/>
                  </a:lnTo>
                  <a:lnTo>
                    <a:pt x="147875" y="147875"/>
                  </a:lnTo>
                  <a:lnTo>
                    <a:pt x="128418" y="176738"/>
                  </a:lnTo>
                  <a:lnTo>
                    <a:pt x="121284" y="212090"/>
                  </a:lnTo>
                  <a:lnTo>
                    <a:pt x="121284" y="484886"/>
                  </a:lnTo>
                  <a:lnTo>
                    <a:pt x="0" y="484886"/>
                  </a:lnTo>
                  <a:close/>
                </a:path>
              </a:pathLst>
            </a:custGeom>
            <a:ln w="25400">
              <a:solidFill>
                <a:srgbClr val="491635"/>
              </a:solidFill>
            </a:ln>
          </p:spPr>
          <p:txBody>
            <a:bodyPr wrap="square" lIns="0" tIns="0" rIns="0" bIns="0" rtlCol="0"/>
            <a:lstStyle/>
            <a:p>
              <a:endParaRPr/>
            </a:p>
          </p:txBody>
        </p:sp>
      </p:grpSp>
      <p:sp>
        <p:nvSpPr>
          <p:cNvPr id="26" name="object 26"/>
          <p:cNvSpPr txBox="1"/>
          <p:nvPr/>
        </p:nvSpPr>
        <p:spPr>
          <a:xfrm>
            <a:off x="578916" y="881888"/>
            <a:ext cx="4750435" cy="91503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Repeat</a:t>
            </a:r>
            <a:r>
              <a:rPr sz="1800" spc="-20" dirty="0">
                <a:latin typeface="Arial MT"/>
                <a:cs typeface="Arial MT"/>
              </a:rPr>
              <a:t> </a:t>
            </a:r>
            <a:r>
              <a:rPr sz="1800" dirty="0">
                <a:latin typeface="Arial MT"/>
                <a:cs typeface="Arial MT"/>
              </a:rPr>
              <a:t>for</a:t>
            </a:r>
            <a:r>
              <a:rPr sz="1800" spc="-20" dirty="0">
                <a:latin typeface="Arial MT"/>
                <a:cs typeface="Arial MT"/>
              </a:rPr>
              <a:t> </a:t>
            </a:r>
            <a:r>
              <a:rPr sz="1800" dirty="0">
                <a:latin typeface="Arial MT"/>
                <a:cs typeface="Arial MT"/>
              </a:rPr>
              <a:t>other</a:t>
            </a:r>
            <a:r>
              <a:rPr sz="1800" spc="-15" dirty="0">
                <a:latin typeface="Arial MT"/>
                <a:cs typeface="Arial MT"/>
              </a:rPr>
              <a:t> </a:t>
            </a:r>
            <a:r>
              <a:rPr sz="1800" dirty="0">
                <a:latin typeface="Arial MT"/>
                <a:cs typeface="Arial MT"/>
              </a:rPr>
              <a:t>samples</a:t>
            </a:r>
            <a:r>
              <a:rPr sz="1800" spc="-10" dirty="0">
                <a:latin typeface="Arial MT"/>
                <a:cs typeface="Arial MT"/>
              </a:rPr>
              <a:t> </a:t>
            </a:r>
            <a:r>
              <a:rPr sz="1800" dirty="0">
                <a:latin typeface="Arial MT"/>
                <a:cs typeface="Arial MT"/>
              </a:rPr>
              <a:t>in</a:t>
            </a:r>
            <a:r>
              <a:rPr sz="1800" spc="-20" dirty="0">
                <a:latin typeface="Arial MT"/>
                <a:cs typeface="Arial MT"/>
              </a:rPr>
              <a:t> </a:t>
            </a:r>
            <a:r>
              <a:rPr sz="1800" dirty="0">
                <a:latin typeface="Arial MT"/>
                <a:cs typeface="Arial MT"/>
              </a:rPr>
              <a:t>the</a:t>
            </a:r>
            <a:r>
              <a:rPr sz="1800" spc="-20" dirty="0">
                <a:latin typeface="Arial MT"/>
                <a:cs typeface="Arial MT"/>
              </a:rPr>
              <a:t> </a:t>
            </a:r>
            <a:r>
              <a:rPr sz="1800" spc="-10" dirty="0">
                <a:latin typeface="Arial MT"/>
                <a:cs typeface="Arial MT"/>
              </a:rPr>
              <a:t>batch</a:t>
            </a:r>
            <a:endParaRPr sz="1800">
              <a:latin typeface="Arial MT"/>
              <a:cs typeface="Arial MT"/>
            </a:endParaRPr>
          </a:p>
          <a:p>
            <a:pPr>
              <a:lnSpc>
                <a:spcPct val="100000"/>
              </a:lnSpc>
              <a:spcBef>
                <a:spcPts val="1090"/>
              </a:spcBef>
            </a:pPr>
            <a:endParaRPr sz="1800">
              <a:latin typeface="Arial MT"/>
              <a:cs typeface="Arial MT"/>
            </a:endParaRPr>
          </a:p>
          <a:p>
            <a:pPr marR="5080" algn="r">
              <a:lnSpc>
                <a:spcPct val="100000"/>
              </a:lnSpc>
            </a:pPr>
            <a:r>
              <a:rPr sz="1400" spc="-10" dirty="0">
                <a:solidFill>
                  <a:srgbClr val="B34185"/>
                </a:solidFill>
                <a:latin typeface="Arial MT"/>
                <a:cs typeface="Arial MT"/>
              </a:rPr>
              <a:t>Feedforward</a:t>
            </a:r>
            <a:r>
              <a:rPr sz="1400" dirty="0">
                <a:solidFill>
                  <a:srgbClr val="B34185"/>
                </a:solidFill>
                <a:latin typeface="Arial MT"/>
                <a:cs typeface="Arial MT"/>
              </a:rPr>
              <a:t> </a:t>
            </a:r>
            <a:r>
              <a:rPr sz="1400" spc="-20" dirty="0">
                <a:solidFill>
                  <a:srgbClr val="B34185"/>
                </a:solidFill>
                <a:latin typeface="Arial MT"/>
                <a:cs typeface="Arial MT"/>
              </a:rPr>
              <a:t>Pass</a:t>
            </a:r>
            <a:endParaRPr sz="1400">
              <a:latin typeface="Arial MT"/>
              <a:cs typeface="Arial MT"/>
            </a:endParaRPr>
          </a:p>
        </p:txBody>
      </p:sp>
      <p:sp>
        <p:nvSpPr>
          <p:cNvPr id="27" name="object 27"/>
          <p:cNvSpPr/>
          <p:nvPr/>
        </p:nvSpPr>
        <p:spPr>
          <a:xfrm>
            <a:off x="1266825" y="4593844"/>
            <a:ext cx="224790" cy="2206625"/>
          </a:xfrm>
          <a:custGeom>
            <a:avLst/>
            <a:gdLst/>
            <a:ahLst/>
            <a:cxnLst/>
            <a:rect l="l" t="t" r="r" b="b"/>
            <a:pathLst>
              <a:path w="224790" h="2206625">
                <a:moveTo>
                  <a:pt x="224790" y="711961"/>
                </a:moveTo>
                <a:lnTo>
                  <a:pt x="181028" y="710471"/>
                </a:lnTo>
                <a:lnTo>
                  <a:pt x="145303" y="706421"/>
                </a:lnTo>
                <a:lnTo>
                  <a:pt x="121223" y="700442"/>
                </a:lnTo>
                <a:lnTo>
                  <a:pt x="112394" y="693165"/>
                </a:lnTo>
                <a:lnTo>
                  <a:pt x="112394" y="374649"/>
                </a:lnTo>
                <a:lnTo>
                  <a:pt x="103566" y="367393"/>
                </a:lnTo>
                <a:lnTo>
                  <a:pt x="79486" y="361457"/>
                </a:lnTo>
                <a:lnTo>
                  <a:pt x="43761" y="357451"/>
                </a:lnTo>
                <a:lnTo>
                  <a:pt x="0" y="355980"/>
                </a:lnTo>
                <a:lnTo>
                  <a:pt x="43761" y="354508"/>
                </a:lnTo>
                <a:lnTo>
                  <a:pt x="79486" y="350488"/>
                </a:lnTo>
                <a:lnTo>
                  <a:pt x="103566" y="344515"/>
                </a:lnTo>
                <a:lnTo>
                  <a:pt x="112394" y="337184"/>
                </a:lnTo>
                <a:lnTo>
                  <a:pt x="112394" y="18795"/>
                </a:lnTo>
                <a:lnTo>
                  <a:pt x="121223" y="11465"/>
                </a:lnTo>
                <a:lnTo>
                  <a:pt x="145303" y="5492"/>
                </a:lnTo>
                <a:lnTo>
                  <a:pt x="181028" y="1472"/>
                </a:lnTo>
                <a:lnTo>
                  <a:pt x="224790" y="0"/>
                </a:lnTo>
              </a:path>
              <a:path w="224790" h="2206625">
                <a:moveTo>
                  <a:pt x="224790" y="2206567"/>
                </a:moveTo>
                <a:lnTo>
                  <a:pt x="181028" y="2205095"/>
                </a:lnTo>
                <a:lnTo>
                  <a:pt x="145303" y="2201081"/>
                </a:lnTo>
                <a:lnTo>
                  <a:pt x="121223" y="2195127"/>
                </a:lnTo>
                <a:lnTo>
                  <a:pt x="112394" y="2187836"/>
                </a:lnTo>
                <a:lnTo>
                  <a:pt x="112394" y="1869363"/>
                </a:lnTo>
                <a:lnTo>
                  <a:pt x="103566" y="1862070"/>
                </a:lnTo>
                <a:lnTo>
                  <a:pt x="79486" y="1856116"/>
                </a:lnTo>
                <a:lnTo>
                  <a:pt x="43761" y="1852102"/>
                </a:lnTo>
                <a:lnTo>
                  <a:pt x="0" y="1850631"/>
                </a:lnTo>
                <a:lnTo>
                  <a:pt x="43761" y="1849158"/>
                </a:lnTo>
                <a:lnTo>
                  <a:pt x="79486" y="1845141"/>
                </a:lnTo>
                <a:lnTo>
                  <a:pt x="103566" y="1839187"/>
                </a:lnTo>
                <a:lnTo>
                  <a:pt x="112394" y="1831898"/>
                </a:lnTo>
                <a:lnTo>
                  <a:pt x="112394" y="1513420"/>
                </a:lnTo>
                <a:lnTo>
                  <a:pt x="121223" y="1506127"/>
                </a:lnTo>
                <a:lnTo>
                  <a:pt x="145303" y="1500173"/>
                </a:lnTo>
                <a:lnTo>
                  <a:pt x="181028" y="1496159"/>
                </a:lnTo>
                <a:lnTo>
                  <a:pt x="224790" y="1494688"/>
                </a:lnTo>
              </a:path>
              <a:path w="224790" h="2206625">
                <a:moveTo>
                  <a:pt x="224790" y="1473136"/>
                </a:moveTo>
                <a:lnTo>
                  <a:pt x="181028" y="1471665"/>
                </a:lnTo>
                <a:lnTo>
                  <a:pt x="145303" y="1467653"/>
                </a:lnTo>
                <a:lnTo>
                  <a:pt x="121223" y="1461702"/>
                </a:lnTo>
                <a:lnTo>
                  <a:pt x="112394" y="1454416"/>
                </a:lnTo>
                <a:lnTo>
                  <a:pt x="112394" y="1135938"/>
                </a:lnTo>
                <a:lnTo>
                  <a:pt x="103566" y="1128645"/>
                </a:lnTo>
                <a:lnTo>
                  <a:pt x="79486" y="1122691"/>
                </a:lnTo>
                <a:lnTo>
                  <a:pt x="43761" y="1118677"/>
                </a:lnTo>
                <a:lnTo>
                  <a:pt x="0" y="1117206"/>
                </a:lnTo>
                <a:lnTo>
                  <a:pt x="43761" y="1115733"/>
                </a:lnTo>
                <a:lnTo>
                  <a:pt x="79486" y="1111716"/>
                </a:lnTo>
                <a:lnTo>
                  <a:pt x="103566" y="1105762"/>
                </a:lnTo>
                <a:lnTo>
                  <a:pt x="112394" y="1098473"/>
                </a:lnTo>
                <a:lnTo>
                  <a:pt x="112394" y="780033"/>
                </a:lnTo>
                <a:lnTo>
                  <a:pt x="121223" y="772703"/>
                </a:lnTo>
                <a:lnTo>
                  <a:pt x="145303" y="766730"/>
                </a:lnTo>
                <a:lnTo>
                  <a:pt x="181028" y="762710"/>
                </a:lnTo>
                <a:lnTo>
                  <a:pt x="224790" y="761237"/>
                </a:lnTo>
              </a:path>
            </a:pathLst>
          </a:custGeom>
          <a:ln w="9525">
            <a:solidFill>
              <a:srgbClr val="B13C82"/>
            </a:solidFill>
          </a:ln>
        </p:spPr>
        <p:txBody>
          <a:bodyPr wrap="square" lIns="0" tIns="0" rIns="0" bIns="0" rtlCol="0"/>
          <a:lstStyle/>
          <a:p>
            <a:endParaRPr/>
          </a:p>
        </p:txBody>
      </p:sp>
      <p:sp>
        <p:nvSpPr>
          <p:cNvPr id="28" name="object 28"/>
          <p:cNvSpPr txBox="1"/>
          <p:nvPr/>
        </p:nvSpPr>
        <p:spPr>
          <a:xfrm>
            <a:off x="637743" y="4840985"/>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1</a:t>
            </a:r>
            <a:endParaRPr sz="1200">
              <a:latin typeface="Arial MT"/>
              <a:cs typeface="Arial MT"/>
            </a:endParaRPr>
          </a:p>
        </p:txBody>
      </p:sp>
      <p:sp>
        <p:nvSpPr>
          <p:cNvPr id="29" name="object 29"/>
          <p:cNvSpPr txBox="1"/>
          <p:nvPr/>
        </p:nvSpPr>
        <p:spPr>
          <a:xfrm>
            <a:off x="639876" y="6348780"/>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3</a:t>
            </a:r>
            <a:endParaRPr sz="1200">
              <a:latin typeface="Arial MT"/>
              <a:cs typeface="Arial MT"/>
            </a:endParaRPr>
          </a:p>
        </p:txBody>
      </p:sp>
      <p:sp>
        <p:nvSpPr>
          <p:cNvPr id="30" name="object 30"/>
          <p:cNvSpPr txBox="1"/>
          <p:nvPr/>
        </p:nvSpPr>
        <p:spPr>
          <a:xfrm>
            <a:off x="637743" y="5575808"/>
            <a:ext cx="5245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B34185"/>
                </a:solidFill>
                <a:latin typeface="Arial MT"/>
                <a:cs typeface="Arial MT"/>
              </a:rPr>
              <a:t>batch</a:t>
            </a:r>
            <a:r>
              <a:rPr sz="1200" spc="-40" dirty="0">
                <a:solidFill>
                  <a:srgbClr val="B34185"/>
                </a:solidFill>
                <a:latin typeface="Arial MT"/>
                <a:cs typeface="Arial MT"/>
              </a:rPr>
              <a:t> </a:t>
            </a:r>
            <a:r>
              <a:rPr sz="1200" spc="-50" dirty="0">
                <a:solidFill>
                  <a:srgbClr val="B34185"/>
                </a:solidFill>
                <a:latin typeface="Arial MT"/>
                <a:cs typeface="Arial MT"/>
              </a:rPr>
              <a:t>2</a:t>
            </a:r>
            <a:endParaRPr sz="12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dirty="0"/>
              <a:t>loss</a:t>
            </a:r>
            <a:r>
              <a:rPr spc="-30" dirty="0"/>
              <a:t> </a:t>
            </a:r>
            <a:r>
              <a:rPr spc="-10" dirty="0"/>
              <a:t>function</a:t>
            </a:r>
          </a:p>
        </p:txBody>
      </p:sp>
      <p:pic>
        <p:nvPicPr>
          <p:cNvPr id="3" name="object 3"/>
          <p:cNvPicPr/>
          <p:nvPr/>
        </p:nvPicPr>
        <p:blipFill>
          <a:blip r:embed="rId3" cstate="print"/>
          <a:stretch>
            <a:fillRect/>
          </a:stretch>
        </p:blipFill>
        <p:spPr>
          <a:xfrm>
            <a:off x="1431925" y="4323996"/>
            <a:ext cx="5478184" cy="1933928"/>
          </a:xfrm>
          <a:prstGeom prst="rect">
            <a:avLst/>
          </a:prstGeom>
        </p:spPr>
      </p:pic>
      <p:sp>
        <p:nvSpPr>
          <p:cNvPr id="4" name="object 4"/>
          <p:cNvSpPr txBox="1"/>
          <p:nvPr/>
        </p:nvSpPr>
        <p:spPr>
          <a:xfrm>
            <a:off x="578916" y="1170178"/>
            <a:ext cx="7569200" cy="354393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The</a:t>
            </a:r>
            <a:r>
              <a:rPr sz="1800" spc="-45" dirty="0">
                <a:latin typeface="Arial MT"/>
                <a:cs typeface="Arial MT"/>
              </a:rPr>
              <a:t> </a:t>
            </a:r>
            <a:r>
              <a:rPr sz="1800" dirty="0">
                <a:solidFill>
                  <a:srgbClr val="C00000"/>
                </a:solidFill>
                <a:latin typeface="Arial MT"/>
                <a:cs typeface="Arial MT"/>
              </a:rPr>
              <a:t>loss</a:t>
            </a:r>
            <a:r>
              <a:rPr sz="1800" spc="-25" dirty="0">
                <a:solidFill>
                  <a:srgbClr val="C00000"/>
                </a:solidFill>
                <a:latin typeface="Arial MT"/>
                <a:cs typeface="Arial MT"/>
              </a:rPr>
              <a:t> </a:t>
            </a:r>
            <a:r>
              <a:rPr sz="1800" dirty="0">
                <a:solidFill>
                  <a:srgbClr val="C00000"/>
                </a:solidFill>
                <a:latin typeface="Arial MT"/>
                <a:cs typeface="Arial MT"/>
              </a:rPr>
              <a:t>function</a:t>
            </a:r>
            <a:r>
              <a:rPr sz="1800" spc="-15" dirty="0">
                <a:solidFill>
                  <a:srgbClr val="C00000"/>
                </a:solidFill>
                <a:latin typeface="Arial MT"/>
                <a:cs typeface="Arial MT"/>
              </a:rPr>
              <a:t> </a:t>
            </a:r>
            <a:r>
              <a:rPr sz="1800" dirty="0">
                <a:latin typeface="Arial MT"/>
                <a:cs typeface="Arial MT"/>
              </a:rPr>
              <a:t>is</a:t>
            </a:r>
            <a:r>
              <a:rPr sz="1800" spc="-25" dirty="0">
                <a:latin typeface="Arial MT"/>
                <a:cs typeface="Arial MT"/>
              </a:rPr>
              <a:t> </a:t>
            </a:r>
            <a:r>
              <a:rPr sz="1800" dirty="0">
                <a:latin typeface="Arial MT"/>
                <a:cs typeface="Arial MT"/>
              </a:rPr>
              <a:t>calculating</a:t>
            </a:r>
            <a:r>
              <a:rPr sz="1800" spc="-5"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mean</a:t>
            </a:r>
            <a:r>
              <a:rPr sz="1800" spc="-10" dirty="0">
                <a:latin typeface="Arial MT"/>
                <a:cs typeface="Arial MT"/>
              </a:rPr>
              <a:t> </a:t>
            </a:r>
            <a:r>
              <a:rPr sz="1800" dirty="0">
                <a:latin typeface="Arial MT"/>
                <a:cs typeface="Arial MT"/>
              </a:rPr>
              <a:t>error</a:t>
            </a:r>
            <a:r>
              <a:rPr sz="1800" spc="-25" dirty="0">
                <a:latin typeface="Arial MT"/>
                <a:cs typeface="Arial MT"/>
              </a:rPr>
              <a:t> </a:t>
            </a:r>
            <a:r>
              <a:rPr sz="1800" dirty="0">
                <a:latin typeface="Arial MT"/>
                <a:cs typeface="Arial MT"/>
              </a:rPr>
              <a:t>over</a:t>
            </a:r>
            <a:r>
              <a:rPr sz="1800" spc="-20"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batch.</a:t>
            </a:r>
            <a:r>
              <a:rPr sz="1800" spc="-20" dirty="0">
                <a:latin typeface="Arial MT"/>
                <a:cs typeface="Arial MT"/>
              </a:rPr>
              <a:t> </a:t>
            </a:r>
            <a:r>
              <a:rPr sz="1800" dirty="0">
                <a:latin typeface="Arial MT"/>
                <a:cs typeface="Arial MT"/>
              </a:rPr>
              <a:t>Several</a:t>
            </a:r>
            <a:r>
              <a:rPr sz="1800" spc="-15" dirty="0">
                <a:latin typeface="Arial MT"/>
                <a:cs typeface="Arial MT"/>
              </a:rPr>
              <a:t> </a:t>
            </a:r>
            <a:r>
              <a:rPr sz="1800" spc="-20" dirty="0">
                <a:latin typeface="Arial MT"/>
                <a:cs typeface="Arial MT"/>
              </a:rPr>
              <a:t>loss </a:t>
            </a:r>
            <a:r>
              <a:rPr sz="1800" dirty="0">
                <a:latin typeface="Arial MT"/>
                <a:cs typeface="Arial MT"/>
              </a:rPr>
              <a:t>functions</a:t>
            </a:r>
            <a:r>
              <a:rPr sz="1800" spc="-35" dirty="0">
                <a:latin typeface="Arial MT"/>
                <a:cs typeface="Arial MT"/>
              </a:rPr>
              <a:t> </a:t>
            </a:r>
            <a:r>
              <a:rPr sz="1800" spc="-10" dirty="0">
                <a:latin typeface="Arial MT"/>
                <a:cs typeface="Arial MT"/>
              </a:rPr>
              <a:t>exist:</a:t>
            </a:r>
            <a:endParaRPr sz="1800">
              <a:latin typeface="Arial MT"/>
              <a:cs typeface="Arial MT"/>
            </a:endParaRPr>
          </a:p>
          <a:p>
            <a:pPr marL="641350" indent="-180975">
              <a:lnSpc>
                <a:spcPct val="100000"/>
              </a:lnSpc>
              <a:spcBef>
                <a:spcPts val="400"/>
              </a:spcBef>
              <a:buSzPct val="112500"/>
              <a:buChar char="•"/>
              <a:tabLst>
                <a:tab pos="641350" algn="l"/>
              </a:tabLst>
            </a:pPr>
            <a:r>
              <a:rPr sz="1600" dirty="0">
                <a:latin typeface="Arial MT"/>
                <a:cs typeface="Arial MT"/>
              </a:rPr>
              <a:t>Mean</a:t>
            </a:r>
            <a:r>
              <a:rPr sz="1600" spc="-30" dirty="0">
                <a:latin typeface="Arial MT"/>
                <a:cs typeface="Arial MT"/>
              </a:rPr>
              <a:t> </a:t>
            </a:r>
            <a:r>
              <a:rPr sz="1600" dirty="0">
                <a:latin typeface="Arial MT"/>
                <a:cs typeface="Arial MT"/>
              </a:rPr>
              <a:t>squared</a:t>
            </a:r>
            <a:r>
              <a:rPr sz="1600" spc="-20" dirty="0">
                <a:latin typeface="Arial MT"/>
                <a:cs typeface="Arial MT"/>
              </a:rPr>
              <a:t> </a:t>
            </a:r>
            <a:r>
              <a:rPr sz="1600" dirty="0">
                <a:latin typeface="Arial MT"/>
                <a:cs typeface="Arial MT"/>
              </a:rPr>
              <a:t>error</a:t>
            </a:r>
            <a:r>
              <a:rPr sz="1600" spc="-15" dirty="0">
                <a:latin typeface="Arial MT"/>
                <a:cs typeface="Arial MT"/>
              </a:rPr>
              <a:t> </a:t>
            </a:r>
            <a:r>
              <a:rPr sz="1600" dirty="0">
                <a:latin typeface="Arial MT"/>
                <a:cs typeface="Arial MT"/>
              </a:rPr>
              <a:t>(MSE)</a:t>
            </a:r>
            <a:r>
              <a:rPr sz="1600" spc="-15" dirty="0">
                <a:latin typeface="Arial MT"/>
                <a:cs typeface="Arial MT"/>
              </a:rPr>
              <a:t> </a:t>
            </a:r>
            <a:r>
              <a:rPr sz="1600" dirty="0">
                <a:latin typeface="Arial MT"/>
                <a:cs typeface="Arial MT"/>
              </a:rPr>
              <a:t>loss</a:t>
            </a:r>
            <a:r>
              <a:rPr sz="1600" spc="-35" dirty="0">
                <a:latin typeface="Arial MT"/>
                <a:cs typeface="Arial MT"/>
              </a:rPr>
              <a:t> </a:t>
            </a:r>
            <a:r>
              <a:rPr sz="1600" dirty="0">
                <a:latin typeface="Arial MT"/>
                <a:cs typeface="Arial MT"/>
              </a:rPr>
              <a:t>(used</a:t>
            </a:r>
            <a:r>
              <a:rPr sz="1600" spc="-20" dirty="0">
                <a:latin typeface="Arial MT"/>
                <a:cs typeface="Arial MT"/>
              </a:rPr>
              <a:t> </a:t>
            </a:r>
            <a:r>
              <a:rPr sz="1600" dirty="0">
                <a:latin typeface="Arial MT"/>
                <a:cs typeface="Arial MT"/>
              </a:rPr>
              <a:t>in</a:t>
            </a:r>
            <a:r>
              <a:rPr sz="1600" spc="-45" dirty="0">
                <a:latin typeface="Arial MT"/>
                <a:cs typeface="Arial MT"/>
              </a:rPr>
              <a:t> </a:t>
            </a:r>
            <a:r>
              <a:rPr sz="1600" dirty="0">
                <a:latin typeface="Arial MT"/>
                <a:cs typeface="Arial MT"/>
              </a:rPr>
              <a:t>this</a:t>
            </a:r>
            <a:r>
              <a:rPr sz="1600" spc="-25" dirty="0">
                <a:latin typeface="Arial MT"/>
                <a:cs typeface="Arial MT"/>
              </a:rPr>
              <a:t> </a:t>
            </a:r>
            <a:r>
              <a:rPr sz="1600" spc="-10" dirty="0">
                <a:latin typeface="Arial MT"/>
                <a:cs typeface="Arial MT"/>
              </a:rPr>
              <a:t>example)</a:t>
            </a:r>
            <a:endParaRPr sz="1600">
              <a:latin typeface="Arial MT"/>
              <a:cs typeface="Arial MT"/>
            </a:endParaRPr>
          </a:p>
          <a:p>
            <a:pPr marL="641350" indent="-180975">
              <a:lnSpc>
                <a:spcPct val="100000"/>
              </a:lnSpc>
              <a:spcBef>
                <a:spcPts val="400"/>
              </a:spcBef>
              <a:buSzPct val="112500"/>
              <a:buChar char="•"/>
              <a:tabLst>
                <a:tab pos="641350" algn="l"/>
              </a:tabLst>
            </a:pPr>
            <a:r>
              <a:rPr sz="1600" dirty="0">
                <a:latin typeface="Arial MT"/>
                <a:cs typeface="Arial MT"/>
              </a:rPr>
              <a:t>Mean</a:t>
            </a:r>
            <a:r>
              <a:rPr sz="1600" spc="-40" dirty="0">
                <a:latin typeface="Arial MT"/>
                <a:cs typeface="Arial MT"/>
              </a:rPr>
              <a:t> </a:t>
            </a:r>
            <a:r>
              <a:rPr sz="1600" dirty="0">
                <a:latin typeface="Arial MT"/>
                <a:cs typeface="Arial MT"/>
              </a:rPr>
              <a:t>absolute</a:t>
            </a:r>
            <a:r>
              <a:rPr sz="1600" spc="-65" dirty="0">
                <a:latin typeface="Arial MT"/>
                <a:cs typeface="Arial MT"/>
              </a:rPr>
              <a:t> </a:t>
            </a:r>
            <a:r>
              <a:rPr sz="1600" dirty="0">
                <a:latin typeface="Arial MT"/>
                <a:cs typeface="Arial MT"/>
              </a:rPr>
              <a:t>error</a:t>
            </a:r>
            <a:r>
              <a:rPr sz="1600" spc="-20" dirty="0">
                <a:latin typeface="Arial MT"/>
                <a:cs typeface="Arial MT"/>
              </a:rPr>
              <a:t> </a:t>
            </a:r>
            <a:r>
              <a:rPr sz="1600" dirty="0">
                <a:latin typeface="Arial MT"/>
                <a:cs typeface="Arial MT"/>
              </a:rPr>
              <a:t>(MAE)</a:t>
            </a:r>
            <a:r>
              <a:rPr sz="1600" spc="-30" dirty="0">
                <a:latin typeface="Arial MT"/>
                <a:cs typeface="Arial MT"/>
              </a:rPr>
              <a:t> </a:t>
            </a:r>
            <a:r>
              <a:rPr sz="1600" spc="-20" dirty="0">
                <a:latin typeface="Arial MT"/>
                <a:cs typeface="Arial MT"/>
              </a:rPr>
              <a:t>loss</a:t>
            </a:r>
            <a:endParaRPr sz="1600">
              <a:latin typeface="Arial MT"/>
              <a:cs typeface="Arial MT"/>
            </a:endParaRPr>
          </a:p>
          <a:p>
            <a:pPr marL="641350" indent="-180975">
              <a:lnSpc>
                <a:spcPct val="100000"/>
              </a:lnSpc>
              <a:spcBef>
                <a:spcPts val="409"/>
              </a:spcBef>
              <a:buSzPct val="112500"/>
              <a:buChar char="•"/>
              <a:tabLst>
                <a:tab pos="641350" algn="l"/>
              </a:tabLst>
            </a:pPr>
            <a:r>
              <a:rPr sz="1600" dirty="0">
                <a:latin typeface="Arial MT"/>
                <a:cs typeface="Arial MT"/>
              </a:rPr>
              <a:t>Binary</a:t>
            </a:r>
            <a:r>
              <a:rPr sz="1600" spc="-45" dirty="0">
                <a:latin typeface="Arial MT"/>
                <a:cs typeface="Arial MT"/>
              </a:rPr>
              <a:t> </a:t>
            </a:r>
            <a:r>
              <a:rPr sz="1600" dirty="0">
                <a:latin typeface="Arial MT"/>
                <a:cs typeface="Arial MT"/>
              </a:rPr>
              <a:t>cross</a:t>
            </a:r>
            <a:r>
              <a:rPr sz="1600" spc="-30" dirty="0">
                <a:latin typeface="Arial MT"/>
                <a:cs typeface="Arial MT"/>
              </a:rPr>
              <a:t> </a:t>
            </a:r>
            <a:r>
              <a:rPr sz="1600" dirty="0">
                <a:latin typeface="Arial MT"/>
                <a:cs typeface="Arial MT"/>
              </a:rPr>
              <a:t>entropy</a:t>
            </a:r>
            <a:r>
              <a:rPr sz="1600" spc="-25" dirty="0">
                <a:latin typeface="Arial MT"/>
                <a:cs typeface="Arial MT"/>
              </a:rPr>
              <a:t> </a:t>
            </a:r>
            <a:r>
              <a:rPr sz="1600" spc="-20" dirty="0">
                <a:latin typeface="Arial MT"/>
                <a:cs typeface="Arial MT"/>
              </a:rPr>
              <a:t>loss</a:t>
            </a:r>
            <a:endParaRPr sz="1600">
              <a:latin typeface="Arial MT"/>
              <a:cs typeface="Arial MT"/>
            </a:endParaRPr>
          </a:p>
          <a:p>
            <a:pPr marL="641350" indent="-180975">
              <a:lnSpc>
                <a:spcPct val="100000"/>
              </a:lnSpc>
              <a:spcBef>
                <a:spcPts val="395"/>
              </a:spcBef>
              <a:buSzPct val="112500"/>
              <a:buChar char="•"/>
              <a:tabLst>
                <a:tab pos="641350" algn="l"/>
              </a:tabLst>
            </a:pPr>
            <a:r>
              <a:rPr sz="1600" dirty="0">
                <a:latin typeface="Arial MT"/>
                <a:cs typeface="Arial MT"/>
              </a:rPr>
              <a:t>Categorical</a:t>
            </a:r>
            <a:r>
              <a:rPr sz="1600" spc="-60" dirty="0">
                <a:latin typeface="Arial MT"/>
                <a:cs typeface="Arial MT"/>
              </a:rPr>
              <a:t> </a:t>
            </a:r>
            <a:r>
              <a:rPr sz="1600" dirty="0">
                <a:latin typeface="Arial MT"/>
                <a:cs typeface="Arial MT"/>
              </a:rPr>
              <a:t>cross</a:t>
            </a:r>
            <a:r>
              <a:rPr sz="1600" spc="-35" dirty="0">
                <a:latin typeface="Arial MT"/>
                <a:cs typeface="Arial MT"/>
              </a:rPr>
              <a:t> </a:t>
            </a:r>
            <a:r>
              <a:rPr sz="1600" dirty="0">
                <a:latin typeface="Arial MT"/>
                <a:cs typeface="Arial MT"/>
              </a:rPr>
              <a:t>entropy</a:t>
            </a:r>
            <a:r>
              <a:rPr sz="1600" spc="-35" dirty="0">
                <a:latin typeface="Arial MT"/>
                <a:cs typeface="Arial MT"/>
              </a:rPr>
              <a:t> </a:t>
            </a:r>
            <a:r>
              <a:rPr sz="1600" spc="-20" dirty="0">
                <a:latin typeface="Arial MT"/>
                <a:cs typeface="Arial MT"/>
              </a:rPr>
              <a:t>loss</a:t>
            </a:r>
            <a:endParaRPr sz="1600">
              <a:latin typeface="Arial MT"/>
              <a:cs typeface="Arial MT"/>
            </a:endParaRPr>
          </a:p>
          <a:p>
            <a:pPr marL="641350" indent="-180975">
              <a:lnSpc>
                <a:spcPct val="100000"/>
              </a:lnSpc>
              <a:spcBef>
                <a:spcPts val="395"/>
              </a:spcBef>
              <a:buSzPct val="112500"/>
              <a:buChar char="•"/>
              <a:tabLst>
                <a:tab pos="641350" algn="l"/>
              </a:tabLst>
            </a:pPr>
            <a:r>
              <a:rPr sz="1600" spc="-50" dirty="0">
                <a:latin typeface="Arial MT"/>
                <a:cs typeface="Arial MT"/>
              </a:rPr>
              <a:t>…</a:t>
            </a:r>
            <a:endParaRPr sz="1600">
              <a:latin typeface="Arial MT"/>
              <a:cs typeface="Arial MT"/>
            </a:endParaRPr>
          </a:p>
          <a:p>
            <a:pPr marL="12700" marR="123825">
              <a:lnSpc>
                <a:spcPct val="100000"/>
              </a:lnSpc>
              <a:spcBef>
                <a:spcPts val="405"/>
              </a:spcBef>
            </a:pPr>
            <a:r>
              <a:rPr sz="1800" dirty="0">
                <a:latin typeface="Arial MT"/>
                <a:cs typeface="Arial MT"/>
              </a:rPr>
              <a:t>The</a:t>
            </a:r>
            <a:r>
              <a:rPr sz="1800" spc="-45" dirty="0">
                <a:latin typeface="Arial MT"/>
                <a:cs typeface="Arial MT"/>
              </a:rPr>
              <a:t> </a:t>
            </a:r>
            <a:r>
              <a:rPr sz="1800" dirty="0">
                <a:latin typeface="Arial MT"/>
                <a:cs typeface="Arial MT"/>
              </a:rPr>
              <a:t>loss</a:t>
            </a:r>
            <a:r>
              <a:rPr sz="1800" spc="-25" dirty="0">
                <a:latin typeface="Arial MT"/>
                <a:cs typeface="Arial MT"/>
              </a:rPr>
              <a:t> </a:t>
            </a:r>
            <a:r>
              <a:rPr sz="1800" dirty="0">
                <a:latin typeface="Arial MT"/>
                <a:cs typeface="Arial MT"/>
              </a:rPr>
              <a:t>function</a:t>
            </a:r>
            <a:r>
              <a:rPr sz="1800" spc="-20" dirty="0">
                <a:latin typeface="Arial MT"/>
                <a:cs typeface="Arial MT"/>
              </a:rPr>
              <a:t> </a:t>
            </a:r>
            <a:r>
              <a:rPr sz="1800" dirty="0">
                <a:latin typeface="Arial MT"/>
                <a:cs typeface="Arial MT"/>
              </a:rPr>
              <a:t>measures</a:t>
            </a:r>
            <a:r>
              <a:rPr sz="1800" spc="-5" dirty="0">
                <a:latin typeface="Arial MT"/>
                <a:cs typeface="Arial MT"/>
              </a:rPr>
              <a:t> </a:t>
            </a:r>
            <a:r>
              <a:rPr sz="1800" dirty="0">
                <a:latin typeface="Arial MT"/>
                <a:cs typeface="Arial MT"/>
              </a:rPr>
              <a:t>how</a:t>
            </a:r>
            <a:r>
              <a:rPr sz="1800" spc="-15" dirty="0">
                <a:latin typeface="Arial MT"/>
                <a:cs typeface="Arial MT"/>
              </a:rPr>
              <a:t> </a:t>
            </a:r>
            <a:r>
              <a:rPr sz="1800" dirty="0">
                <a:latin typeface="Arial MT"/>
                <a:cs typeface="Arial MT"/>
              </a:rPr>
              <a:t>good</a:t>
            </a:r>
            <a:r>
              <a:rPr sz="1800" spc="-15"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model</a:t>
            </a:r>
            <a:r>
              <a:rPr sz="1800" spc="-20" dirty="0">
                <a:latin typeface="Arial MT"/>
                <a:cs typeface="Arial MT"/>
              </a:rPr>
              <a:t> </a:t>
            </a:r>
            <a:r>
              <a:rPr sz="1800" dirty="0">
                <a:latin typeface="Arial MT"/>
                <a:cs typeface="Arial MT"/>
              </a:rPr>
              <a:t>is</a:t>
            </a:r>
            <a:r>
              <a:rPr sz="1800" spc="-15" dirty="0">
                <a:latin typeface="Arial MT"/>
                <a:cs typeface="Arial MT"/>
              </a:rPr>
              <a:t> </a:t>
            </a:r>
            <a:r>
              <a:rPr sz="1800" dirty="0">
                <a:latin typeface="Arial MT"/>
                <a:cs typeface="Arial MT"/>
              </a:rPr>
              <a:t>performing</a:t>
            </a:r>
            <a:r>
              <a:rPr sz="1800" spc="-15" dirty="0">
                <a:latin typeface="Arial MT"/>
                <a:cs typeface="Arial MT"/>
              </a:rPr>
              <a:t> </a:t>
            </a:r>
            <a:r>
              <a:rPr sz="1800" dirty="0">
                <a:latin typeface="Arial MT"/>
                <a:cs typeface="Arial MT"/>
              </a:rPr>
              <a:t>(the</a:t>
            </a:r>
            <a:r>
              <a:rPr sz="1800" spc="-30" dirty="0">
                <a:latin typeface="Arial MT"/>
                <a:cs typeface="Arial MT"/>
              </a:rPr>
              <a:t> </a:t>
            </a:r>
            <a:r>
              <a:rPr sz="1800" spc="-10" dirty="0">
                <a:latin typeface="Arial MT"/>
                <a:cs typeface="Arial MT"/>
              </a:rPr>
              <a:t>lower, </a:t>
            </a:r>
            <a:r>
              <a:rPr sz="1800" dirty="0">
                <a:latin typeface="Arial MT"/>
                <a:cs typeface="Arial MT"/>
              </a:rPr>
              <a:t>the</a:t>
            </a:r>
            <a:r>
              <a:rPr sz="1800" spc="-35" dirty="0">
                <a:latin typeface="Arial MT"/>
                <a:cs typeface="Arial MT"/>
              </a:rPr>
              <a:t> </a:t>
            </a:r>
            <a:r>
              <a:rPr sz="1800" dirty="0">
                <a:latin typeface="Arial MT"/>
                <a:cs typeface="Arial MT"/>
              </a:rPr>
              <a:t>better).</a:t>
            </a:r>
            <a:r>
              <a:rPr sz="1800" spc="-10"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goal</a:t>
            </a:r>
            <a:r>
              <a:rPr sz="1800" spc="-10" dirty="0">
                <a:latin typeface="Arial MT"/>
                <a:cs typeface="Arial MT"/>
              </a:rPr>
              <a:t> </a:t>
            </a:r>
            <a:r>
              <a:rPr sz="1800" dirty="0">
                <a:latin typeface="Arial MT"/>
                <a:cs typeface="Arial MT"/>
              </a:rPr>
              <a:t>of</a:t>
            </a:r>
            <a:r>
              <a:rPr sz="1800" spc="-25"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training is</a:t>
            </a:r>
            <a:r>
              <a:rPr sz="1800" spc="-15"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minimize</a:t>
            </a:r>
            <a:r>
              <a:rPr sz="1800" spc="5"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loss</a:t>
            </a:r>
            <a:r>
              <a:rPr sz="1800" spc="-15" dirty="0">
                <a:latin typeface="Arial MT"/>
                <a:cs typeface="Arial MT"/>
              </a:rPr>
              <a:t> </a:t>
            </a:r>
            <a:r>
              <a:rPr sz="1800" spc="-10" dirty="0">
                <a:latin typeface="Arial MT"/>
                <a:cs typeface="Arial MT"/>
              </a:rPr>
              <a:t>function.</a:t>
            </a:r>
            <a:endParaRPr sz="1800">
              <a:latin typeface="Arial MT"/>
              <a:cs typeface="Arial MT"/>
            </a:endParaRPr>
          </a:p>
          <a:p>
            <a:pPr marL="5543550" algn="ctr">
              <a:lnSpc>
                <a:spcPct val="100000"/>
              </a:lnSpc>
              <a:spcBef>
                <a:spcPts val="2015"/>
              </a:spcBef>
            </a:pPr>
            <a:r>
              <a:rPr sz="1400" b="1" spc="-25" dirty="0">
                <a:solidFill>
                  <a:srgbClr val="B34185"/>
                </a:solidFill>
                <a:latin typeface="Arial"/>
                <a:cs typeface="Arial"/>
              </a:rPr>
              <a:t>MSE</a:t>
            </a:r>
            <a:endParaRPr sz="1400">
              <a:latin typeface="Arial"/>
              <a:cs typeface="Arial"/>
            </a:endParaRPr>
          </a:p>
          <a:p>
            <a:pPr marL="6204585" marR="654050" indent="-1270" algn="ctr">
              <a:lnSpc>
                <a:spcPct val="100000"/>
              </a:lnSpc>
            </a:pPr>
            <a:r>
              <a:rPr sz="1400" b="1" spc="-20" dirty="0">
                <a:solidFill>
                  <a:srgbClr val="B34185"/>
                </a:solidFill>
                <a:latin typeface="Arial"/>
                <a:cs typeface="Arial"/>
              </a:rPr>
              <a:t>loss </a:t>
            </a:r>
            <a:r>
              <a:rPr sz="1400" b="1" spc="-10" dirty="0">
                <a:solidFill>
                  <a:srgbClr val="B34185"/>
                </a:solidFill>
                <a:latin typeface="Arial"/>
                <a:cs typeface="Arial"/>
              </a:rPr>
              <a:t>function</a:t>
            </a:r>
            <a:endParaRPr sz="1400">
              <a:latin typeface="Arial"/>
              <a:cs typeface="Arial"/>
            </a:endParaRPr>
          </a:p>
        </p:txBody>
      </p:sp>
      <p:graphicFrame>
        <p:nvGraphicFramePr>
          <p:cNvPr id="5" name="object 5"/>
          <p:cNvGraphicFramePr>
            <a:graphicFrameLocks noGrp="1"/>
          </p:cNvGraphicFramePr>
          <p:nvPr/>
        </p:nvGraphicFramePr>
        <p:xfrm>
          <a:off x="6967346" y="4888991"/>
          <a:ext cx="384175" cy="821055"/>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tblGrid>
              <a:tr h="241300">
                <a:tc>
                  <a:txBody>
                    <a:bodyPr/>
                    <a:lstStyle/>
                    <a:p>
                      <a:pPr marL="31750">
                        <a:lnSpc>
                          <a:spcPts val="1050"/>
                        </a:lnSpc>
                      </a:pPr>
                      <a:r>
                        <a:rPr sz="1100" spc="-10" dirty="0">
                          <a:solidFill>
                            <a:srgbClr val="C00000"/>
                          </a:solidFill>
                          <a:latin typeface="Calibri"/>
                          <a:cs typeface="Calibri"/>
                        </a:rPr>
                        <a:t>0.015</a:t>
                      </a:r>
                      <a:endParaRPr sz="1100">
                        <a:latin typeface="Calibri"/>
                        <a:cs typeface="Calibri"/>
                      </a:endParaRPr>
                    </a:p>
                  </a:txBody>
                  <a:tcPr marL="0" marR="0" marT="0" marB="0"/>
                </a:tc>
                <a:extLst>
                  <a:ext uri="{0D108BD9-81ED-4DB2-BD59-A6C34878D82A}">
                    <a16:rowId xmlns:a16="http://schemas.microsoft.com/office/drawing/2014/main" val="10000"/>
                  </a:ext>
                </a:extLst>
              </a:tr>
              <a:tr h="576580">
                <a:tc>
                  <a:txBody>
                    <a:bodyPr/>
                    <a:lstStyle/>
                    <a:p>
                      <a:pPr marL="31750">
                        <a:lnSpc>
                          <a:spcPct val="100000"/>
                        </a:lnSpc>
                        <a:spcBef>
                          <a:spcPts val="525"/>
                        </a:spcBef>
                      </a:pPr>
                      <a:r>
                        <a:rPr sz="1100" spc="-10" dirty="0">
                          <a:solidFill>
                            <a:srgbClr val="C00000"/>
                          </a:solidFill>
                          <a:latin typeface="Calibri"/>
                          <a:cs typeface="Calibri"/>
                        </a:rPr>
                        <a:t>0.295</a:t>
                      </a:r>
                      <a:endParaRPr sz="1100">
                        <a:latin typeface="Calibri"/>
                        <a:cs typeface="Calibri"/>
                      </a:endParaRPr>
                    </a:p>
                    <a:p>
                      <a:pPr>
                        <a:lnSpc>
                          <a:spcPct val="100000"/>
                        </a:lnSpc>
                        <a:spcBef>
                          <a:spcPts val="55"/>
                        </a:spcBef>
                      </a:pPr>
                      <a:endParaRPr sz="1100">
                        <a:latin typeface="Times New Roman"/>
                        <a:cs typeface="Times New Roman"/>
                      </a:endParaRPr>
                    </a:p>
                    <a:p>
                      <a:pPr marL="66675">
                        <a:lnSpc>
                          <a:spcPts val="1275"/>
                        </a:lnSpc>
                      </a:pPr>
                      <a:r>
                        <a:rPr sz="1100" spc="-20" dirty="0">
                          <a:solidFill>
                            <a:srgbClr val="C00000"/>
                          </a:solidFill>
                          <a:latin typeface="Calibri"/>
                          <a:cs typeface="Calibri"/>
                        </a:rPr>
                        <a:t>0.33</a:t>
                      </a:r>
                      <a:endParaRPr sz="1100">
                        <a:latin typeface="Calibri"/>
                        <a:cs typeface="Calibri"/>
                      </a:endParaRPr>
                    </a:p>
                  </a:txBody>
                  <a:tcPr marL="0" marR="0" marT="66675" marB="0"/>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1170178"/>
            <a:ext cx="5050790" cy="2036445"/>
          </a:xfrm>
          <a:prstGeom prst="rect">
            <a:avLst/>
          </a:prstGeom>
        </p:spPr>
        <p:txBody>
          <a:bodyPr vert="horz" wrap="square" lIns="0" tIns="12700" rIns="0" bIns="0" rtlCol="0">
            <a:spAutoFit/>
          </a:bodyPr>
          <a:lstStyle/>
          <a:p>
            <a:pPr marL="12700" marR="254635">
              <a:lnSpc>
                <a:spcPct val="100000"/>
              </a:lnSpc>
              <a:spcBef>
                <a:spcPts val="100"/>
              </a:spcBef>
            </a:pPr>
            <a:r>
              <a:rPr sz="1800" dirty="0">
                <a:latin typeface="Arial MT"/>
                <a:cs typeface="Arial MT"/>
              </a:rPr>
              <a:t>Backpropagation</a:t>
            </a:r>
            <a:r>
              <a:rPr sz="1800" spc="-25" dirty="0">
                <a:latin typeface="Arial MT"/>
                <a:cs typeface="Arial MT"/>
              </a:rPr>
              <a:t> </a:t>
            </a:r>
            <a:r>
              <a:rPr sz="1800" dirty="0">
                <a:latin typeface="Arial MT"/>
                <a:cs typeface="Arial MT"/>
              </a:rPr>
              <a:t>is</a:t>
            </a:r>
            <a:r>
              <a:rPr sz="1800" spc="-45" dirty="0">
                <a:latin typeface="Arial MT"/>
                <a:cs typeface="Arial MT"/>
              </a:rPr>
              <a:t> </a:t>
            </a:r>
            <a:r>
              <a:rPr sz="1800" dirty="0">
                <a:latin typeface="Arial MT"/>
                <a:cs typeface="Arial MT"/>
              </a:rPr>
              <a:t>adapting</a:t>
            </a:r>
            <a:r>
              <a:rPr sz="1800" spc="-3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weights</a:t>
            </a:r>
            <a:r>
              <a:rPr sz="1800" spc="10" dirty="0">
                <a:latin typeface="Arial MT"/>
                <a:cs typeface="Arial MT"/>
              </a:rPr>
              <a:t> </a:t>
            </a:r>
            <a:r>
              <a:rPr sz="1800" spc="-25" dirty="0">
                <a:latin typeface="Arial MT"/>
                <a:cs typeface="Arial MT"/>
              </a:rPr>
              <a:t>and </a:t>
            </a:r>
            <a:r>
              <a:rPr sz="1800" dirty="0">
                <a:latin typeface="Arial MT"/>
                <a:cs typeface="Arial MT"/>
              </a:rPr>
              <a:t>biases</a:t>
            </a:r>
            <a:r>
              <a:rPr sz="1800" spc="-15" dirty="0">
                <a:latin typeface="Arial MT"/>
                <a:cs typeface="Arial MT"/>
              </a:rPr>
              <a:t> </a:t>
            </a:r>
            <a:r>
              <a:rPr sz="1800" dirty="0">
                <a:latin typeface="Arial MT"/>
                <a:cs typeface="Arial MT"/>
              </a:rPr>
              <a:t>based</a:t>
            </a:r>
            <a:r>
              <a:rPr sz="1800" spc="-10" dirty="0">
                <a:latin typeface="Arial MT"/>
                <a:cs typeface="Arial MT"/>
              </a:rPr>
              <a:t> </a:t>
            </a:r>
            <a:r>
              <a:rPr sz="1800" dirty="0">
                <a:latin typeface="Arial MT"/>
                <a:cs typeface="Arial MT"/>
              </a:rPr>
              <a:t>on</a:t>
            </a:r>
            <a:r>
              <a:rPr sz="1800" spc="-25"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output of</a:t>
            </a:r>
            <a:r>
              <a:rPr sz="1800" spc="-30" dirty="0">
                <a:latin typeface="Arial MT"/>
                <a:cs typeface="Arial MT"/>
              </a:rPr>
              <a:t> </a:t>
            </a:r>
            <a:r>
              <a:rPr sz="1800" dirty="0">
                <a:latin typeface="Arial MT"/>
                <a:cs typeface="Arial MT"/>
              </a:rPr>
              <a:t>the</a:t>
            </a:r>
            <a:r>
              <a:rPr sz="1800" spc="-15" dirty="0">
                <a:latin typeface="Arial MT"/>
                <a:cs typeface="Arial MT"/>
              </a:rPr>
              <a:t> </a:t>
            </a:r>
            <a:r>
              <a:rPr sz="1800" dirty="0">
                <a:latin typeface="Arial MT"/>
                <a:cs typeface="Arial MT"/>
              </a:rPr>
              <a:t>loss </a:t>
            </a:r>
            <a:r>
              <a:rPr sz="1800" spc="-10" dirty="0">
                <a:latin typeface="Arial MT"/>
                <a:cs typeface="Arial MT"/>
              </a:rPr>
              <a:t>function. </a:t>
            </a:r>
            <a:r>
              <a:rPr sz="1800" dirty="0">
                <a:latin typeface="Arial MT"/>
                <a:cs typeface="Arial MT"/>
              </a:rPr>
              <a:t>This</a:t>
            </a:r>
            <a:r>
              <a:rPr sz="1800" spc="-50"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done</a:t>
            </a:r>
            <a:r>
              <a:rPr sz="1800" spc="-20" dirty="0">
                <a:latin typeface="Arial MT"/>
                <a:cs typeface="Arial MT"/>
              </a:rPr>
              <a:t> </a:t>
            </a:r>
            <a:r>
              <a:rPr sz="1800" dirty="0">
                <a:latin typeface="Arial MT"/>
                <a:cs typeface="Arial MT"/>
              </a:rPr>
              <a:t>by</a:t>
            </a:r>
            <a:r>
              <a:rPr sz="1800" spc="-20" dirty="0">
                <a:latin typeface="Arial MT"/>
                <a:cs typeface="Arial MT"/>
              </a:rPr>
              <a:t> </a:t>
            </a:r>
            <a:r>
              <a:rPr sz="1800" dirty="0">
                <a:latin typeface="Arial MT"/>
                <a:cs typeface="Arial MT"/>
              </a:rPr>
              <a:t>an</a:t>
            </a:r>
            <a:r>
              <a:rPr sz="1800" spc="-30" dirty="0">
                <a:latin typeface="Arial MT"/>
                <a:cs typeface="Arial MT"/>
              </a:rPr>
              <a:t> </a:t>
            </a:r>
            <a:r>
              <a:rPr sz="1800" dirty="0">
                <a:latin typeface="Arial MT"/>
                <a:cs typeface="Arial MT"/>
              </a:rPr>
              <a:t>optimizer</a:t>
            </a:r>
            <a:r>
              <a:rPr sz="1800" spc="-10" dirty="0">
                <a:latin typeface="Arial MT"/>
                <a:cs typeface="Arial MT"/>
              </a:rPr>
              <a:t> </a:t>
            </a:r>
            <a:r>
              <a:rPr sz="1800" dirty="0">
                <a:latin typeface="Arial MT"/>
                <a:cs typeface="Arial MT"/>
              </a:rPr>
              <a:t>algorithm </a:t>
            </a:r>
            <a:r>
              <a:rPr sz="1800" spc="-10" dirty="0">
                <a:latin typeface="Arial MT"/>
                <a:cs typeface="Arial MT"/>
              </a:rPr>
              <a:t>called </a:t>
            </a:r>
            <a:r>
              <a:rPr sz="1800" dirty="0">
                <a:solidFill>
                  <a:srgbClr val="C00000"/>
                </a:solidFill>
                <a:latin typeface="Arial MT"/>
                <a:cs typeface="Arial MT"/>
              </a:rPr>
              <a:t>gradient</a:t>
            </a:r>
            <a:r>
              <a:rPr sz="1800" spc="-10" dirty="0">
                <a:solidFill>
                  <a:srgbClr val="C00000"/>
                </a:solidFill>
                <a:latin typeface="Arial MT"/>
                <a:cs typeface="Arial MT"/>
              </a:rPr>
              <a:t> </a:t>
            </a:r>
            <a:r>
              <a:rPr sz="1800" dirty="0">
                <a:solidFill>
                  <a:srgbClr val="C00000"/>
                </a:solidFill>
                <a:latin typeface="Arial MT"/>
                <a:cs typeface="Arial MT"/>
              </a:rPr>
              <a:t>descent</a:t>
            </a:r>
            <a:r>
              <a:rPr sz="1800" dirty="0">
                <a:latin typeface="Arial MT"/>
                <a:cs typeface="Arial MT"/>
              </a:rPr>
              <a:t>.</a:t>
            </a:r>
            <a:r>
              <a:rPr sz="1800" spc="-10" dirty="0">
                <a:latin typeface="Arial MT"/>
                <a:cs typeface="Arial MT"/>
              </a:rPr>
              <a:t> </a:t>
            </a:r>
            <a:r>
              <a:rPr sz="1800" dirty="0">
                <a:latin typeface="Arial MT"/>
                <a:cs typeface="Arial MT"/>
              </a:rPr>
              <a:t>Today</a:t>
            </a:r>
            <a:r>
              <a:rPr sz="1800" spc="-35" dirty="0">
                <a:latin typeface="Arial MT"/>
                <a:cs typeface="Arial MT"/>
              </a:rPr>
              <a:t> </a:t>
            </a:r>
            <a:r>
              <a:rPr sz="1800" dirty="0">
                <a:latin typeface="Arial MT"/>
                <a:cs typeface="Arial MT"/>
              </a:rPr>
              <a:t>a</a:t>
            </a:r>
            <a:r>
              <a:rPr sz="1800" spc="-25" dirty="0">
                <a:latin typeface="Arial MT"/>
                <a:cs typeface="Arial MT"/>
              </a:rPr>
              <a:t> </a:t>
            </a:r>
            <a:r>
              <a:rPr sz="1800" dirty="0">
                <a:latin typeface="Arial MT"/>
                <a:cs typeface="Arial MT"/>
              </a:rPr>
              <a:t>variant</a:t>
            </a:r>
            <a:r>
              <a:rPr sz="1800" spc="-10" dirty="0">
                <a:latin typeface="Arial MT"/>
                <a:cs typeface="Arial MT"/>
              </a:rPr>
              <a:t> </a:t>
            </a:r>
            <a:r>
              <a:rPr sz="1800" dirty="0">
                <a:latin typeface="Arial MT"/>
                <a:cs typeface="Arial MT"/>
              </a:rPr>
              <a:t>of</a:t>
            </a:r>
            <a:r>
              <a:rPr sz="1800" spc="-35" dirty="0">
                <a:latin typeface="Arial MT"/>
                <a:cs typeface="Arial MT"/>
              </a:rPr>
              <a:t> </a:t>
            </a:r>
            <a:r>
              <a:rPr sz="1800" spc="-20" dirty="0">
                <a:latin typeface="Arial MT"/>
                <a:cs typeface="Arial MT"/>
              </a:rPr>
              <a:t>this </a:t>
            </a:r>
            <a:r>
              <a:rPr sz="1800" dirty="0">
                <a:latin typeface="Arial MT"/>
                <a:cs typeface="Arial MT"/>
              </a:rPr>
              <a:t>algorithm</a:t>
            </a:r>
            <a:r>
              <a:rPr sz="1800" spc="-30" dirty="0">
                <a:latin typeface="Arial MT"/>
                <a:cs typeface="Arial MT"/>
              </a:rPr>
              <a:t> </a:t>
            </a:r>
            <a:r>
              <a:rPr sz="1800" dirty="0">
                <a:latin typeface="Arial MT"/>
                <a:cs typeface="Arial MT"/>
              </a:rPr>
              <a:t>called </a:t>
            </a:r>
            <a:r>
              <a:rPr sz="1800" dirty="0">
                <a:solidFill>
                  <a:srgbClr val="C00000"/>
                </a:solidFill>
                <a:latin typeface="Arial MT"/>
                <a:cs typeface="Arial MT"/>
              </a:rPr>
              <a:t>adam</a:t>
            </a:r>
            <a:r>
              <a:rPr sz="1800" spc="-25" dirty="0">
                <a:solidFill>
                  <a:srgbClr val="C00000"/>
                </a:solidFill>
                <a:latin typeface="Arial MT"/>
                <a:cs typeface="Arial MT"/>
              </a:rPr>
              <a:t> </a:t>
            </a:r>
            <a:r>
              <a:rPr sz="1800" dirty="0">
                <a:latin typeface="Arial MT"/>
                <a:cs typeface="Arial MT"/>
              </a:rPr>
              <a:t>is</a:t>
            </a:r>
            <a:r>
              <a:rPr sz="1800" spc="-25" dirty="0">
                <a:latin typeface="Arial MT"/>
                <a:cs typeface="Arial MT"/>
              </a:rPr>
              <a:t> </a:t>
            </a:r>
            <a:r>
              <a:rPr sz="1800" dirty="0">
                <a:latin typeface="Arial MT"/>
                <a:cs typeface="Arial MT"/>
              </a:rPr>
              <a:t>mostly</a:t>
            </a:r>
            <a:r>
              <a:rPr sz="1800" spc="-25" dirty="0">
                <a:latin typeface="Arial MT"/>
                <a:cs typeface="Arial MT"/>
              </a:rPr>
              <a:t> </a:t>
            </a:r>
            <a:r>
              <a:rPr sz="1800" spc="-10" dirty="0">
                <a:latin typeface="Arial MT"/>
                <a:cs typeface="Arial MT"/>
              </a:rPr>
              <a:t>used.</a:t>
            </a:r>
            <a:endParaRPr sz="1800">
              <a:latin typeface="Arial MT"/>
              <a:cs typeface="Arial MT"/>
            </a:endParaRPr>
          </a:p>
          <a:p>
            <a:pPr>
              <a:lnSpc>
                <a:spcPct val="100000"/>
              </a:lnSpc>
              <a:spcBef>
                <a:spcPts val="1280"/>
              </a:spcBef>
            </a:pPr>
            <a:endParaRPr sz="1800">
              <a:latin typeface="Arial MT"/>
              <a:cs typeface="Arial MT"/>
            </a:endParaRPr>
          </a:p>
          <a:p>
            <a:pPr marL="3260725">
              <a:lnSpc>
                <a:spcPct val="100000"/>
              </a:lnSpc>
            </a:pPr>
            <a:r>
              <a:rPr sz="1400" spc="-10" dirty="0">
                <a:solidFill>
                  <a:srgbClr val="B34185"/>
                </a:solidFill>
                <a:latin typeface="Arial MT"/>
                <a:cs typeface="Arial MT"/>
              </a:rPr>
              <a:t>Backpropagation</a:t>
            </a:r>
            <a:r>
              <a:rPr sz="1400" spc="45" dirty="0">
                <a:solidFill>
                  <a:srgbClr val="B34185"/>
                </a:solidFill>
                <a:latin typeface="Arial MT"/>
                <a:cs typeface="Arial MT"/>
              </a:rPr>
              <a:t> </a:t>
            </a:r>
            <a:r>
              <a:rPr sz="1400" spc="-20" dirty="0">
                <a:solidFill>
                  <a:srgbClr val="B34185"/>
                </a:solidFill>
                <a:latin typeface="Arial MT"/>
                <a:cs typeface="Arial MT"/>
              </a:rPr>
              <a:t>Pass</a:t>
            </a:r>
            <a:endParaRPr sz="1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backpropagation</a:t>
            </a:r>
          </a:p>
        </p:txBody>
      </p:sp>
      <p:grpSp>
        <p:nvGrpSpPr>
          <p:cNvPr id="4" name="object 4"/>
          <p:cNvGrpSpPr/>
          <p:nvPr/>
        </p:nvGrpSpPr>
        <p:grpSpPr>
          <a:xfrm>
            <a:off x="1431925" y="3350259"/>
            <a:ext cx="5771515" cy="2240915"/>
            <a:chOff x="1431925" y="3350259"/>
            <a:chExt cx="5771515" cy="2240915"/>
          </a:xfrm>
        </p:grpSpPr>
        <p:pic>
          <p:nvPicPr>
            <p:cNvPr id="5" name="object 5"/>
            <p:cNvPicPr/>
            <p:nvPr/>
          </p:nvPicPr>
          <p:blipFill>
            <a:blip r:embed="rId3" cstate="print"/>
            <a:stretch>
              <a:fillRect/>
            </a:stretch>
          </p:blipFill>
          <p:spPr>
            <a:xfrm>
              <a:off x="1431925" y="3657246"/>
              <a:ext cx="5478184" cy="1933928"/>
            </a:xfrm>
            <a:prstGeom prst="rect">
              <a:avLst/>
            </a:prstGeom>
          </p:spPr>
        </p:pic>
        <p:sp>
          <p:nvSpPr>
            <p:cNvPr id="6" name="object 6"/>
            <p:cNvSpPr/>
            <p:nvPr/>
          </p:nvSpPr>
          <p:spPr>
            <a:xfrm>
              <a:off x="5108066" y="3362959"/>
              <a:ext cx="2082800" cy="430530"/>
            </a:xfrm>
            <a:custGeom>
              <a:avLst/>
              <a:gdLst/>
              <a:ahLst/>
              <a:cxnLst/>
              <a:rect l="l" t="t" r="r" b="b"/>
              <a:pathLst>
                <a:path w="2082800" h="430529">
                  <a:moveTo>
                    <a:pt x="1894332" y="0"/>
                  </a:moveTo>
                  <a:lnTo>
                    <a:pt x="242062" y="0"/>
                  </a:lnTo>
                  <a:lnTo>
                    <a:pt x="191995" y="6718"/>
                  </a:lnTo>
                  <a:lnTo>
                    <a:pt x="147004" y="25682"/>
                  </a:lnTo>
                  <a:lnTo>
                    <a:pt x="108886" y="55102"/>
                  </a:lnTo>
                  <a:lnTo>
                    <a:pt x="79436" y="93189"/>
                  </a:lnTo>
                  <a:lnTo>
                    <a:pt x="60449" y="138156"/>
                  </a:lnTo>
                  <a:lnTo>
                    <a:pt x="53721" y="188213"/>
                  </a:lnTo>
                  <a:lnTo>
                    <a:pt x="53721" y="328802"/>
                  </a:lnTo>
                  <a:lnTo>
                    <a:pt x="0" y="328802"/>
                  </a:lnTo>
                  <a:lnTo>
                    <a:pt x="107569" y="430275"/>
                  </a:lnTo>
                  <a:lnTo>
                    <a:pt x="215137" y="328802"/>
                  </a:lnTo>
                  <a:lnTo>
                    <a:pt x="161290" y="328802"/>
                  </a:lnTo>
                  <a:lnTo>
                    <a:pt x="161290" y="188213"/>
                  </a:lnTo>
                  <a:lnTo>
                    <a:pt x="167641" y="156807"/>
                  </a:lnTo>
                  <a:lnTo>
                    <a:pt x="184959" y="131175"/>
                  </a:lnTo>
                  <a:lnTo>
                    <a:pt x="210635" y="113901"/>
                  </a:lnTo>
                  <a:lnTo>
                    <a:pt x="242062" y="107568"/>
                  </a:lnTo>
                  <a:lnTo>
                    <a:pt x="1894332" y="107568"/>
                  </a:lnTo>
                  <a:lnTo>
                    <a:pt x="1925685" y="113901"/>
                  </a:lnTo>
                  <a:lnTo>
                    <a:pt x="1951323" y="131175"/>
                  </a:lnTo>
                  <a:lnTo>
                    <a:pt x="1968626" y="156807"/>
                  </a:lnTo>
                  <a:lnTo>
                    <a:pt x="1974977" y="188213"/>
                  </a:lnTo>
                  <a:lnTo>
                    <a:pt x="1974977" y="430275"/>
                  </a:lnTo>
                  <a:lnTo>
                    <a:pt x="2082546" y="430275"/>
                  </a:lnTo>
                  <a:lnTo>
                    <a:pt x="2082546" y="188213"/>
                  </a:lnTo>
                  <a:lnTo>
                    <a:pt x="2075818" y="138156"/>
                  </a:lnTo>
                  <a:lnTo>
                    <a:pt x="2056835" y="93189"/>
                  </a:lnTo>
                  <a:lnTo>
                    <a:pt x="2027396" y="55102"/>
                  </a:lnTo>
                  <a:lnTo>
                    <a:pt x="1989299" y="25682"/>
                  </a:lnTo>
                  <a:lnTo>
                    <a:pt x="1944345" y="6718"/>
                  </a:lnTo>
                  <a:lnTo>
                    <a:pt x="1894332" y="0"/>
                  </a:lnTo>
                  <a:close/>
                </a:path>
              </a:pathLst>
            </a:custGeom>
            <a:solidFill>
              <a:srgbClr val="B34185"/>
            </a:solidFill>
          </p:spPr>
          <p:txBody>
            <a:bodyPr wrap="square" lIns="0" tIns="0" rIns="0" bIns="0" rtlCol="0"/>
            <a:lstStyle/>
            <a:p>
              <a:endParaRPr/>
            </a:p>
          </p:txBody>
        </p:sp>
        <p:sp>
          <p:nvSpPr>
            <p:cNvPr id="7" name="object 7"/>
            <p:cNvSpPr/>
            <p:nvPr/>
          </p:nvSpPr>
          <p:spPr>
            <a:xfrm>
              <a:off x="5108066" y="3362959"/>
              <a:ext cx="2082800" cy="430530"/>
            </a:xfrm>
            <a:custGeom>
              <a:avLst/>
              <a:gdLst/>
              <a:ahLst/>
              <a:cxnLst/>
              <a:rect l="l" t="t" r="r" b="b"/>
              <a:pathLst>
                <a:path w="2082800" h="430529">
                  <a:moveTo>
                    <a:pt x="2082546" y="430275"/>
                  </a:moveTo>
                  <a:lnTo>
                    <a:pt x="2082546" y="188213"/>
                  </a:lnTo>
                  <a:lnTo>
                    <a:pt x="2075818" y="138156"/>
                  </a:lnTo>
                  <a:lnTo>
                    <a:pt x="2056835" y="93189"/>
                  </a:lnTo>
                  <a:lnTo>
                    <a:pt x="2027396" y="55102"/>
                  </a:lnTo>
                  <a:lnTo>
                    <a:pt x="1989299" y="25682"/>
                  </a:lnTo>
                  <a:lnTo>
                    <a:pt x="1944345" y="6718"/>
                  </a:lnTo>
                  <a:lnTo>
                    <a:pt x="1894332" y="0"/>
                  </a:lnTo>
                  <a:lnTo>
                    <a:pt x="242062" y="0"/>
                  </a:lnTo>
                  <a:lnTo>
                    <a:pt x="191995" y="6718"/>
                  </a:lnTo>
                  <a:lnTo>
                    <a:pt x="147004" y="25682"/>
                  </a:lnTo>
                  <a:lnTo>
                    <a:pt x="108886" y="55102"/>
                  </a:lnTo>
                  <a:lnTo>
                    <a:pt x="79436" y="93189"/>
                  </a:lnTo>
                  <a:lnTo>
                    <a:pt x="60449" y="138156"/>
                  </a:lnTo>
                  <a:lnTo>
                    <a:pt x="53721" y="188213"/>
                  </a:lnTo>
                  <a:lnTo>
                    <a:pt x="53721" y="328802"/>
                  </a:lnTo>
                  <a:lnTo>
                    <a:pt x="0" y="328802"/>
                  </a:lnTo>
                  <a:lnTo>
                    <a:pt x="107569" y="430275"/>
                  </a:lnTo>
                  <a:lnTo>
                    <a:pt x="215137" y="328802"/>
                  </a:lnTo>
                  <a:lnTo>
                    <a:pt x="161290" y="328802"/>
                  </a:lnTo>
                  <a:lnTo>
                    <a:pt x="161290" y="188213"/>
                  </a:lnTo>
                  <a:lnTo>
                    <a:pt x="167641" y="156807"/>
                  </a:lnTo>
                  <a:lnTo>
                    <a:pt x="184959" y="131175"/>
                  </a:lnTo>
                  <a:lnTo>
                    <a:pt x="210635" y="113901"/>
                  </a:lnTo>
                  <a:lnTo>
                    <a:pt x="242062" y="107568"/>
                  </a:lnTo>
                  <a:lnTo>
                    <a:pt x="1894332" y="107568"/>
                  </a:lnTo>
                  <a:lnTo>
                    <a:pt x="1925685" y="113901"/>
                  </a:lnTo>
                  <a:lnTo>
                    <a:pt x="1951323" y="131175"/>
                  </a:lnTo>
                  <a:lnTo>
                    <a:pt x="1968626" y="156807"/>
                  </a:lnTo>
                  <a:lnTo>
                    <a:pt x="1974977" y="188213"/>
                  </a:lnTo>
                  <a:lnTo>
                    <a:pt x="1974977" y="430275"/>
                  </a:lnTo>
                  <a:lnTo>
                    <a:pt x="2082546" y="430275"/>
                  </a:lnTo>
                  <a:close/>
                </a:path>
              </a:pathLst>
            </a:custGeom>
            <a:ln w="25400">
              <a:solidFill>
                <a:srgbClr val="491635"/>
              </a:solidFill>
            </a:ln>
          </p:spPr>
          <p:txBody>
            <a:bodyPr wrap="square" lIns="0" tIns="0" rIns="0" bIns="0" rtlCol="0"/>
            <a:lstStyle/>
            <a:p>
              <a:endParaRPr/>
            </a:p>
          </p:txBody>
        </p:sp>
      </p:grpSp>
      <p:graphicFrame>
        <p:nvGraphicFramePr>
          <p:cNvPr id="8" name="object 8"/>
          <p:cNvGraphicFramePr>
            <a:graphicFrameLocks noGrp="1"/>
          </p:cNvGraphicFramePr>
          <p:nvPr/>
        </p:nvGraphicFramePr>
        <p:xfrm>
          <a:off x="6967346" y="4222115"/>
          <a:ext cx="384175" cy="821055"/>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tblGrid>
              <a:tr h="241300">
                <a:tc>
                  <a:txBody>
                    <a:bodyPr/>
                    <a:lstStyle/>
                    <a:p>
                      <a:pPr marL="31750">
                        <a:lnSpc>
                          <a:spcPts val="1050"/>
                        </a:lnSpc>
                      </a:pPr>
                      <a:r>
                        <a:rPr sz="1100" spc="-10" dirty="0">
                          <a:solidFill>
                            <a:srgbClr val="C00000"/>
                          </a:solidFill>
                          <a:latin typeface="Calibri"/>
                          <a:cs typeface="Calibri"/>
                        </a:rPr>
                        <a:t>0.015</a:t>
                      </a:r>
                      <a:endParaRPr sz="1100">
                        <a:latin typeface="Calibri"/>
                        <a:cs typeface="Calibri"/>
                      </a:endParaRPr>
                    </a:p>
                  </a:txBody>
                  <a:tcPr marL="0" marR="0" marT="0" marB="0"/>
                </a:tc>
                <a:extLst>
                  <a:ext uri="{0D108BD9-81ED-4DB2-BD59-A6C34878D82A}">
                    <a16:rowId xmlns:a16="http://schemas.microsoft.com/office/drawing/2014/main" val="10000"/>
                  </a:ext>
                </a:extLst>
              </a:tr>
              <a:tr h="576580">
                <a:tc>
                  <a:txBody>
                    <a:bodyPr/>
                    <a:lstStyle/>
                    <a:p>
                      <a:pPr marL="31750">
                        <a:lnSpc>
                          <a:spcPct val="100000"/>
                        </a:lnSpc>
                        <a:spcBef>
                          <a:spcPts val="525"/>
                        </a:spcBef>
                      </a:pPr>
                      <a:r>
                        <a:rPr sz="1100" spc="-10" dirty="0">
                          <a:solidFill>
                            <a:srgbClr val="C00000"/>
                          </a:solidFill>
                          <a:latin typeface="Calibri"/>
                          <a:cs typeface="Calibri"/>
                        </a:rPr>
                        <a:t>0.295</a:t>
                      </a:r>
                      <a:endParaRPr sz="1100">
                        <a:latin typeface="Calibri"/>
                        <a:cs typeface="Calibri"/>
                      </a:endParaRPr>
                    </a:p>
                    <a:p>
                      <a:pPr>
                        <a:lnSpc>
                          <a:spcPct val="100000"/>
                        </a:lnSpc>
                        <a:spcBef>
                          <a:spcPts val="55"/>
                        </a:spcBef>
                      </a:pPr>
                      <a:endParaRPr sz="1100">
                        <a:latin typeface="Times New Roman"/>
                        <a:cs typeface="Times New Roman"/>
                      </a:endParaRPr>
                    </a:p>
                    <a:p>
                      <a:pPr marL="66675">
                        <a:lnSpc>
                          <a:spcPts val="1275"/>
                        </a:lnSpc>
                      </a:pPr>
                      <a:r>
                        <a:rPr sz="1100" spc="-20" dirty="0">
                          <a:solidFill>
                            <a:srgbClr val="C00000"/>
                          </a:solidFill>
                          <a:latin typeface="Calibri"/>
                          <a:cs typeface="Calibri"/>
                        </a:rPr>
                        <a:t>0.33</a:t>
                      </a:r>
                      <a:endParaRPr sz="1100">
                        <a:latin typeface="Calibri"/>
                        <a:cs typeface="Calibri"/>
                      </a:endParaRPr>
                    </a:p>
                  </a:txBody>
                  <a:tcPr marL="0" marR="0" marT="66675" marB="0"/>
                </a:tc>
                <a:extLst>
                  <a:ext uri="{0D108BD9-81ED-4DB2-BD59-A6C34878D82A}">
                    <a16:rowId xmlns:a16="http://schemas.microsoft.com/office/drawing/2014/main" val="10001"/>
                  </a:ext>
                </a:extLst>
              </a:tr>
            </a:tbl>
          </a:graphicData>
        </a:graphic>
      </p:graphicFrame>
      <p:sp>
        <p:nvSpPr>
          <p:cNvPr id="9" name="object 9"/>
          <p:cNvSpPr txBox="1"/>
          <p:nvPr/>
        </p:nvSpPr>
        <p:spPr>
          <a:xfrm>
            <a:off x="6838315" y="3866769"/>
            <a:ext cx="66992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C00000"/>
                </a:solidFill>
                <a:latin typeface="Arial MT"/>
                <a:cs typeface="Arial MT"/>
              </a:rPr>
              <a:t>MSE</a:t>
            </a:r>
            <a:r>
              <a:rPr sz="1200" spc="-10" dirty="0">
                <a:solidFill>
                  <a:srgbClr val="C00000"/>
                </a:solidFill>
                <a:latin typeface="Arial MT"/>
                <a:cs typeface="Arial MT"/>
              </a:rPr>
              <a:t> </a:t>
            </a:r>
            <a:r>
              <a:rPr sz="1200" spc="-20" dirty="0">
                <a:solidFill>
                  <a:srgbClr val="C00000"/>
                </a:solidFill>
                <a:latin typeface="Arial MT"/>
                <a:cs typeface="Arial MT"/>
              </a:rPr>
              <a:t>loss</a:t>
            </a:r>
            <a:endParaRPr sz="1200">
              <a:latin typeface="Arial MT"/>
              <a:cs typeface="Arial MT"/>
            </a:endParaRPr>
          </a:p>
        </p:txBody>
      </p:sp>
      <p:grpSp>
        <p:nvGrpSpPr>
          <p:cNvPr id="10" name="object 10"/>
          <p:cNvGrpSpPr/>
          <p:nvPr/>
        </p:nvGrpSpPr>
        <p:grpSpPr>
          <a:xfrm>
            <a:off x="2268982" y="3344036"/>
            <a:ext cx="4934585" cy="455930"/>
            <a:chOff x="2268982" y="3344036"/>
            <a:chExt cx="4934585" cy="455930"/>
          </a:xfrm>
        </p:grpSpPr>
        <p:sp>
          <p:nvSpPr>
            <p:cNvPr id="11" name="object 11"/>
            <p:cNvSpPr/>
            <p:nvPr/>
          </p:nvSpPr>
          <p:spPr>
            <a:xfrm>
              <a:off x="2281682" y="3356736"/>
              <a:ext cx="4909185" cy="430530"/>
            </a:xfrm>
            <a:custGeom>
              <a:avLst/>
              <a:gdLst/>
              <a:ahLst/>
              <a:cxnLst/>
              <a:rect l="l" t="t" r="r" b="b"/>
              <a:pathLst>
                <a:path w="4909184" h="430529">
                  <a:moveTo>
                    <a:pt x="4720717" y="0"/>
                  </a:moveTo>
                  <a:lnTo>
                    <a:pt x="242062" y="0"/>
                  </a:lnTo>
                  <a:lnTo>
                    <a:pt x="192004" y="6727"/>
                  </a:lnTo>
                  <a:lnTo>
                    <a:pt x="147037" y="25710"/>
                  </a:lnTo>
                  <a:lnTo>
                    <a:pt x="108950" y="55149"/>
                  </a:lnTo>
                  <a:lnTo>
                    <a:pt x="79530" y="93246"/>
                  </a:lnTo>
                  <a:lnTo>
                    <a:pt x="60566" y="138200"/>
                  </a:lnTo>
                  <a:lnTo>
                    <a:pt x="53848" y="188213"/>
                  </a:lnTo>
                  <a:lnTo>
                    <a:pt x="53848" y="328930"/>
                  </a:lnTo>
                  <a:lnTo>
                    <a:pt x="0" y="328930"/>
                  </a:lnTo>
                  <a:lnTo>
                    <a:pt x="107568" y="430275"/>
                  </a:lnTo>
                  <a:lnTo>
                    <a:pt x="215137" y="328930"/>
                  </a:lnTo>
                  <a:lnTo>
                    <a:pt x="161417" y="328930"/>
                  </a:lnTo>
                  <a:lnTo>
                    <a:pt x="161417" y="188213"/>
                  </a:lnTo>
                  <a:lnTo>
                    <a:pt x="167749" y="156807"/>
                  </a:lnTo>
                  <a:lnTo>
                    <a:pt x="185023" y="131175"/>
                  </a:lnTo>
                  <a:lnTo>
                    <a:pt x="210655" y="113901"/>
                  </a:lnTo>
                  <a:lnTo>
                    <a:pt x="242062" y="107568"/>
                  </a:lnTo>
                  <a:lnTo>
                    <a:pt x="4720717" y="107568"/>
                  </a:lnTo>
                  <a:lnTo>
                    <a:pt x="4752070" y="113901"/>
                  </a:lnTo>
                  <a:lnTo>
                    <a:pt x="4777708" y="131175"/>
                  </a:lnTo>
                  <a:lnTo>
                    <a:pt x="4795011" y="156807"/>
                  </a:lnTo>
                  <a:lnTo>
                    <a:pt x="4801362" y="188213"/>
                  </a:lnTo>
                  <a:lnTo>
                    <a:pt x="4801362" y="430275"/>
                  </a:lnTo>
                  <a:lnTo>
                    <a:pt x="4908931" y="430275"/>
                  </a:lnTo>
                  <a:lnTo>
                    <a:pt x="4908931" y="188213"/>
                  </a:lnTo>
                  <a:lnTo>
                    <a:pt x="4902203" y="138200"/>
                  </a:lnTo>
                  <a:lnTo>
                    <a:pt x="4883220" y="93246"/>
                  </a:lnTo>
                  <a:lnTo>
                    <a:pt x="4853781" y="55149"/>
                  </a:lnTo>
                  <a:lnTo>
                    <a:pt x="4815684" y="25710"/>
                  </a:lnTo>
                  <a:lnTo>
                    <a:pt x="4770730" y="6727"/>
                  </a:lnTo>
                  <a:lnTo>
                    <a:pt x="4720717" y="0"/>
                  </a:lnTo>
                  <a:close/>
                </a:path>
              </a:pathLst>
            </a:custGeom>
            <a:solidFill>
              <a:srgbClr val="B34185"/>
            </a:solidFill>
          </p:spPr>
          <p:txBody>
            <a:bodyPr wrap="square" lIns="0" tIns="0" rIns="0" bIns="0" rtlCol="0"/>
            <a:lstStyle/>
            <a:p>
              <a:endParaRPr/>
            </a:p>
          </p:txBody>
        </p:sp>
        <p:sp>
          <p:nvSpPr>
            <p:cNvPr id="12" name="object 12"/>
            <p:cNvSpPr/>
            <p:nvPr/>
          </p:nvSpPr>
          <p:spPr>
            <a:xfrm>
              <a:off x="2281682" y="3356736"/>
              <a:ext cx="4909185" cy="430530"/>
            </a:xfrm>
            <a:custGeom>
              <a:avLst/>
              <a:gdLst/>
              <a:ahLst/>
              <a:cxnLst/>
              <a:rect l="l" t="t" r="r" b="b"/>
              <a:pathLst>
                <a:path w="4909184" h="430529">
                  <a:moveTo>
                    <a:pt x="4908931" y="430275"/>
                  </a:moveTo>
                  <a:lnTo>
                    <a:pt x="4908931" y="188213"/>
                  </a:lnTo>
                  <a:lnTo>
                    <a:pt x="4902203" y="138200"/>
                  </a:lnTo>
                  <a:lnTo>
                    <a:pt x="4883220" y="93246"/>
                  </a:lnTo>
                  <a:lnTo>
                    <a:pt x="4853781" y="55149"/>
                  </a:lnTo>
                  <a:lnTo>
                    <a:pt x="4815684" y="25710"/>
                  </a:lnTo>
                  <a:lnTo>
                    <a:pt x="4770730" y="6727"/>
                  </a:lnTo>
                  <a:lnTo>
                    <a:pt x="4720717" y="0"/>
                  </a:lnTo>
                  <a:lnTo>
                    <a:pt x="242062" y="0"/>
                  </a:lnTo>
                  <a:lnTo>
                    <a:pt x="192004" y="6727"/>
                  </a:lnTo>
                  <a:lnTo>
                    <a:pt x="147037" y="25710"/>
                  </a:lnTo>
                  <a:lnTo>
                    <a:pt x="108950" y="55149"/>
                  </a:lnTo>
                  <a:lnTo>
                    <a:pt x="79530" y="93246"/>
                  </a:lnTo>
                  <a:lnTo>
                    <a:pt x="60566" y="138200"/>
                  </a:lnTo>
                  <a:lnTo>
                    <a:pt x="53848" y="188213"/>
                  </a:lnTo>
                  <a:lnTo>
                    <a:pt x="53848" y="328930"/>
                  </a:lnTo>
                  <a:lnTo>
                    <a:pt x="0" y="328930"/>
                  </a:lnTo>
                  <a:lnTo>
                    <a:pt x="107568" y="430275"/>
                  </a:lnTo>
                  <a:lnTo>
                    <a:pt x="215137" y="328930"/>
                  </a:lnTo>
                  <a:lnTo>
                    <a:pt x="161417" y="328930"/>
                  </a:lnTo>
                  <a:lnTo>
                    <a:pt x="161417" y="188213"/>
                  </a:lnTo>
                  <a:lnTo>
                    <a:pt x="167749" y="156807"/>
                  </a:lnTo>
                  <a:lnTo>
                    <a:pt x="185023" y="131175"/>
                  </a:lnTo>
                  <a:lnTo>
                    <a:pt x="210655" y="113901"/>
                  </a:lnTo>
                  <a:lnTo>
                    <a:pt x="242062" y="107568"/>
                  </a:lnTo>
                  <a:lnTo>
                    <a:pt x="4720717" y="107568"/>
                  </a:lnTo>
                  <a:lnTo>
                    <a:pt x="4752070" y="113901"/>
                  </a:lnTo>
                  <a:lnTo>
                    <a:pt x="4777708" y="131175"/>
                  </a:lnTo>
                  <a:lnTo>
                    <a:pt x="4795011" y="156807"/>
                  </a:lnTo>
                  <a:lnTo>
                    <a:pt x="4801362" y="188213"/>
                  </a:lnTo>
                  <a:lnTo>
                    <a:pt x="4801362" y="430275"/>
                  </a:lnTo>
                  <a:lnTo>
                    <a:pt x="4908931" y="430275"/>
                  </a:lnTo>
                  <a:close/>
                </a:path>
              </a:pathLst>
            </a:custGeom>
            <a:ln w="25400">
              <a:solidFill>
                <a:srgbClr val="491635"/>
              </a:solidFill>
            </a:ln>
          </p:spPr>
          <p:txBody>
            <a:bodyPr wrap="square" lIns="0" tIns="0" rIns="0" bIns="0" rtlCol="0"/>
            <a:lstStyle/>
            <a:p>
              <a:endParaRPr/>
            </a:p>
          </p:txBody>
        </p:sp>
      </p:grpSp>
      <p:pic>
        <p:nvPicPr>
          <p:cNvPr id="13" name="object 13"/>
          <p:cNvPicPr/>
          <p:nvPr/>
        </p:nvPicPr>
        <p:blipFill>
          <a:blip r:embed="rId4" cstate="print"/>
          <a:stretch>
            <a:fillRect/>
          </a:stretch>
        </p:blipFill>
        <p:spPr>
          <a:xfrm>
            <a:off x="5827032" y="1246867"/>
            <a:ext cx="2393850" cy="1343342"/>
          </a:xfrm>
          <a:prstGeom prst="rect">
            <a:avLst/>
          </a:prstGeom>
        </p:spPr>
      </p:pic>
      <p:sp>
        <p:nvSpPr>
          <p:cNvPr id="14" name="object 14"/>
          <p:cNvSpPr txBox="1"/>
          <p:nvPr/>
        </p:nvSpPr>
        <p:spPr>
          <a:xfrm>
            <a:off x="578916" y="5742838"/>
            <a:ext cx="7937500"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Backpropagation</a:t>
            </a:r>
            <a:r>
              <a:rPr sz="1800" spc="-15" dirty="0">
                <a:latin typeface="Arial MT"/>
                <a:cs typeface="Arial MT"/>
              </a:rPr>
              <a:t> </a:t>
            </a:r>
            <a:r>
              <a:rPr sz="1800" dirty="0">
                <a:latin typeface="Arial MT"/>
                <a:cs typeface="Arial MT"/>
              </a:rPr>
              <a:t>is</a:t>
            </a:r>
            <a:r>
              <a:rPr sz="1800" spc="-25" dirty="0">
                <a:latin typeface="Arial MT"/>
                <a:cs typeface="Arial MT"/>
              </a:rPr>
              <a:t> </a:t>
            </a:r>
            <a:r>
              <a:rPr sz="1800" dirty="0">
                <a:latin typeface="Arial MT"/>
                <a:cs typeface="Arial MT"/>
              </a:rPr>
              <a:t>done</a:t>
            </a:r>
            <a:r>
              <a:rPr sz="1800" spc="-25" dirty="0">
                <a:latin typeface="Arial MT"/>
                <a:cs typeface="Arial MT"/>
              </a:rPr>
              <a:t> </a:t>
            </a:r>
            <a:r>
              <a:rPr sz="1800" dirty="0">
                <a:latin typeface="Arial MT"/>
                <a:cs typeface="Arial MT"/>
              </a:rPr>
              <a:t>after</a:t>
            </a:r>
            <a:r>
              <a:rPr sz="1800" spc="-40" dirty="0">
                <a:latin typeface="Arial MT"/>
                <a:cs typeface="Arial MT"/>
              </a:rPr>
              <a:t> </a:t>
            </a:r>
            <a:r>
              <a:rPr sz="1800" dirty="0">
                <a:latin typeface="Arial MT"/>
                <a:cs typeface="Arial MT"/>
              </a:rPr>
              <a:t>every</a:t>
            </a:r>
            <a:r>
              <a:rPr sz="1800" spc="-10" dirty="0">
                <a:latin typeface="Arial MT"/>
                <a:cs typeface="Arial MT"/>
              </a:rPr>
              <a:t> </a:t>
            </a:r>
            <a:r>
              <a:rPr sz="1800" dirty="0">
                <a:solidFill>
                  <a:srgbClr val="C00000"/>
                </a:solidFill>
                <a:latin typeface="Arial MT"/>
                <a:cs typeface="Arial MT"/>
              </a:rPr>
              <a:t>batch</a:t>
            </a:r>
            <a:r>
              <a:rPr sz="1800" dirty="0">
                <a:latin typeface="Arial MT"/>
                <a:cs typeface="Arial MT"/>
              </a:rPr>
              <a:t>.</a:t>
            </a:r>
            <a:r>
              <a:rPr sz="1800" spc="-25" dirty="0">
                <a:latin typeface="Arial MT"/>
                <a:cs typeface="Arial MT"/>
              </a:rPr>
              <a:t> </a:t>
            </a:r>
            <a:r>
              <a:rPr sz="1800" dirty="0">
                <a:latin typeface="Arial MT"/>
                <a:cs typeface="Arial MT"/>
              </a:rPr>
              <a:t>So</a:t>
            </a:r>
            <a:r>
              <a:rPr sz="1800" spc="-40" dirty="0">
                <a:latin typeface="Arial MT"/>
                <a:cs typeface="Arial MT"/>
              </a:rPr>
              <a:t> </a:t>
            </a:r>
            <a:r>
              <a:rPr sz="1800" dirty="0">
                <a:latin typeface="Arial MT"/>
                <a:cs typeface="Arial MT"/>
              </a:rPr>
              <a:t>in</a:t>
            </a:r>
            <a:r>
              <a:rPr sz="1800" spc="-35" dirty="0">
                <a:latin typeface="Arial MT"/>
                <a:cs typeface="Arial MT"/>
              </a:rPr>
              <a:t> </a:t>
            </a:r>
            <a:r>
              <a:rPr sz="1800" dirty="0">
                <a:latin typeface="Arial MT"/>
                <a:cs typeface="Arial MT"/>
              </a:rPr>
              <a:t>our</a:t>
            </a:r>
            <a:r>
              <a:rPr sz="1800" spc="-30" dirty="0">
                <a:latin typeface="Arial MT"/>
                <a:cs typeface="Arial MT"/>
              </a:rPr>
              <a:t> </a:t>
            </a:r>
            <a:r>
              <a:rPr sz="1800" dirty="0">
                <a:latin typeface="Arial MT"/>
                <a:cs typeface="Arial MT"/>
              </a:rPr>
              <a:t>very</a:t>
            </a:r>
            <a:r>
              <a:rPr sz="1800" spc="-35" dirty="0">
                <a:latin typeface="Arial MT"/>
                <a:cs typeface="Arial MT"/>
              </a:rPr>
              <a:t> </a:t>
            </a:r>
            <a:r>
              <a:rPr sz="1800" dirty="0">
                <a:latin typeface="Arial MT"/>
                <a:cs typeface="Arial MT"/>
              </a:rPr>
              <a:t>simple</a:t>
            </a:r>
            <a:r>
              <a:rPr sz="1800" spc="-25" dirty="0">
                <a:latin typeface="Arial MT"/>
                <a:cs typeface="Arial MT"/>
              </a:rPr>
              <a:t> </a:t>
            </a:r>
            <a:r>
              <a:rPr sz="1800" dirty="0">
                <a:latin typeface="Arial MT"/>
                <a:cs typeface="Arial MT"/>
              </a:rPr>
              <a:t>example,</a:t>
            </a:r>
            <a:r>
              <a:rPr sz="1800" spc="-5" dirty="0">
                <a:latin typeface="Arial MT"/>
                <a:cs typeface="Arial MT"/>
              </a:rPr>
              <a:t> </a:t>
            </a:r>
            <a:r>
              <a:rPr sz="1800" spc="-25" dirty="0">
                <a:latin typeface="Arial MT"/>
                <a:cs typeface="Arial MT"/>
              </a:rPr>
              <a:t>the </a:t>
            </a:r>
            <a:r>
              <a:rPr sz="1800" dirty="0">
                <a:latin typeface="Arial MT"/>
                <a:cs typeface="Arial MT"/>
              </a:rPr>
              <a:t>feedforward/backpropagation</a:t>
            </a:r>
            <a:r>
              <a:rPr sz="1800" spc="-10" dirty="0">
                <a:latin typeface="Arial MT"/>
                <a:cs typeface="Arial MT"/>
              </a:rPr>
              <a:t> </a:t>
            </a:r>
            <a:r>
              <a:rPr sz="1800" dirty="0">
                <a:latin typeface="Arial MT"/>
                <a:cs typeface="Arial MT"/>
              </a:rPr>
              <a:t>is</a:t>
            </a:r>
            <a:r>
              <a:rPr sz="1800" spc="-40" dirty="0">
                <a:latin typeface="Arial MT"/>
                <a:cs typeface="Arial MT"/>
              </a:rPr>
              <a:t> </a:t>
            </a:r>
            <a:r>
              <a:rPr sz="1800" dirty="0">
                <a:latin typeface="Arial MT"/>
                <a:cs typeface="Arial MT"/>
              </a:rPr>
              <a:t>executes</a:t>
            </a:r>
            <a:r>
              <a:rPr sz="1800" spc="-15" dirty="0">
                <a:latin typeface="Arial MT"/>
                <a:cs typeface="Arial MT"/>
              </a:rPr>
              <a:t> </a:t>
            </a:r>
            <a:r>
              <a:rPr sz="1800" dirty="0">
                <a:latin typeface="Arial MT"/>
                <a:cs typeface="Arial MT"/>
              </a:rPr>
              <a:t>3</a:t>
            </a:r>
            <a:r>
              <a:rPr sz="1800" spc="-40" dirty="0">
                <a:latin typeface="Arial MT"/>
                <a:cs typeface="Arial MT"/>
              </a:rPr>
              <a:t> </a:t>
            </a:r>
            <a:r>
              <a:rPr sz="1800" dirty="0">
                <a:latin typeface="Arial MT"/>
                <a:cs typeface="Arial MT"/>
              </a:rPr>
              <a:t>times</a:t>
            </a:r>
            <a:r>
              <a:rPr sz="1800" spc="-35" dirty="0">
                <a:latin typeface="Arial MT"/>
                <a:cs typeface="Arial MT"/>
              </a:rPr>
              <a:t> </a:t>
            </a:r>
            <a:r>
              <a:rPr sz="1800" dirty="0">
                <a:latin typeface="Arial MT"/>
                <a:cs typeface="Arial MT"/>
              </a:rPr>
              <a:t>when going</a:t>
            </a:r>
            <a:r>
              <a:rPr sz="1800" spc="-35" dirty="0">
                <a:latin typeface="Arial MT"/>
                <a:cs typeface="Arial MT"/>
              </a:rPr>
              <a:t> </a:t>
            </a:r>
            <a:r>
              <a:rPr sz="1800" dirty="0">
                <a:latin typeface="Arial MT"/>
                <a:cs typeface="Arial MT"/>
              </a:rPr>
              <a:t>ones</a:t>
            </a:r>
            <a:r>
              <a:rPr sz="1800" spc="-35" dirty="0">
                <a:latin typeface="Arial MT"/>
                <a:cs typeface="Arial MT"/>
              </a:rPr>
              <a:t> </a:t>
            </a:r>
            <a:r>
              <a:rPr sz="1800" dirty="0">
                <a:latin typeface="Arial MT"/>
                <a:cs typeface="Arial MT"/>
              </a:rPr>
              <a:t>over</a:t>
            </a:r>
            <a:r>
              <a:rPr sz="1800" spc="-35" dirty="0">
                <a:latin typeface="Arial MT"/>
                <a:cs typeface="Arial MT"/>
              </a:rPr>
              <a:t> </a:t>
            </a:r>
            <a:r>
              <a:rPr sz="1800" spc="-25" dirty="0">
                <a:latin typeface="Arial MT"/>
                <a:cs typeface="Arial MT"/>
              </a:rPr>
              <a:t>the </a:t>
            </a:r>
            <a:r>
              <a:rPr sz="1800" dirty="0">
                <a:latin typeface="Arial MT"/>
                <a:cs typeface="Arial MT"/>
              </a:rPr>
              <a:t>training</a:t>
            </a:r>
            <a:r>
              <a:rPr sz="1800" spc="-25" dirty="0">
                <a:latin typeface="Arial MT"/>
                <a:cs typeface="Arial MT"/>
              </a:rPr>
              <a:t> </a:t>
            </a:r>
            <a:r>
              <a:rPr sz="1800" dirty="0">
                <a:latin typeface="Arial MT"/>
                <a:cs typeface="Arial MT"/>
              </a:rPr>
              <a:t>dataset</a:t>
            </a:r>
            <a:r>
              <a:rPr sz="1800" spc="-15" dirty="0">
                <a:latin typeface="Arial MT"/>
                <a:cs typeface="Arial MT"/>
              </a:rPr>
              <a:t> </a:t>
            </a:r>
            <a:r>
              <a:rPr sz="1800" dirty="0">
                <a:latin typeface="Arial MT"/>
                <a:cs typeface="Arial MT"/>
              </a:rPr>
              <a:t>(1</a:t>
            </a:r>
            <a:r>
              <a:rPr sz="1800" spc="-20" dirty="0">
                <a:latin typeface="Arial MT"/>
                <a:cs typeface="Arial MT"/>
              </a:rPr>
              <a:t> </a:t>
            </a:r>
            <a:r>
              <a:rPr sz="1800" spc="-10" dirty="0">
                <a:solidFill>
                  <a:srgbClr val="C00000"/>
                </a:solidFill>
                <a:latin typeface="Arial MT"/>
                <a:cs typeface="Arial MT"/>
              </a:rPr>
              <a:t>epoch</a:t>
            </a:r>
            <a:r>
              <a:rPr sz="1800" spc="-10" dirty="0">
                <a:latin typeface="Arial MT"/>
                <a:cs typeface="Arial MT"/>
              </a:rPr>
              <a:t>).</a:t>
            </a:r>
            <a:endParaRPr sz="1800">
              <a:latin typeface="Arial MT"/>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12700" marR="5080">
              <a:lnSpc>
                <a:spcPct val="100000"/>
              </a:lnSpc>
              <a:spcBef>
                <a:spcPts val="100"/>
              </a:spcBef>
            </a:pPr>
            <a:r>
              <a:rPr dirty="0"/>
              <a:t>Training</a:t>
            </a:r>
            <a:r>
              <a:rPr spc="-25" dirty="0"/>
              <a:t> </a:t>
            </a:r>
            <a:r>
              <a:rPr dirty="0"/>
              <a:t>is</a:t>
            </a:r>
            <a:r>
              <a:rPr spc="-15" dirty="0"/>
              <a:t> </a:t>
            </a:r>
            <a:r>
              <a:rPr dirty="0"/>
              <a:t>done</a:t>
            </a:r>
            <a:r>
              <a:rPr spc="-5" dirty="0"/>
              <a:t> </a:t>
            </a:r>
            <a:r>
              <a:rPr dirty="0"/>
              <a:t>for</a:t>
            </a:r>
            <a:r>
              <a:rPr spc="-10" dirty="0"/>
              <a:t> </a:t>
            </a:r>
            <a:r>
              <a:rPr dirty="0"/>
              <a:t>a</a:t>
            </a:r>
            <a:r>
              <a:rPr spc="-20" dirty="0"/>
              <a:t> </a:t>
            </a:r>
            <a:r>
              <a:rPr dirty="0"/>
              <a:t>number of</a:t>
            </a:r>
            <a:r>
              <a:rPr spc="-15" dirty="0"/>
              <a:t> </a:t>
            </a:r>
            <a:r>
              <a:rPr dirty="0">
                <a:solidFill>
                  <a:srgbClr val="C00000"/>
                </a:solidFill>
              </a:rPr>
              <a:t>epochs</a:t>
            </a:r>
            <a:r>
              <a:rPr spc="5" dirty="0">
                <a:solidFill>
                  <a:srgbClr val="C00000"/>
                </a:solidFill>
              </a:rPr>
              <a:t> </a:t>
            </a:r>
            <a:r>
              <a:rPr dirty="0"/>
              <a:t>(1</a:t>
            </a:r>
            <a:r>
              <a:rPr spc="-20" dirty="0"/>
              <a:t> </a:t>
            </a:r>
            <a:r>
              <a:rPr dirty="0"/>
              <a:t>epoch</a:t>
            </a:r>
            <a:r>
              <a:rPr spc="-10" dirty="0"/>
              <a:t> </a:t>
            </a:r>
            <a:r>
              <a:rPr dirty="0"/>
              <a:t>is</a:t>
            </a:r>
            <a:r>
              <a:rPr spc="-15" dirty="0"/>
              <a:t> </a:t>
            </a:r>
            <a:r>
              <a:rPr dirty="0"/>
              <a:t>1</a:t>
            </a:r>
            <a:r>
              <a:rPr spc="-10" dirty="0"/>
              <a:t> </a:t>
            </a:r>
            <a:r>
              <a:rPr dirty="0"/>
              <a:t>pass</a:t>
            </a:r>
            <a:r>
              <a:rPr spc="-15" dirty="0"/>
              <a:t> </a:t>
            </a:r>
            <a:r>
              <a:rPr dirty="0"/>
              <a:t>over</a:t>
            </a:r>
            <a:r>
              <a:rPr spc="-15" dirty="0"/>
              <a:t> </a:t>
            </a:r>
            <a:r>
              <a:rPr spc="-25" dirty="0"/>
              <a:t>the </a:t>
            </a:r>
            <a:r>
              <a:rPr dirty="0"/>
              <a:t>training</a:t>
            </a:r>
            <a:r>
              <a:rPr spc="-25" dirty="0"/>
              <a:t> </a:t>
            </a:r>
            <a:r>
              <a:rPr dirty="0"/>
              <a:t>dataset).</a:t>
            </a:r>
            <a:r>
              <a:rPr spc="-20" dirty="0"/>
              <a:t> </a:t>
            </a:r>
            <a:r>
              <a:rPr dirty="0"/>
              <a:t>After</a:t>
            </a:r>
            <a:r>
              <a:rPr spc="-25" dirty="0"/>
              <a:t> </a:t>
            </a:r>
            <a:r>
              <a:rPr dirty="0"/>
              <a:t>every</a:t>
            </a:r>
            <a:r>
              <a:rPr spc="-30" dirty="0"/>
              <a:t> </a:t>
            </a:r>
            <a:r>
              <a:rPr dirty="0"/>
              <a:t>epoch,</a:t>
            </a:r>
            <a:r>
              <a:rPr spc="-15" dirty="0"/>
              <a:t> </a:t>
            </a:r>
            <a:r>
              <a:rPr dirty="0"/>
              <a:t>the</a:t>
            </a:r>
            <a:r>
              <a:rPr spc="-30" dirty="0"/>
              <a:t> </a:t>
            </a:r>
            <a:r>
              <a:rPr dirty="0"/>
              <a:t>loss</a:t>
            </a:r>
            <a:r>
              <a:rPr spc="-30" dirty="0"/>
              <a:t> </a:t>
            </a:r>
            <a:r>
              <a:rPr dirty="0"/>
              <a:t>function</a:t>
            </a:r>
            <a:r>
              <a:rPr spc="-25" dirty="0"/>
              <a:t> </a:t>
            </a:r>
            <a:r>
              <a:rPr dirty="0"/>
              <a:t>is</a:t>
            </a:r>
            <a:r>
              <a:rPr spc="-25" dirty="0"/>
              <a:t> </a:t>
            </a:r>
            <a:r>
              <a:rPr dirty="0"/>
              <a:t>also</a:t>
            </a:r>
            <a:r>
              <a:rPr spc="-35" dirty="0"/>
              <a:t> </a:t>
            </a:r>
            <a:r>
              <a:rPr dirty="0"/>
              <a:t>calculated</a:t>
            </a:r>
            <a:r>
              <a:rPr spc="-5" dirty="0"/>
              <a:t> </a:t>
            </a:r>
            <a:r>
              <a:rPr spc="-25" dirty="0"/>
              <a:t>for </a:t>
            </a:r>
            <a:r>
              <a:rPr dirty="0"/>
              <a:t>the</a:t>
            </a:r>
            <a:r>
              <a:rPr spc="-45" dirty="0"/>
              <a:t> </a:t>
            </a:r>
            <a:r>
              <a:rPr dirty="0"/>
              <a:t>validation data</a:t>
            </a:r>
            <a:r>
              <a:rPr spc="-20" dirty="0"/>
              <a:t> </a:t>
            </a:r>
            <a:r>
              <a:rPr dirty="0"/>
              <a:t>set.</a:t>
            </a:r>
            <a:r>
              <a:rPr spc="-25" dirty="0"/>
              <a:t> </a:t>
            </a:r>
            <a:r>
              <a:rPr dirty="0"/>
              <a:t>The</a:t>
            </a:r>
            <a:r>
              <a:rPr spc="-50" dirty="0"/>
              <a:t> </a:t>
            </a:r>
            <a:r>
              <a:rPr dirty="0"/>
              <a:t>number</a:t>
            </a:r>
            <a:r>
              <a:rPr spc="-5" dirty="0"/>
              <a:t> </a:t>
            </a:r>
            <a:r>
              <a:rPr dirty="0"/>
              <a:t>of</a:t>
            </a:r>
            <a:r>
              <a:rPr spc="-35" dirty="0"/>
              <a:t> </a:t>
            </a:r>
            <a:r>
              <a:rPr dirty="0"/>
              <a:t>epochs</a:t>
            </a:r>
            <a:r>
              <a:rPr spc="-10" dirty="0"/>
              <a:t> </a:t>
            </a:r>
            <a:r>
              <a:rPr dirty="0"/>
              <a:t>used</a:t>
            </a:r>
            <a:r>
              <a:rPr spc="-10" dirty="0"/>
              <a:t> </a:t>
            </a:r>
            <a:r>
              <a:rPr dirty="0"/>
              <a:t>for</a:t>
            </a:r>
            <a:r>
              <a:rPr spc="-25" dirty="0"/>
              <a:t> </a:t>
            </a:r>
            <a:r>
              <a:rPr dirty="0"/>
              <a:t>the</a:t>
            </a:r>
            <a:r>
              <a:rPr spc="-30" dirty="0"/>
              <a:t> </a:t>
            </a:r>
            <a:r>
              <a:rPr dirty="0"/>
              <a:t>training</a:t>
            </a:r>
            <a:r>
              <a:rPr spc="-15" dirty="0"/>
              <a:t> </a:t>
            </a:r>
            <a:r>
              <a:rPr dirty="0"/>
              <a:t>is</a:t>
            </a:r>
            <a:r>
              <a:rPr spc="-20" dirty="0"/>
              <a:t> </a:t>
            </a:r>
            <a:r>
              <a:rPr spc="-50" dirty="0"/>
              <a:t>a </a:t>
            </a:r>
            <a:r>
              <a:rPr dirty="0"/>
              <a:t>hyperparameter</a:t>
            </a:r>
            <a:r>
              <a:rPr spc="15" dirty="0"/>
              <a:t> </a:t>
            </a:r>
            <a:r>
              <a:rPr dirty="0"/>
              <a:t>you</a:t>
            </a:r>
            <a:r>
              <a:rPr spc="-15" dirty="0"/>
              <a:t> </a:t>
            </a:r>
            <a:r>
              <a:rPr dirty="0"/>
              <a:t>have</a:t>
            </a:r>
            <a:r>
              <a:rPr spc="-20" dirty="0"/>
              <a:t> </a:t>
            </a:r>
            <a:r>
              <a:rPr dirty="0"/>
              <a:t>to</a:t>
            </a:r>
            <a:r>
              <a:rPr spc="-35" dirty="0"/>
              <a:t> </a:t>
            </a:r>
            <a:r>
              <a:rPr dirty="0"/>
              <a:t>define.</a:t>
            </a:r>
            <a:r>
              <a:rPr spc="-25" dirty="0"/>
              <a:t> </a:t>
            </a:r>
            <a:r>
              <a:rPr dirty="0"/>
              <a:t>It</a:t>
            </a:r>
            <a:r>
              <a:rPr spc="-30" dirty="0"/>
              <a:t> </a:t>
            </a:r>
            <a:r>
              <a:rPr dirty="0"/>
              <a:t>is</a:t>
            </a:r>
            <a:r>
              <a:rPr spc="-30" dirty="0"/>
              <a:t> </a:t>
            </a:r>
            <a:r>
              <a:rPr dirty="0"/>
              <a:t>also</a:t>
            </a:r>
            <a:r>
              <a:rPr spc="-20" dirty="0"/>
              <a:t> </a:t>
            </a:r>
            <a:r>
              <a:rPr dirty="0"/>
              <a:t>possible</a:t>
            </a:r>
            <a:r>
              <a:rPr spc="-10" dirty="0"/>
              <a:t> </a:t>
            </a:r>
            <a:r>
              <a:rPr dirty="0"/>
              <a:t>to</a:t>
            </a:r>
            <a:r>
              <a:rPr spc="-45" dirty="0"/>
              <a:t> </a:t>
            </a:r>
            <a:r>
              <a:rPr dirty="0"/>
              <a:t>automatically</a:t>
            </a:r>
            <a:r>
              <a:rPr spc="-10" dirty="0"/>
              <a:t> </a:t>
            </a:r>
            <a:r>
              <a:rPr spc="-20" dirty="0"/>
              <a:t>stop </a:t>
            </a:r>
            <a:r>
              <a:rPr dirty="0"/>
              <a:t>the</a:t>
            </a:r>
            <a:r>
              <a:rPr spc="-30" dirty="0"/>
              <a:t> </a:t>
            </a:r>
            <a:r>
              <a:rPr dirty="0"/>
              <a:t>training</a:t>
            </a:r>
            <a:r>
              <a:rPr spc="-15" dirty="0"/>
              <a:t> </a:t>
            </a:r>
            <a:r>
              <a:rPr dirty="0"/>
              <a:t>if</a:t>
            </a:r>
            <a:r>
              <a:rPr spc="-15" dirty="0"/>
              <a:t> </a:t>
            </a:r>
            <a:r>
              <a:rPr dirty="0"/>
              <a:t>the</a:t>
            </a:r>
            <a:r>
              <a:rPr spc="-25" dirty="0"/>
              <a:t> </a:t>
            </a:r>
            <a:r>
              <a:rPr dirty="0"/>
              <a:t>loss</a:t>
            </a:r>
            <a:r>
              <a:rPr spc="-25" dirty="0"/>
              <a:t> </a:t>
            </a:r>
            <a:r>
              <a:rPr dirty="0"/>
              <a:t>function</a:t>
            </a:r>
            <a:r>
              <a:rPr spc="-15" dirty="0"/>
              <a:t> </a:t>
            </a:r>
            <a:r>
              <a:rPr dirty="0"/>
              <a:t>is</a:t>
            </a:r>
            <a:r>
              <a:rPr spc="-25" dirty="0"/>
              <a:t> </a:t>
            </a:r>
            <a:r>
              <a:rPr dirty="0"/>
              <a:t>not</a:t>
            </a:r>
            <a:r>
              <a:rPr spc="-15" dirty="0"/>
              <a:t> </a:t>
            </a:r>
            <a:r>
              <a:rPr dirty="0"/>
              <a:t>going</a:t>
            </a:r>
            <a:r>
              <a:rPr spc="-15" dirty="0"/>
              <a:t> </a:t>
            </a:r>
            <a:r>
              <a:rPr dirty="0"/>
              <a:t>down</a:t>
            </a:r>
            <a:r>
              <a:rPr spc="20" dirty="0"/>
              <a:t> </a:t>
            </a:r>
            <a:r>
              <a:rPr spc="-10" dirty="0"/>
              <a:t>anymore.</a:t>
            </a:r>
          </a:p>
        </p:txBody>
      </p:sp>
      <p:sp>
        <p:nvSpPr>
          <p:cNvPr id="3" name="object 3"/>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epochs</a:t>
            </a:r>
          </a:p>
        </p:txBody>
      </p:sp>
      <p:pic>
        <p:nvPicPr>
          <p:cNvPr id="4" name="object 4"/>
          <p:cNvPicPr/>
          <p:nvPr/>
        </p:nvPicPr>
        <p:blipFill>
          <a:blip r:embed="rId3" cstate="print"/>
          <a:stretch>
            <a:fillRect/>
          </a:stretch>
        </p:blipFill>
        <p:spPr>
          <a:xfrm>
            <a:off x="2715291" y="3268097"/>
            <a:ext cx="3771900" cy="29360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1119886"/>
            <a:ext cx="7593330" cy="1924685"/>
          </a:xfrm>
          <a:prstGeom prst="rect">
            <a:avLst/>
          </a:prstGeom>
        </p:spPr>
        <p:txBody>
          <a:bodyPr vert="horz" wrap="square" lIns="0" tIns="62865" rIns="0" bIns="0" rtlCol="0">
            <a:spAutoFit/>
          </a:bodyPr>
          <a:lstStyle/>
          <a:p>
            <a:pPr marL="12700">
              <a:lnSpc>
                <a:spcPct val="100000"/>
              </a:lnSpc>
              <a:spcBef>
                <a:spcPts val="495"/>
              </a:spcBef>
            </a:pPr>
            <a:r>
              <a:rPr sz="1800" dirty="0">
                <a:latin typeface="Arial MT"/>
                <a:cs typeface="Arial MT"/>
              </a:rPr>
              <a:t>The</a:t>
            </a:r>
            <a:r>
              <a:rPr sz="1800" spc="-40" dirty="0">
                <a:latin typeface="Arial MT"/>
                <a:cs typeface="Arial MT"/>
              </a:rPr>
              <a:t> </a:t>
            </a:r>
            <a:r>
              <a:rPr sz="1800" dirty="0">
                <a:solidFill>
                  <a:srgbClr val="C00000"/>
                </a:solidFill>
                <a:latin typeface="Arial MT"/>
                <a:cs typeface="Arial MT"/>
              </a:rPr>
              <a:t>learning rate</a:t>
            </a:r>
            <a:r>
              <a:rPr sz="1800" spc="-20" dirty="0">
                <a:solidFill>
                  <a:srgbClr val="C00000"/>
                </a:solidFill>
                <a:latin typeface="Arial MT"/>
                <a:cs typeface="Arial MT"/>
              </a:rPr>
              <a:t> </a:t>
            </a:r>
            <a:r>
              <a:rPr sz="1800" dirty="0">
                <a:latin typeface="Arial MT"/>
                <a:cs typeface="Arial MT"/>
              </a:rPr>
              <a:t>is</a:t>
            </a:r>
            <a:r>
              <a:rPr sz="1800" spc="-20"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step</a:t>
            </a:r>
            <a:r>
              <a:rPr sz="1800" spc="-25" dirty="0">
                <a:latin typeface="Arial MT"/>
                <a:cs typeface="Arial MT"/>
              </a:rPr>
              <a:t> </a:t>
            </a:r>
            <a:r>
              <a:rPr sz="1800" dirty="0">
                <a:latin typeface="Arial MT"/>
                <a:cs typeface="Arial MT"/>
              </a:rPr>
              <a:t>size</a:t>
            </a:r>
            <a:r>
              <a:rPr sz="1800" spc="-25" dirty="0">
                <a:latin typeface="Arial MT"/>
                <a:cs typeface="Arial MT"/>
              </a:rPr>
              <a:t> </a:t>
            </a:r>
            <a:r>
              <a:rPr sz="1800" dirty="0">
                <a:latin typeface="Arial MT"/>
                <a:cs typeface="Arial MT"/>
              </a:rPr>
              <a:t>in</a:t>
            </a:r>
            <a:r>
              <a:rPr sz="1800" spc="-15"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gradient descent or</a:t>
            </a:r>
            <a:r>
              <a:rPr sz="1800" spc="-20" dirty="0">
                <a:latin typeface="Arial MT"/>
                <a:cs typeface="Arial MT"/>
              </a:rPr>
              <a:t> </a:t>
            </a:r>
            <a:r>
              <a:rPr sz="1800" dirty="0">
                <a:latin typeface="Arial MT"/>
                <a:cs typeface="Arial MT"/>
              </a:rPr>
              <a:t>adam</a:t>
            </a:r>
            <a:r>
              <a:rPr sz="1800" spc="-20" dirty="0">
                <a:latin typeface="Arial MT"/>
                <a:cs typeface="Arial MT"/>
              </a:rPr>
              <a:t> </a:t>
            </a:r>
            <a:r>
              <a:rPr sz="1800" spc="-10" dirty="0">
                <a:latin typeface="Arial MT"/>
                <a:cs typeface="Arial MT"/>
              </a:rPr>
              <a:t>optimizer</a:t>
            </a:r>
            <a:endParaRPr sz="1800">
              <a:latin typeface="Arial MT"/>
              <a:cs typeface="Arial MT"/>
            </a:endParaRPr>
          </a:p>
          <a:p>
            <a:pPr marL="460375" indent="-180975">
              <a:lnSpc>
                <a:spcPct val="100000"/>
              </a:lnSpc>
              <a:spcBef>
                <a:spcPts val="395"/>
              </a:spcBef>
              <a:buChar char="•"/>
              <a:tabLst>
                <a:tab pos="460375" algn="l"/>
              </a:tabLst>
            </a:pPr>
            <a:r>
              <a:rPr sz="1800" dirty="0">
                <a:latin typeface="Arial MT"/>
                <a:cs typeface="Arial MT"/>
              </a:rPr>
              <a:t>A</a:t>
            </a:r>
            <a:r>
              <a:rPr sz="1800" spc="-35" dirty="0">
                <a:latin typeface="Arial MT"/>
                <a:cs typeface="Arial MT"/>
              </a:rPr>
              <a:t> </a:t>
            </a:r>
            <a:r>
              <a:rPr sz="1800" dirty="0">
                <a:latin typeface="Arial MT"/>
                <a:cs typeface="Arial MT"/>
              </a:rPr>
              <a:t>small</a:t>
            </a:r>
            <a:r>
              <a:rPr sz="1800" spc="-25" dirty="0">
                <a:latin typeface="Arial MT"/>
                <a:cs typeface="Arial MT"/>
              </a:rPr>
              <a:t> </a:t>
            </a:r>
            <a:r>
              <a:rPr sz="1800" dirty="0">
                <a:latin typeface="Arial MT"/>
                <a:cs typeface="Arial MT"/>
              </a:rPr>
              <a:t>learning</a:t>
            </a:r>
            <a:r>
              <a:rPr sz="1800" spc="5" dirty="0">
                <a:latin typeface="Arial MT"/>
                <a:cs typeface="Arial MT"/>
              </a:rPr>
              <a:t> </a:t>
            </a:r>
            <a:r>
              <a:rPr sz="1800" dirty="0">
                <a:latin typeface="Arial MT"/>
                <a:cs typeface="Arial MT"/>
              </a:rPr>
              <a:t>rate</a:t>
            </a:r>
            <a:r>
              <a:rPr sz="1800" spc="-25" dirty="0">
                <a:latin typeface="Arial MT"/>
                <a:cs typeface="Arial MT"/>
              </a:rPr>
              <a:t> </a:t>
            </a:r>
            <a:r>
              <a:rPr sz="1800" dirty="0">
                <a:latin typeface="Arial MT"/>
                <a:cs typeface="Arial MT"/>
              </a:rPr>
              <a:t>will</a:t>
            </a:r>
            <a:r>
              <a:rPr sz="1800" spc="20" dirty="0">
                <a:latin typeface="Arial MT"/>
                <a:cs typeface="Arial MT"/>
              </a:rPr>
              <a:t> </a:t>
            </a:r>
            <a:r>
              <a:rPr sz="1800" dirty="0">
                <a:latin typeface="Arial MT"/>
                <a:cs typeface="Arial MT"/>
              </a:rPr>
              <a:t>be</a:t>
            </a:r>
            <a:r>
              <a:rPr sz="1800" spc="-10" dirty="0">
                <a:latin typeface="Arial MT"/>
                <a:cs typeface="Arial MT"/>
              </a:rPr>
              <a:t> </a:t>
            </a:r>
            <a:r>
              <a:rPr sz="1800" dirty="0">
                <a:latin typeface="Arial MT"/>
                <a:cs typeface="Arial MT"/>
              </a:rPr>
              <a:t>slow</a:t>
            </a:r>
            <a:r>
              <a:rPr sz="1800" spc="-30" dirty="0">
                <a:latin typeface="Arial MT"/>
                <a:cs typeface="Arial MT"/>
              </a:rPr>
              <a:t> </a:t>
            </a:r>
            <a:r>
              <a:rPr sz="1800" dirty="0">
                <a:latin typeface="Arial MT"/>
                <a:cs typeface="Arial MT"/>
              </a:rPr>
              <a:t>and</a:t>
            </a:r>
            <a:r>
              <a:rPr sz="1800" spc="-10" dirty="0">
                <a:latin typeface="Arial MT"/>
                <a:cs typeface="Arial MT"/>
              </a:rPr>
              <a:t> </a:t>
            </a:r>
            <a:r>
              <a:rPr sz="1800" dirty="0">
                <a:latin typeface="Arial MT"/>
                <a:cs typeface="Arial MT"/>
              </a:rPr>
              <a:t>requires</a:t>
            </a:r>
            <a:r>
              <a:rPr sz="1800" spc="-10"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lot</a:t>
            </a:r>
            <a:r>
              <a:rPr sz="1800" spc="-20" dirty="0">
                <a:latin typeface="Arial MT"/>
                <a:cs typeface="Arial MT"/>
              </a:rPr>
              <a:t> </a:t>
            </a:r>
            <a:r>
              <a:rPr sz="1800" dirty="0">
                <a:latin typeface="Arial MT"/>
                <a:cs typeface="Arial MT"/>
              </a:rPr>
              <a:t>of</a:t>
            </a:r>
            <a:r>
              <a:rPr sz="1800" spc="-20" dirty="0">
                <a:latin typeface="Arial MT"/>
                <a:cs typeface="Arial MT"/>
              </a:rPr>
              <a:t> </a:t>
            </a:r>
            <a:r>
              <a:rPr sz="1800" spc="-10" dirty="0">
                <a:latin typeface="Arial MT"/>
                <a:cs typeface="Arial MT"/>
              </a:rPr>
              <a:t>epochs</a:t>
            </a:r>
            <a:endParaRPr sz="1800">
              <a:latin typeface="Arial MT"/>
              <a:cs typeface="Arial MT"/>
            </a:endParaRPr>
          </a:p>
          <a:p>
            <a:pPr marL="460375" indent="-180975">
              <a:lnSpc>
                <a:spcPct val="100000"/>
              </a:lnSpc>
              <a:spcBef>
                <a:spcPts val="409"/>
              </a:spcBef>
              <a:buChar char="•"/>
              <a:tabLst>
                <a:tab pos="460375" algn="l"/>
              </a:tabLst>
            </a:pPr>
            <a:r>
              <a:rPr sz="1800" dirty="0">
                <a:latin typeface="Arial MT"/>
                <a:cs typeface="Arial MT"/>
              </a:rPr>
              <a:t>A</a:t>
            </a:r>
            <a:r>
              <a:rPr sz="1800" spc="-35" dirty="0">
                <a:latin typeface="Arial MT"/>
                <a:cs typeface="Arial MT"/>
              </a:rPr>
              <a:t> </a:t>
            </a:r>
            <a:r>
              <a:rPr sz="1800" dirty="0">
                <a:latin typeface="Arial MT"/>
                <a:cs typeface="Arial MT"/>
              </a:rPr>
              <a:t>too</a:t>
            </a:r>
            <a:r>
              <a:rPr sz="1800" spc="-35" dirty="0">
                <a:latin typeface="Arial MT"/>
                <a:cs typeface="Arial MT"/>
              </a:rPr>
              <a:t> </a:t>
            </a:r>
            <a:r>
              <a:rPr sz="1800" dirty="0">
                <a:latin typeface="Arial MT"/>
                <a:cs typeface="Arial MT"/>
              </a:rPr>
              <a:t>large</a:t>
            </a:r>
            <a:r>
              <a:rPr sz="1800" spc="-15" dirty="0">
                <a:latin typeface="Arial MT"/>
                <a:cs typeface="Arial MT"/>
              </a:rPr>
              <a:t> </a:t>
            </a:r>
            <a:r>
              <a:rPr sz="1800" dirty="0">
                <a:latin typeface="Arial MT"/>
                <a:cs typeface="Arial MT"/>
              </a:rPr>
              <a:t>learning</a:t>
            </a:r>
            <a:r>
              <a:rPr sz="1800" spc="-5" dirty="0">
                <a:latin typeface="Arial MT"/>
                <a:cs typeface="Arial MT"/>
              </a:rPr>
              <a:t> </a:t>
            </a:r>
            <a:r>
              <a:rPr sz="1800" dirty="0">
                <a:latin typeface="Arial MT"/>
                <a:cs typeface="Arial MT"/>
              </a:rPr>
              <a:t>rate</a:t>
            </a:r>
            <a:r>
              <a:rPr sz="1800" spc="-25" dirty="0">
                <a:latin typeface="Arial MT"/>
                <a:cs typeface="Arial MT"/>
              </a:rPr>
              <a:t> </a:t>
            </a:r>
            <a:r>
              <a:rPr sz="1800" dirty="0">
                <a:latin typeface="Arial MT"/>
                <a:cs typeface="Arial MT"/>
              </a:rPr>
              <a:t>will</a:t>
            </a:r>
            <a:r>
              <a:rPr sz="1800" spc="20" dirty="0">
                <a:latin typeface="Arial MT"/>
                <a:cs typeface="Arial MT"/>
              </a:rPr>
              <a:t> </a:t>
            </a:r>
            <a:r>
              <a:rPr sz="1800" dirty="0">
                <a:latin typeface="Arial MT"/>
                <a:cs typeface="Arial MT"/>
              </a:rPr>
              <a:t>not</a:t>
            </a:r>
            <a:r>
              <a:rPr sz="1800" spc="-20" dirty="0">
                <a:latin typeface="Arial MT"/>
                <a:cs typeface="Arial MT"/>
              </a:rPr>
              <a:t> </a:t>
            </a:r>
            <a:r>
              <a:rPr sz="1800" dirty="0">
                <a:latin typeface="Arial MT"/>
                <a:cs typeface="Arial MT"/>
              </a:rPr>
              <a:t>find</a:t>
            </a:r>
            <a:r>
              <a:rPr sz="1800" spc="-30"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minimum</a:t>
            </a:r>
            <a:r>
              <a:rPr sz="1800" spc="-15" dirty="0">
                <a:latin typeface="Arial MT"/>
                <a:cs typeface="Arial MT"/>
              </a:rPr>
              <a:t> </a:t>
            </a:r>
            <a:r>
              <a:rPr sz="1800" dirty="0">
                <a:latin typeface="Arial MT"/>
                <a:cs typeface="Arial MT"/>
              </a:rPr>
              <a:t>of</a:t>
            </a:r>
            <a:r>
              <a:rPr sz="1800" spc="-20"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loss</a:t>
            </a:r>
            <a:r>
              <a:rPr sz="1800" spc="-20" dirty="0">
                <a:latin typeface="Arial MT"/>
                <a:cs typeface="Arial MT"/>
              </a:rPr>
              <a:t> </a:t>
            </a:r>
            <a:r>
              <a:rPr sz="1800" spc="-10" dirty="0">
                <a:latin typeface="Arial MT"/>
                <a:cs typeface="Arial MT"/>
              </a:rPr>
              <a:t>function</a:t>
            </a:r>
            <a:endParaRPr sz="1800">
              <a:latin typeface="Arial MT"/>
              <a:cs typeface="Arial MT"/>
            </a:endParaRPr>
          </a:p>
          <a:p>
            <a:pPr marL="460375" indent="-180975">
              <a:lnSpc>
                <a:spcPct val="100000"/>
              </a:lnSpc>
              <a:spcBef>
                <a:spcPts val="395"/>
              </a:spcBef>
              <a:buChar char="•"/>
              <a:tabLst>
                <a:tab pos="460375" algn="l"/>
              </a:tabLst>
            </a:pPr>
            <a:r>
              <a:rPr sz="1800" dirty="0">
                <a:latin typeface="Arial MT"/>
                <a:cs typeface="Arial MT"/>
              </a:rPr>
              <a:t>Typical</a:t>
            </a:r>
            <a:r>
              <a:rPr sz="1800" spc="-15" dirty="0">
                <a:latin typeface="Arial MT"/>
                <a:cs typeface="Arial MT"/>
              </a:rPr>
              <a:t> </a:t>
            </a:r>
            <a:r>
              <a:rPr sz="1800" dirty="0">
                <a:latin typeface="Arial MT"/>
                <a:cs typeface="Arial MT"/>
              </a:rPr>
              <a:t>learning</a:t>
            </a:r>
            <a:r>
              <a:rPr sz="1800" spc="-10" dirty="0">
                <a:latin typeface="Arial MT"/>
                <a:cs typeface="Arial MT"/>
              </a:rPr>
              <a:t> </a:t>
            </a:r>
            <a:r>
              <a:rPr sz="1800" dirty="0">
                <a:latin typeface="Arial MT"/>
                <a:cs typeface="Arial MT"/>
              </a:rPr>
              <a:t>rate</a:t>
            </a:r>
            <a:r>
              <a:rPr sz="1800" spc="-35" dirty="0">
                <a:latin typeface="Arial MT"/>
                <a:cs typeface="Arial MT"/>
              </a:rPr>
              <a:t> </a:t>
            </a:r>
            <a:r>
              <a:rPr sz="1800" dirty="0">
                <a:latin typeface="Arial MT"/>
                <a:cs typeface="Arial MT"/>
              </a:rPr>
              <a:t>are</a:t>
            </a:r>
            <a:r>
              <a:rPr sz="1800" spc="-45" dirty="0">
                <a:latin typeface="Arial MT"/>
                <a:cs typeface="Arial MT"/>
              </a:rPr>
              <a:t> </a:t>
            </a:r>
            <a:r>
              <a:rPr sz="1800" dirty="0">
                <a:latin typeface="Arial MT"/>
                <a:cs typeface="Arial MT"/>
              </a:rPr>
              <a:t>between</a:t>
            </a:r>
            <a:r>
              <a:rPr sz="1800" spc="10" dirty="0">
                <a:latin typeface="Arial MT"/>
                <a:cs typeface="Arial MT"/>
              </a:rPr>
              <a:t> </a:t>
            </a:r>
            <a:r>
              <a:rPr sz="1800" dirty="0">
                <a:latin typeface="Arial MT"/>
                <a:cs typeface="Arial MT"/>
              </a:rPr>
              <a:t>0.01</a:t>
            </a:r>
            <a:r>
              <a:rPr sz="1800" spc="-20" dirty="0">
                <a:latin typeface="Arial MT"/>
                <a:cs typeface="Arial MT"/>
              </a:rPr>
              <a:t> </a:t>
            </a:r>
            <a:r>
              <a:rPr sz="1800" dirty="0">
                <a:latin typeface="Arial MT"/>
                <a:cs typeface="Arial MT"/>
              </a:rPr>
              <a:t>and</a:t>
            </a:r>
            <a:r>
              <a:rPr sz="1800" spc="-40" dirty="0">
                <a:latin typeface="Arial MT"/>
                <a:cs typeface="Arial MT"/>
              </a:rPr>
              <a:t> </a:t>
            </a:r>
            <a:r>
              <a:rPr sz="1800" spc="-10" dirty="0">
                <a:latin typeface="Arial MT"/>
                <a:cs typeface="Arial MT"/>
              </a:rPr>
              <a:t>0.0001</a:t>
            </a:r>
            <a:endParaRPr sz="1800">
              <a:latin typeface="Arial MT"/>
              <a:cs typeface="Arial MT"/>
            </a:endParaRPr>
          </a:p>
          <a:p>
            <a:pPr marL="460375" marR="203835" indent="-181610">
              <a:lnSpc>
                <a:spcPct val="100000"/>
              </a:lnSpc>
              <a:spcBef>
                <a:spcPts val="400"/>
              </a:spcBef>
              <a:buChar char="•"/>
              <a:tabLst>
                <a:tab pos="460375" algn="l"/>
              </a:tabLst>
            </a:pPr>
            <a:r>
              <a:rPr sz="1800" dirty="0">
                <a:latin typeface="Arial MT"/>
                <a:cs typeface="Arial MT"/>
              </a:rPr>
              <a:t>Sometimes</a:t>
            </a:r>
            <a:r>
              <a:rPr sz="1800" spc="-25" dirty="0">
                <a:latin typeface="Arial MT"/>
                <a:cs typeface="Arial MT"/>
              </a:rPr>
              <a:t> </a:t>
            </a:r>
            <a:r>
              <a:rPr sz="1800" dirty="0">
                <a:latin typeface="Arial MT"/>
                <a:cs typeface="Arial MT"/>
              </a:rPr>
              <a:t>a</a:t>
            </a:r>
            <a:r>
              <a:rPr sz="1800" spc="-30" dirty="0">
                <a:latin typeface="Arial MT"/>
                <a:cs typeface="Arial MT"/>
              </a:rPr>
              <a:t> </a:t>
            </a:r>
            <a:r>
              <a:rPr sz="1800" dirty="0">
                <a:latin typeface="Arial MT"/>
                <a:cs typeface="Arial MT"/>
              </a:rPr>
              <a:t>learning</a:t>
            </a:r>
            <a:r>
              <a:rPr sz="1800" spc="-15" dirty="0">
                <a:latin typeface="Arial MT"/>
                <a:cs typeface="Arial MT"/>
              </a:rPr>
              <a:t> </a:t>
            </a:r>
            <a:r>
              <a:rPr sz="1800" dirty="0">
                <a:latin typeface="Arial MT"/>
                <a:cs typeface="Arial MT"/>
              </a:rPr>
              <a:t>rate</a:t>
            </a:r>
            <a:r>
              <a:rPr sz="1800" spc="-30" dirty="0">
                <a:latin typeface="Arial MT"/>
                <a:cs typeface="Arial MT"/>
              </a:rPr>
              <a:t> </a:t>
            </a:r>
            <a:r>
              <a:rPr sz="1800" dirty="0">
                <a:latin typeface="Arial MT"/>
                <a:cs typeface="Arial MT"/>
              </a:rPr>
              <a:t>schedule</a:t>
            </a:r>
            <a:r>
              <a:rPr sz="1800" spc="-25"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defined,</a:t>
            </a:r>
            <a:r>
              <a:rPr sz="1800" spc="-10" dirty="0">
                <a:latin typeface="Arial MT"/>
                <a:cs typeface="Arial MT"/>
              </a:rPr>
              <a:t> </a:t>
            </a:r>
            <a:r>
              <a:rPr sz="1800" dirty="0">
                <a:latin typeface="Arial MT"/>
                <a:cs typeface="Arial MT"/>
              </a:rPr>
              <a:t>starting</a:t>
            </a:r>
            <a:r>
              <a:rPr sz="1800" spc="-20" dirty="0">
                <a:latin typeface="Arial MT"/>
                <a:cs typeface="Arial MT"/>
              </a:rPr>
              <a:t> </a:t>
            </a:r>
            <a:r>
              <a:rPr sz="1800" dirty="0">
                <a:latin typeface="Arial MT"/>
                <a:cs typeface="Arial MT"/>
              </a:rPr>
              <a:t>with a</a:t>
            </a:r>
            <a:r>
              <a:rPr sz="1800" spc="-30" dirty="0">
                <a:latin typeface="Arial MT"/>
                <a:cs typeface="Arial MT"/>
              </a:rPr>
              <a:t> </a:t>
            </a:r>
            <a:r>
              <a:rPr sz="1800" spc="-10" dirty="0">
                <a:latin typeface="Arial MT"/>
                <a:cs typeface="Arial MT"/>
              </a:rPr>
              <a:t>bigger </a:t>
            </a:r>
            <a:r>
              <a:rPr sz="1800" dirty="0">
                <a:latin typeface="Arial MT"/>
                <a:cs typeface="Arial MT"/>
              </a:rPr>
              <a:t>value</a:t>
            </a:r>
            <a:r>
              <a:rPr sz="1800" spc="-15" dirty="0">
                <a:latin typeface="Arial MT"/>
                <a:cs typeface="Arial MT"/>
              </a:rPr>
              <a:t> </a:t>
            </a:r>
            <a:r>
              <a:rPr sz="1800" dirty="0">
                <a:latin typeface="Arial MT"/>
                <a:cs typeface="Arial MT"/>
              </a:rPr>
              <a:t>and</a:t>
            </a:r>
            <a:r>
              <a:rPr sz="1800" spc="-10" dirty="0">
                <a:latin typeface="Arial MT"/>
                <a:cs typeface="Arial MT"/>
              </a:rPr>
              <a:t> </a:t>
            </a:r>
            <a:r>
              <a:rPr sz="1800" dirty="0">
                <a:latin typeface="Arial MT"/>
                <a:cs typeface="Arial MT"/>
              </a:rPr>
              <a:t>decreasing the</a:t>
            </a:r>
            <a:r>
              <a:rPr sz="1800" spc="-25" dirty="0">
                <a:latin typeface="Arial MT"/>
                <a:cs typeface="Arial MT"/>
              </a:rPr>
              <a:t> </a:t>
            </a:r>
            <a:r>
              <a:rPr sz="1800" dirty="0">
                <a:latin typeface="Arial MT"/>
                <a:cs typeface="Arial MT"/>
              </a:rPr>
              <a:t>step</a:t>
            </a:r>
            <a:r>
              <a:rPr sz="1800" spc="-20" dirty="0">
                <a:latin typeface="Arial MT"/>
                <a:cs typeface="Arial MT"/>
              </a:rPr>
              <a:t> </a:t>
            </a:r>
            <a:r>
              <a:rPr sz="1800" dirty="0">
                <a:latin typeface="Arial MT"/>
                <a:cs typeface="Arial MT"/>
              </a:rPr>
              <a:t>after</a:t>
            </a:r>
            <a:r>
              <a:rPr sz="1800" spc="-25" dirty="0">
                <a:latin typeface="Arial MT"/>
                <a:cs typeface="Arial MT"/>
              </a:rPr>
              <a:t> </a:t>
            </a:r>
            <a:r>
              <a:rPr sz="1800" dirty="0">
                <a:latin typeface="Arial MT"/>
                <a:cs typeface="Arial MT"/>
              </a:rPr>
              <a:t>a</a:t>
            </a:r>
            <a:r>
              <a:rPr sz="1800" spc="-25" dirty="0">
                <a:latin typeface="Arial MT"/>
                <a:cs typeface="Arial MT"/>
              </a:rPr>
              <a:t> </a:t>
            </a:r>
            <a:r>
              <a:rPr sz="1800" dirty="0">
                <a:latin typeface="Arial MT"/>
                <a:cs typeface="Arial MT"/>
              </a:rPr>
              <a:t>number</a:t>
            </a:r>
            <a:r>
              <a:rPr sz="1800" spc="-5" dirty="0">
                <a:latin typeface="Arial MT"/>
                <a:cs typeface="Arial MT"/>
              </a:rPr>
              <a:t> </a:t>
            </a:r>
            <a:r>
              <a:rPr sz="1800" dirty="0">
                <a:latin typeface="Arial MT"/>
                <a:cs typeface="Arial MT"/>
              </a:rPr>
              <a:t>of</a:t>
            </a:r>
            <a:r>
              <a:rPr sz="1800" spc="-15" dirty="0">
                <a:latin typeface="Arial MT"/>
                <a:cs typeface="Arial MT"/>
              </a:rPr>
              <a:t> </a:t>
            </a:r>
            <a:r>
              <a:rPr sz="1800" spc="-10" dirty="0">
                <a:latin typeface="Arial MT"/>
                <a:cs typeface="Arial MT"/>
              </a:rPr>
              <a:t>epochs</a:t>
            </a:r>
            <a:endParaRPr sz="18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25" dirty="0"/>
              <a:t> </a:t>
            </a:r>
            <a:r>
              <a:rPr dirty="0"/>
              <a:t>NN</a:t>
            </a:r>
            <a:r>
              <a:rPr spc="-15" dirty="0"/>
              <a:t> </a:t>
            </a:r>
            <a:r>
              <a:rPr dirty="0"/>
              <a:t>–</a:t>
            </a:r>
            <a:r>
              <a:rPr spc="-10" dirty="0"/>
              <a:t> </a:t>
            </a:r>
            <a:r>
              <a:rPr dirty="0"/>
              <a:t>learning</a:t>
            </a:r>
            <a:r>
              <a:rPr spc="-45" dirty="0"/>
              <a:t> </a:t>
            </a:r>
            <a:r>
              <a:rPr spc="-20" dirty="0"/>
              <a:t>rate</a:t>
            </a:r>
          </a:p>
        </p:txBody>
      </p:sp>
      <p:pic>
        <p:nvPicPr>
          <p:cNvPr id="4" name="object 4"/>
          <p:cNvPicPr/>
          <p:nvPr/>
        </p:nvPicPr>
        <p:blipFill>
          <a:blip r:embed="rId3" cstate="print"/>
          <a:stretch>
            <a:fillRect/>
          </a:stretch>
        </p:blipFill>
        <p:spPr>
          <a:xfrm>
            <a:off x="1427246" y="3582312"/>
            <a:ext cx="6583680" cy="23552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0000"/>
          </a:solidFill>
        </p:spPr>
        <p:txBody>
          <a:bodyPr wrap="square" lIns="0" tIns="0" rIns="0" bIns="0" rtlCol="0"/>
          <a:lstStyle/>
          <a:p>
            <a:endParaRPr/>
          </a:p>
        </p:txBody>
      </p:sp>
      <p:sp>
        <p:nvSpPr>
          <p:cNvPr id="3" name="object 3"/>
          <p:cNvSpPr/>
          <p:nvPr/>
        </p:nvSpPr>
        <p:spPr>
          <a:xfrm>
            <a:off x="578954" y="712597"/>
            <a:ext cx="7964805" cy="0"/>
          </a:xfrm>
          <a:custGeom>
            <a:avLst/>
            <a:gdLst/>
            <a:ahLst/>
            <a:cxnLst/>
            <a:rect l="l" t="t" r="r" b="b"/>
            <a:pathLst>
              <a:path w="7964805">
                <a:moveTo>
                  <a:pt x="0" y="0"/>
                </a:moveTo>
                <a:lnTo>
                  <a:pt x="7964462" y="0"/>
                </a:lnTo>
              </a:path>
            </a:pathLst>
          </a:custGeom>
          <a:ln w="76200">
            <a:solidFill>
              <a:srgbClr val="FFFFFF"/>
            </a:solidFill>
          </a:ln>
        </p:spPr>
        <p:txBody>
          <a:bodyPr wrap="square" lIns="0" tIns="0" rIns="0" bIns="0" rtlCol="0"/>
          <a:lstStyle/>
          <a:p>
            <a:endParaRPr/>
          </a:p>
        </p:txBody>
      </p:sp>
      <p:sp>
        <p:nvSpPr>
          <p:cNvPr id="4" name="object 4"/>
          <p:cNvSpPr txBox="1">
            <a:spLocks noGrp="1"/>
          </p:cNvSpPr>
          <p:nvPr>
            <p:ph type="title"/>
          </p:nvPr>
        </p:nvSpPr>
        <p:spPr>
          <a:xfrm>
            <a:off x="557580" y="856615"/>
            <a:ext cx="132651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rPr>
              <a:t>Agenda</a:t>
            </a:r>
            <a:endParaRPr sz="2800"/>
          </a:p>
        </p:txBody>
      </p:sp>
      <p:sp>
        <p:nvSpPr>
          <p:cNvPr id="5" name="object 5"/>
          <p:cNvSpPr txBox="1"/>
          <p:nvPr/>
        </p:nvSpPr>
        <p:spPr>
          <a:xfrm>
            <a:off x="578916" y="2219071"/>
            <a:ext cx="5208270" cy="1793875"/>
          </a:xfrm>
          <a:prstGeom prst="rect">
            <a:avLst/>
          </a:prstGeom>
        </p:spPr>
        <p:txBody>
          <a:bodyPr vert="horz" wrap="square" lIns="0" tIns="88900" rIns="0" bIns="0" rtlCol="0">
            <a:spAutoFit/>
          </a:bodyPr>
          <a:lstStyle/>
          <a:p>
            <a:pPr marL="469265" indent="-456565">
              <a:lnSpc>
                <a:spcPct val="100000"/>
              </a:lnSpc>
              <a:spcBef>
                <a:spcPts val="700"/>
              </a:spcBef>
              <a:buSzPct val="91666"/>
              <a:buAutoNum type="arabicPeriod"/>
              <a:tabLst>
                <a:tab pos="469265" algn="l"/>
              </a:tabLst>
            </a:pPr>
            <a:r>
              <a:rPr sz="2400" dirty="0">
                <a:solidFill>
                  <a:srgbClr val="FFFFFF"/>
                </a:solidFill>
                <a:latin typeface="Verdana"/>
                <a:cs typeface="Verdana"/>
              </a:rPr>
              <a:t>What</a:t>
            </a:r>
            <a:r>
              <a:rPr sz="2400" spc="-55" dirty="0">
                <a:solidFill>
                  <a:srgbClr val="FFFFFF"/>
                </a:solidFill>
                <a:latin typeface="Verdana"/>
                <a:cs typeface="Verdana"/>
              </a:rPr>
              <a:t> </a:t>
            </a:r>
            <a:r>
              <a:rPr sz="2400" dirty="0">
                <a:solidFill>
                  <a:srgbClr val="FFFFFF"/>
                </a:solidFill>
                <a:latin typeface="Verdana"/>
                <a:cs typeface="Verdana"/>
              </a:rPr>
              <a:t>are</a:t>
            </a:r>
            <a:r>
              <a:rPr sz="2400" spc="-65" dirty="0">
                <a:solidFill>
                  <a:srgbClr val="FFFFFF"/>
                </a:solidFill>
                <a:latin typeface="Verdana"/>
                <a:cs typeface="Verdana"/>
              </a:rPr>
              <a:t> </a:t>
            </a:r>
            <a:r>
              <a:rPr sz="2400" dirty="0">
                <a:solidFill>
                  <a:srgbClr val="FFFFFF"/>
                </a:solidFill>
                <a:latin typeface="Verdana"/>
                <a:cs typeface="Verdana"/>
              </a:rPr>
              <a:t>Neural</a:t>
            </a:r>
            <a:r>
              <a:rPr sz="2400" spc="-25" dirty="0">
                <a:solidFill>
                  <a:srgbClr val="FFFFFF"/>
                </a:solidFill>
                <a:latin typeface="Verdana"/>
                <a:cs typeface="Verdana"/>
              </a:rPr>
              <a:t> </a:t>
            </a:r>
            <a:r>
              <a:rPr sz="2400" spc="-10" dirty="0">
                <a:solidFill>
                  <a:srgbClr val="FFFFFF"/>
                </a:solidFill>
                <a:latin typeface="Verdana"/>
                <a:cs typeface="Verdana"/>
              </a:rPr>
              <a:t>Networks?</a:t>
            </a:r>
            <a:endParaRPr sz="2400">
              <a:latin typeface="Verdana"/>
              <a:cs typeface="Verdana"/>
            </a:endParaRPr>
          </a:p>
          <a:p>
            <a:pPr marL="469265" indent="-456565">
              <a:lnSpc>
                <a:spcPct val="100000"/>
              </a:lnSpc>
              <a:spcBef>
                <a:spcPts val="600"/>
              </a:spcBef>
              <a:buSzPct val="91666"/>
              <a:buAutoNum type="arabicPeriod"/>
              <a:tabLst>
                <a:tab pos="469265" algn="l"/>
              </a:tabLst>
            </a:pPr>
            <a:r>
              <a:rPr sz="2400" dirty="0">
                <a:solidFill>
                  <a:srgbClr val="FFFFFF"/>
                </a:solidFill>
                <a:latin typeface="Verdana"/>
                <a:cs typeface="Verdana"/>
              </a:rPr>
              <a:t>Training</a:t>
            </a:r>
            <a:r>
              <a:rPr sz="2400" spc="-35" dirty="0">
                <a:solidFill>
                  <a:srgbClr val="FFFFFF"/>
                </a:solidFill>
                <a:latin typeface="Verdana"/>
                <a:cs typeface="Verdana"/>
              </a:rPr>
              <a:t> </a:t>
            </a:r>
            <a:r>
              <a:rPr sz="2400" dirty="0">
                <a:solidFill>
                  <a:srgbClr val="FFFFFF"/>
                </a:solidFill>
                <a:latin typeface="Verdana"/>
                <a:cs typeface="Verdana"/>
              </a:rPr>
              <a:t>a</a:t>
            </a:r>
            <a:r>
              <a:rPr sz="2400" spc="-75" dirty="0">
                <a:solidFill>
                  <a:srgbClr val="FFFFFF"/>
                </a:solidFill>
                <a:latin typeface="Verdana"/>
                <a:cs typeface="Verdana"/>
              </a:rPr>
              <a:t> </a:t>
            </a:r>
            <a:r>
              <a:rPr sz="2400" dirty="0">
                <a:solidFill>
                  <a:srgbClr val="FFFFFF"/>
                </a:solidFill>
                <a:latin typeface="Verdana"/>
                <a:cs typeface="Verdana"/>
              </a:rPr>
              <a:t>Neural</a:t>
            </a:r>
            <a:r>
              <a:rPr sz="2400" spc="-40" dirty="0">
                <a:solidFill>
                  <a:srgbClr val="FFFFFF"/>
                </a:solidFill>
                <a:latin typeface="Verdana"/>
                <a:cs typeface="Verdana"/>
              </a:rPr>
              <a:t> </a:t>
            </a:r>
            <a:r>
              <a:rPr sz="2400" spc="-10" dirty="0">
                <a:solidFill>
                  <a:srgbClr val="FFFFFF"/>
                </a:solidFill>
                <a:latin typeface="Verdana"/>
                <a:cs typeface="Verdana"/>
              </a:rPr>
              <a:t>Network</a:t>
            </a:r>
            <a:endParaRPr sz="2400">
              <a:latin typeface="Verdana"/>
              <a:cs typeface="Verdana"/>
            </a:endParaRPr>
          </a:p>
          <a:p>
            <a:pPr marL="469265" indent="-456565">
              <a:lnSpc>
                <a:spcPct val="100000"/>
              </a:lnSpc>
              <a:spcBef>
                <a:spcPts val="600"/>
              </a:spcBef>
              <a:buSzPct val="91666"/>
              <a:buAutoNum type="arabicPeriod"/>
              <a:tabLst>
                <a:tab pos="469265" algn="l"/>
              </a:tabLst>
            </a:pPr>
            <a:r>
              <a:rPr sz="2400" dirty="0">
                <a:solidFill>
                  <a:srgbClr val="FFFFFF"/>
                </a:solidFill>
                <a:latin typeface="Verdana"/>
                <a:cs typeface="Verdana"/>
              </a:rPr>
              <a:t>Neural</a:t>
            </a:r>
            <a:r>
              <a:rPr sz="2400" spc="-45" dirty="0">
                <a:solidFill>
                  <a:srgbClr val="FFFFFF"/>
                </a:solidFill>
                <a:latin typeface="Verdana"/>
                <a:cs typeface="Verdana"/>
              </a:rPr>
              <a:t> </a:t>
            </a:r>
            <a:r>
              <a:rPr sz="2400" dirty="0">
                <a:solidFill>
                  <a:srgbClr val="FFFFFF"/>
                </a:solidFill>
                <a:latin typeface="Verdana"/>
                <a:cs typeface="Verdana"/>
              </a:rPr>
              <a:t>Network</a:t>
            </a:r>
            <a:r>
              <a:rPr sz="2400" spc="-65" dirty="0">
                <a:solidFill>
                  <a:srgbClr val="FFFFFF"/>
                </a:solidFill>
                <a:latin typeface="Verdana"/>
                <a:cs typeface="Verdana"/>
              </a:rPr>
              <a:t> </a:t>
            </a:r>
            <a:r>
              <a:rPr sz="2400" dirty="0">
                <a:solidFill>
                  <a:srgbClr val="FFFFFF"/>
                </a:solidFill>
                <a:latin typeface="Verdana"/>
                <a:cs typeface="Verdana"/>
              </a:rPr>
              <a:t>-</a:t>
            </a:r>
            <a:r>
              <a:rPr sz="2400" spc="-70" dirty="0">
                <a:solidFill>
                  <a:srgbClr val="FFFFFF"/>
                </a:solidFill>
                <a:latin typeface="Verdana"/>
                <a:cs typeface="Verdana"/>
              </a:rPr>
              <a:t> </a:t>
            </a:r>
            <a:r>
              <a:rPr sz="2400" spc="-10" dirty="0">
                <a:solidFill>
                  <a:srgbClr val="FFFFFF"/>
                </a:solidFill>
                <a:latin typeface="Verdana"/>
                <a:cs typeface="Verdana"/>
              </a:rPr>
              <a:t>Classification</a:t>
            </a:r>
            <a:endParaRPr sz="2400">
              <a:latin typeface="Verdana"/>
              <a:cs typeface="Verdana"/>
            </a:endParaRPr>
          </a:p>
          <a:p>
            <a:pPr marL="469265" indent="-456565">
              <a:lnSpc>
                <a:spcPct val="100000"/>
              </a:lnSpc>
              <a:spcBef>
                <a:spcPts val="600"/>
              </a:spcBef>
              <a:buSzPct val="91666"/>
              <a:buAutoNum type="arabicPeriod"/>
              <a:tabLst>
                <a:tab pos="469265" algn="l"/>
              </a:tabLst>
            </a:pPr>
            <a:r>
              <a:rPr sz="2400" dirty="0">
                <a:solidFill>
                  <a:srgbClr val="FFFFFF"/>
                </a:solidFill>
                <a:latin typeface="Verdana"/>
                <a:cs typeface="Verdana"/>
              </a:rPr>
              <a:t>Neural</a:t>
            </a:r>
            <a:r>
              <a:rPr sz="2400" spc="-45" dirty="0">
                <a:solidFill>
                  <a:srgbClr val="FFFFFF"/>
                </a:solidFill>
                <a:latin typeface="Verdana"/>
                <a:cs typeface="Verdana"/>
              </a:rPr>
              <a:t> </a:t>
            </a:r>
            <a:r>
              <a:rPr sz="2400" dirty="0">
                <a:solidFill>
                  <a:srgbClr val="FFFFFF"/>
                </a:solidFill>
                <a:latin typeface="Verdana"/>
                <a:cs typeface="Verdana"/>
              </a:rPr>
              <a:t>Network</a:t>
            </a:r>
            <a:r>
              <a:rPr sz="2400" spc="-65" dirty="0">
                <a:solidFill>
                  <a:srgbClr val="FFFFFF"/>
                </a:solidFill>
                <a:latin typeface="Verdana"/>
                <a:cs typeface="Verdana"/>
              </a:rPr>
              <a:t> </a:t>
            </a:r>
            <a:r>
              <a:rPr sz="2400" dirty="0">
                <a:solidFill>
                  <a:srgbClr val="FFFFFF"/>
                </a:solidFill>
                <a:latin typeface="Verdana"/>
                <a:cs typeface="Verdana"/>
              </a:rPr>
              <a:t>-</a:t>
            </a:r>
            <a:r>
              <a:rPr sz="2400" spc="-70" dirty="0">
                <a:solidFill>
                  <a:srgbClr val="FFFFFF"/>
                </a:solidFill>
                <a:latin typeface="Verdana"/>
                <a:cs typeface="Verdana"/>
              </a:rPr>
              <a:t> </a:t>
            </a:r>
            <a:r>
              <a:rPr sz="2400" spc="-10" dirty="0">
                <a:solidFill>
                  <a:srgbClr val="FFFFFF"/>
                </a:solidFill>
                <a:latin typeface="Verdana"/>
                <a:cs typeface="Verdana"/>
              </a:rPr>
              <a:t>Regression</a:t>
            </a:r>
            <a:endParaRPr sz="2400">
              <a:latin typeface="Verdana"/>
              <a:cs typeface="Verdana"/>
            </a:endParaRPr>
          </a:p>
        </p:txBody>
      </p:sp>
      <p:pic>
        <p:nvPicPr>
          <p:cNvPr id="6" name="object 6"/>
          <p:cNvPicPr/>
          <p:nvPr/>
        </p:nvPicPr>
        <p:blipFill>
          <a:blip r:embed="rId2" cstate="print"/>
          <a:stretch>
            <a:fillRect/>
          </a:stretch>
        </p:blipFill>
        <p:spPr>
          <a:xfrm>
            <a:off x="6055740" y="1532508"/>
            <a:ext cx="733424" cy="666750"/>
          </a:xfrm>
          <a:prstGeom prst="rect">
            <a:avLst/>
          </a:prstGeom>
        </p:spPr>
      </p:pic>
      <p:pic>
        <p:nvPicPr>
          <p:cNvPr id="7" name="object 7"/>
          <p:cNvPicPr/>
          <p:nvPr/>
        </p:nvPicPr>
        <p:blipFill>
          <a:blip r:embed="rId3" cstate="print"/>
          <a:stretch>
            <a:fillRect/>
          </a:stretch>
        </p:blipFill>
        <p:spPr>
          <a:xfrm>
            <a:off x="6947534" y="1463675"/>
            <a:ext cx="1343025" cy="733425"/>
          </a:xfrm>
          <a:prstGeom prst="rect">
            <a:avLst/>
          </a:prstGeom>
        </p:spPr>
      </p:pic>
      <p:pic>
        <p:nvPicPr>
          <p:cNvPr id="8" name="object 8"/>
          <p:cNvPicPr/>
          <p:nvPr/>
        </p:nvPicPr>
        <p:blipFill>
          <a:blip r:embed="rId4" cstate="print"/>
          <a:stretch>
            <a:fillRect/>
          </a:stretch>
        </p:blipFill>
        <p:spPr>
          <a:xfrm>
            <a:off x="8449691" y="1537716"/>
            <a:ext cx="581025" cy="685800"/>
          </a:xfrm>
          <a:prstGeom prst="rect">
            <a:avLst/>
          </a:prstGeom>
        </p:spPr>
      </p:pic>
      <p:pic>
        <p:nvPicPr>
          <p:cNvPr id="9" name="object 9"/>
          <p:cNvPicPr/>
          <p:nvPr/>
        </p:nvPicPr>
        <p:blipFill>
          <a:blip r:embed="rId5" cstate="print"/>
          <a:stretch>
            <a:fillRect/>
          </a:stretch>
        </p:blipFill>
        <p:spPr>
          <a:xfrm>
            <a:off x="191668" y="6178833"/>
            <a:ext cx="733425" cy="609600"/>
          </a:xfrm>
          <a:prstGeom prst="rect">
            <a:avLst/>
          </a:prstGeom>
        </p:spPr>
      </p:pic>
      <p:sp>
        <p:nvSpPr>
          <p:cNvPr id="10" name="object 10"/>
          <p:cNvSpPr txBox="1"/>
          <p:nvPr/>
        </p:nvSpPr>
        <p:spPr>
          <a:xfrm>
            <a:off x="5234685" y="6422847"/>
            <a:ext cx="824865" cy="194310"/>
          </a:xfrm>
          <a:prstGeom prst="rect">
            <a:avLst/>
          </a:prstGeom>
        </p:spPr>
        <p:txBody>
          <a:bodyPr vert="horz" wrap="square" lIns="0" tIns="13335" rIns="0" bIns="0" rtlCol="0">
            <a:spAutoFit/>
          </a:bodyPr>
          <a:lstStyle/>
          <a:p>
            <a:pPr marL="12700">
              <a:lnSpc>
                <a:spcPct val="100000"/>
              </a:lnSpc>
              <a:spcBef>
                <a:spcPts val="105"/>
              </a:spcBef>
            </a:pPr>
            <a:r>
              <a:rPr sz="1100" spc="-10" dirty="0">
                <a:solidFill>
                  <a:srgbClr val="FFFFFF"/>
                </a:solidFill>
                <a:latin typeface="Verdana"/>
                <a:cs typeface="Verdana"/>
              </a:rPr>
              <a:t>Oefeningen</a:t>
            </a:r>
            <a:endParaRPr sz="1100">
              <a:latin typeface="Verdana"/>
              <a:cs typeface="Verdana"/>
            </a:endParaRPr>
          </a:p>
        </p:txBody>
      </p:sp>
      <p:pic>
        <p:nvPicPr>
          <p:cNvPr id="11" name="object 11"/>
          <p:cNvPicPr/>
          <p:nvPr/>
        </p:nvPicPr>
        <p:blipFill>
          <a:blip r:embed="rId6" cstate="print"/>
          <a:stretch>
            <a:fillRect/>
          </a:stretch>
        </p:blipFill>
        <p:spPr>
          <a:xfrm>
            <a:off x="4683252" y="6306812"/>
            <a:ext cx="471779" cy="4717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12700" marR="5080">
              <a:lnSpc>
                <a:spcPct val="100000"/>
              </a:lnSpc>
              <a:spcBef>
                <a:spcPts val="100"/>
              </a:spcBef>
            </a:pPr>
            <a:r>
              <a:rPr dirty="0">
                <a:solidFill>
                  <a:srgbClr val="C00000"/>
                </a:solidFill>
              </a:rPr>
              <a:t>Overfitting</a:t>
            </a:r>
            <a:r>
              <a:rPr spc="-35" dirty="0">
                <a:solidFill>
                  <a:srgbClr val="C00000"/>
                </a:solidFill>
              </a:rPr>
              <a:t> </a:t>
            </a:r>
            <a:r>
              <a:rPr dirty="0"/>
              <a:t>is</a:t>
            </a:r>
            <a:r>
              <a:rPr spc="-25" dirty="0"/>
              <a:t> </a:t>
            </a:r>
            <a:r>
              <a:rPr dirty="0"/>
              <a:t>happening</a:t>
            </a:r>
            <a:r>
              <a:rPr spc="10" dirty="0"/>
              <a:t> </a:t>
            </a:r>
            <a:r>
              <a:rPr dirty="0"/>
              <a:t>when</a:t>
            </a:r>
            <a:r>
              <a:rPr spc="15" dirty="0"/>
              <a:t> </a:t>
            </a:r>
            <a:r>
              <a:rPr dirty="0"/>
              <a:t>the</a:t>
            </a:r>
            <a:r>
              <a:rPr spc="-25" dirty="0"/>
              <a:t> </a:t>
            </a:r>
            <a:r>
              <a:rPr dirty="0"/>
              <a:t>model</a:t>
            </a:r>
            <a:r>
              <a:rPr spc="-20" dirty="0"/>
              <a:t> </a:t>
            </a:r>
            <a:r>
              <a:rPr dirty="0"/>
              <a:t>is</a:t>
            </a:r>
            <a:r>
              <a:rPr spc="-25" dirty="0"/>
              <a:t> </a:t>
            </a:r>
            <a:r>
              <a:rPr dirty="0"/>
              <a:t>performing</a:t>
            </a:r>
            <a:r>
              <a:rPr spc="-20" dirty="0"/>
              <a:t> </a:t>
            </a:r>
            <a:r>
              <a:rPr dirty="0"/>
              <a:t>well</a:t>
            </a:r>
            <a:r>
              <a:rPr spc="20" dirty="0"/>
              <a:t> </a:t>
            </a:r>
            <a:r>
              <a:rPr dirty="0"/>
              <a:t>on</a:t>
            </a:r>
            <a:r>
              <a:rPr spc="-30" dirty="0"/>
              <a:t> </a:t>
            </a:r>
            <a:r>
              <a:rPr dirty="0"/>
              <a:t>the</a:t>
            </a:r>
            <a:r>
              <a:rPr spc="-30" dirty="0"/>
              <a:t> </a:t>
            </a:r>
            <a:r>
              <a:rPr spc="-10" dirty="0"/>
              <a:t>training </a:t>
            </a:r>
            <a:r>
              <a:rPr dirty="0"/>
              <a:t>dataset,</a:t>
            </a:r>
            <a:r>
              <a:rPr spc="-35" dirty="0"/>
              <a:t> </a:t>
            </a:r>
            <a:r>
              <a:rPr dirty="0"/>
              <a:t>but</a:t>
            </a:r>
            <a:r>
              <a:rPr spc="-30" dirty="0"/>
              <a:t> </a:t>
            </a:r>
            <a:r>
              <a:rPr dirty="0"/>
              <a:t>performing</a:t>
            </a:r>
            <a:r>
              <a:rPr spc="-25" dirty="0"/>
              <a:t> </a:t>
            </a:r>
            <a:r>
              <a:rPr dirty="0"/>
              <a:t>worse on</a:t>
            </a:r>
            <a:r>
              <a:rPr spc="-35" dirty="0"/>
              <a:t> </a:t>
            </a:r>
            <a:r>
              <a:rPr dirty="0"/>
              <a:t>the</a:t>
            </a:r>
            <a:r>
              <a:rPr spc="-40" dirty="0"/>
              <a:t> </a:t>
            </a:r>
            <a:r>
              <a:rPr dirty="0"/>
              <a:t>validation</a:t>
            </a:r>
            <a:r>
              <a:rPr spc="-20" dirty="0"/>
              <a:t> </a:t>
            </a:r>
            <a:r>
              <a:rPr dirty="0"/>
              <a:t>dataset</a:t>
            </a:r>
            <a:r>
              <a:rPr spc="-20" dirty="0"/>
              <a:t> </a:t>
            </a:r>
            <a:r>
              <a:rPr dirty="0"/>
              <a:t>(validation</a:t>
            </a:r>
            <a:r>
              <a:rPr spc="-15" dirty="0"/>
              <a:t> </a:t>
            </a:r>
            <a:r>
              <a:rPr dirty="0"/>
              <a:t>loss</a:t>
            </a:r>
            <a:r>
              <a:rPr spc="-35" dirty="0"/>
              <a:t> </a:t>
            </a:r>
            <a:r>
              <a:rPr spc="-25" dirty="0"/>
              <a:t>is </a:t>
            </a:r>
            <a:r>
              <a:rPr dirty="0"/>
              <a:t>higher</a:t>
            </a:r>
            <a:r>
              <a:rPr spc="-20" dirty="0"/>
              <a:t> </a:t>
            </a:r>
            <a:r>
              <a:rPr dirty="0"/>
              <a:t>than</a:t>
            </a:r>
            <a:r>
              <a:rPr spc="-15" dirty="0"/>
              <a:t> </a:t>
            </a:r>
            <a:r>
              <a:rPr dirty="0"/>
              <a:t>training</a:t>
            </a:r>
            <a:r>
              <a:rPr spc="-10" dirty="0"/>
              <a:t> </a:t>
            </a:r>
            <a:r>
              <a:rPr dirty="0"/>
              <a:t>loss).</a:t>
            </a:r>
            <a:r>
              <a:rPr spc="-20" dirty="0"/>
              <a:t> </a:t>
            </a:r>
            <a:r>
              <a:rPr dirty="0"/>
              <a:t>Most</a:t>
            </a:r>
            <a:r>
              <a:rPr spc="-20" dirty="0"/>
              <a:t> </a:t>
            </a:r>
            <a:r>
              <a:rPr dirty="0"/>
              <a:t>of</a:t>
            </a:r>
            <a:r>
              <a:rPr spc="-25" dirty="0"/>
              <a:t> </a:t>
            </a:r>
            <a:r>
              <a:rPr dirty="0"/>
              <a:t>the</a:t>
            </a:r>
            <a:r>
              <a:rPr spc="-30" dirty="0"/>
              <a:t> </a:t>
            </a:r>
            <a:r>
              <a:rPr dirty="0"/>
              <a:t>time,</a:t>
            </a:r>
            <a:r>
              <a:rPr spc="-10" dirty="0"/>
              <a:t> </a:t>
            </a:r>
            <a:r>
              <a:rPr dirty="0"/>
              <a:t>this</a:t>
            </a:r>
            <a:r>
              <a:rPr spc="-20" dirty="0"/>
              <a:t> </a:t>
            </a:r>
            <a:r>
              <a:rPr dirty="0"/>
              <a:t>is</a:t>
            </a:r>
            <a:r>
              <a:rPr spc="-25" dirty="0"/>
              <a:t> </a:t>
            </a:r>
            <a:r>
              <a:rPr dirty="0"/>
              <a:t>coming</a:t>
            </a:r>
            <a:r>
              <a:rPr spc="-10" dirty="0"/>
              <a:t> </a:t>
            </a:r>
            <a:r>
              <a:rPr dirty="0"/>
              <a:t>from</a:t>
            </a:r>
            <a:r>
              <a:rPr spc="-25" dirty="0"/>
              <a:t> </a:t>
            </a:r>
            <a:r>
              <a:rPr dirty="0"/>
              <a:t>the</a:t>
            </a:r>
            <a:r>
              <a:rPr spc="-30" dirty="0"/>
              <a:t> </a:t>
            </a:r>
            <a:r>
              <a:rPr dirty="0"/>
              <a:t>fact</a:t>
            </a:r>
            <a:r>
              <a:rPr spc="-25" dirty="0"/>
              <a:t> </a:t>
            </a:r>
            <a:r>
              <a:rPr spc="-20" dirty="0"/>
              <a:t>that </a:t>
            </a:r>
            <a:r>
              <a:rPr dirty="0"/>
              <a:t>the</a:t>
            </a:r>
            <a:r>
              <a:rPr spc="-25" dirty="0"/>
              <a:t> </a:t>
            </a:r>
            <a:r>
              <a:rPr dirty="0"/>
              <a:t>dataset</a:t>
            </a:r>
            <a:r>
              <a:rPr spc="-15" dirty="0"/>
              <a:t> </a:t>
            </a:r>
            <a:r>
              <a:rPr dirty="0"/>
              <a:t>is</a:t>
            </a:r>
            <a:r>
              <a:rPr spc="-20" dirty="0"/>
              <a:t> </a:t>
            </a:r>
            <a:r>
              <a:rPr dirty="0"/>
              <a:t>too</a:t>
            </a:r>
            <a:r>
              <a:rPr spc="-25" dirty="0"/>
              <a:t> </a:t>
            </a:r>
            <a:r>
              <a:rPr dirty="0"/>
              <a:t>small</a:t>
            </a:r>
            <a:r>
              <a:rPr spc="-10" dirty="0"/>
              <a:t> </a:t>
            </a:r>
            <a:r>
              <a:rPr dirty="0"/>
              <a:t>to</a:t>
            </a:r>
            <a:r>
              <a:rPr spc="-25" dirty="0"/>
              <a:t> </a:t>
            </a:r>
            <a:r>
              <a:rPr dirty="0"/>
              <a:t>train</a:t>
            </a:r>
            <a:r>
              <a:rPr spc="-25" dirty="0"/>
              <a:t> </a:t>
            </a:r>
            <a:r>
              <a:rPr dirty="0"/>
              <a:t>the</a:t>
            </a:r>
            <a:r>
              <a:rPr spc="-15" dirty="0"/>
              <a:t> </a:t>
            </a:r>
            <a:r>
              <a:rPr dirty="0"/>
              <a:t>model. Sometime</a:t>
            </a:r>
            <a:r>
              <a:rPr spc="-25" dirty="0"/>
              <a:t> </a:t>
            </a:r>
            <a:r>
              <a:rPr dirty="0">
                <a:solidFill>
                  <a:srgbClr val="C00000"/>
                </a:solidFill>
              </a:rPr>
              <a:t>data</a:t>
            </a:r>
            <a:r>
              <a:rPr spc="-10" dirty="0">
                <a:solidFill>
                  <a:srgbClr val="C00000"/>
                </a:solidFill>
              </a:rPr>
              <a:t> augmentation </a:t>
            </a:r>
            <a:r>
              <a:rPr dirty="0"/>
              <a:t>techniques</a:t>
            </a:r>
            <a:r>
              <a:rPr spc="-15" dirty="0"/>
              <a:t> </a:t>
            </a:r>
            <a:r>
              <a:rPr dirty="0"/>
              <a:t>are</a:t>
            </a:r>
            <a:r>
              <a:rPr spc="-30" dirty="0"/>
              <a:t> </a:t>
            </a:r>
            <a:r>
              <a:rPr dirty="0"/>
              <a:t>used</a:t>
            </a:r>
            <a:r>
              <a:rPr spc="-15" dirty="0"/>
              <a:t> </a:t>
            </a:r>
            <a:r>
              <a:rPr dirty="0"/>
              <a:t>to</a:t>
            </a:r>
            <a:r>
              <a:rPr spc="-40" dirty="0"/>
              <a:t> </a:t>
            </a:r>
            <a:r>
              <a:rPr dirty="0"/>
              <a:t>create</a:t>
            </a:r>
            <a:r>
              <a:rPr spc="-10" dirty="0"/>
              <a:t> </a:t>
            </a:r>
            <a:r>
              <a:rPr dirty="0"/>
              <a:t>more</a:t>
            </a:r>
            <a:r>
              <a:rPr spc="-30" dirty="0"/>
              <a:t> </a:t>
            </a:r>
            <a:r>
              <a:rPr dirty="0"/>
              <a:t>samples</a:t>
            </a:r>
            <a:r>
              <a:rPr spc="-15" dirty="0"/>
              <a:t> </a:t>
            </a:r>
            <a:r>
              <a:rPr dirty="0"/>
              <a:t>(e.g.</a:t>
            </a:r>
            <a:r>
              <a:rPr spc="-15" dirty="0"/>
              <a:t> </a:t>
            </a:r>
            <a:r>
              <a:rPr dirty="0"/>
              <a:t>create</a:t>
            </a:r>
            <a:r>
              <a:rPr spc="-30" dirty="0"/>
              <a:t> </a:t>
            </a:r>
            <a:r>
              <a:rPr dirty="0"/>
              <a:t>more</a:t>
            </a:r>
            <a:r>
              <a:rPr spc="-35" dirty="0"/>
              <a:t> </a:t>
            </a:r>
            <a:r>
              <a:rPr dirty="0"/>
              <a:t>pictures</a:t>
            </a:r>
            <a:r>
              <a:rPr spc="-10" dirty="0"/>
              <a:t> </a:t>
            </a:r>
            <a:r>
              <a:rPr spc="-25" dirty="0"/>
              <a:t>by </a:t>
            </a:r>
            <a:r>
              <a:rPr dirty="0"/>
              <a:t>rotating</a:t>
            </a:r>
            <a:r>
              <a:rPr spc="-20" dirty="0"/>
              <a:t> </a:t>
            </a:r>
            <a:r>
              <a:rPr dirty="0"/>
              <a:t>the</a:t>
            </a:r>
            <a:r>
              <a:rPr spc="-30" dirty="0"/>
              <a:t> </a:t>
            </a:r>
            <a:r>
              <a:rPr dirty="0"/>
              <a:t>existing</a:t>
            </a:r>
            <a:r>
              <a:rPr spc="5" dirty="0"/>
              <a:t> </a:t>
            </a:r>
            <a:r>
              <a:rPr dirty="0"/>
              <a:t>ones</a:t>
            </a:r>
            <a:r>
              <a:rPr spc="-25" dirty="0"/>
              <a:t> </a:t>
            </a:r>
            <a:r>
              <a:rPr dirty="0"/>
              <a:t>a</a:t>
            </a:r>
            <a:r>
              <a:rPr spc="-20" dirty="0"/>
              <a:t> bit)</a:t>
            </a:r>
          </a:p>
        </p:txBody>
      </p:sp>
      <p:sp>
        <p:nvSpPr>
          <p:cNvPr id="3" name="object 3"/>
          <p:cNvSpPr txBox="1">
            <a:spLocks noGrp="1"/>
          </p:cNvSpPr>
          <p:nvPr>
            <p:ph type="title"/>
          </p:nvPr>
        </p:nvSpPr>
        <p:spPr>
          <a:prstGeom prst="rect">
            <a:avLst/>
          </a:prstGeom>
        </p:spPr>
        <p:txBody>
          <a:bodyPr vert="horz" wrap="square" lIns="0" tIns="120650" rIns="0" bIns="0" rtlCol="0">
            <a:spAutoFit/>
          </a:bodyPr>
          <a:lstStyle/>
          <a:p>
            <a:pPr marL="43180">
              <a:lnSpc>
                <a:spcPct val="100000"/>
              </a:lnSpc>
              <a:spcBef>
                <a:spcPts val="100"/>
              </a:spcBef>
            </a:pPr>
            <a:r>
              <a:rPr dirty="0"/>
              <a:t>Training</a:t>
            </a:r>
            <a:r>
              <a:rPr spc="-45" dirty="0"/>
              <a:t> </a:t>
            </a:r>
            <a:r>
              <a:rPr dirty="0"/>
              <a:t>a</a:t>
            </a:r>
            <a:r>
              <a:rPr spc="-35" dirty="0"/>
              <a:t> </a:t>
            </a:r>
            <a:r>
              <a:rPr dirty="0"/>
              <a:t>NN</a:t>
            </a:r>
            <a:r>
              <a:rPr spc="-15" dirty="0"/>
              <a:t> </a:t>
            </a:r>
            <a:r>
              <a:rPr dirty="0"/>
              <a:t>–</a:t>
            </a:r>
            <a:r>
              <a:rPr spc="-15" dirty="0"/>
              <a:t> </a:t>
            </a:r>
            <a:r>
              <a:rPr spc="-10" dirty="0"/>
              <a:t>overfitting</a:t>
            </a:r>
          </a:p>
        </p:txBody>
      </p:sp>
      <p:grpSp>
        <p:nvGrpSpPr>
          <p:cNvPr id="4" name="object 4"/>
          <p:cNvGrpSpPr/>
          <p:nvPr/>
        </p:nvGrpSpPr>
        <p:grpSpPr>
          <a:xfrm>
            <a:off x="573437" y="3372612"/>
            <a:ext cx="3028950" cy="2481580"/>
            <a:chOff x="573437" y="3372612"/>
            <a:chExt cx="3028950" cy="2481580"/>
          </a:xfrm>
        </p:grpSpPr>
        <p:pic>
          <p:nvPicPr>
            <p:cNvPr id="5" name="object 5"/>
            <p:cNvPicPr/>
            <p:nvPr/>
          </p:nvPicPr>
          <p:blipFill>
            <a:blip r:embed="rId3" cstate="print"/>
            <a:stretch>
              <a:fillRect/>
            </a:stretch>
          </p:blipFill>
          <p:spPr>
            <a:xfrm>
              <a:off x="573437" y="3372612"/>
              <a:ext cx="3028896" cy="2481486"/>
            </a:xfrm>
            <a:prstGeom prst="rect">
              <a:avLst/>
            </a:prstGeom>
          </p:spPr>
        </p:pic>
        <p:sp>
          <p:nvSpPr>
            <p:cNvPr id="6" name="object 6"/>
            <p:cNvSpPr/>
            <p:nvPr/>
          </p:nvSpPr>
          <p:spPr>
            <a:xfrm>
              <a:off x="3400425" y="4810633"/>
              <a:ext cx="114300" cy="327660"/>
            </a:xfrm>
            <a:custGeom>
              <a:avLst/>
              <a:gdLst/>
              <a:ahLst/>
              <a:cxnLst/>
              <a:rect l="l" t="t" r="r" b="b"/>
              <a:pathLst>
                <a:path w="114300" h="327660">
                  <a:moveTo>
                    <a:pt x="76200" y="95250"/>
                  </a:moveTo>
                  <a:lnTo>
                    <a:pt x="38100" y="95250"/>
                  </a:lnTo>
                  <a:lnTo>
                    <a:pt x="38100" y="327279"/>
                  </a:lnTo>
                  <a:lnTo>
                    <a:pt x="76200" y="327279"/>
                  </a:lnTo>
                  <a:lnTo>
                    <a:pt x="76200" y="95250"/>
                  </a:lnTo>
                  <a:close/>
                </a:path>
                <a:path w="114300" h="327660">
                  <a:moveTo>
                    <a:pt x="57150" y="0"/>
                  </a:moveTo>
                  <a:lnTo>
                    <a:pt x="0" y="114300"/>
                  </a:lnTo>
                  <a:lnTo>
                    <a:pt x="38100" y="114300"/>
                  </a:lnTo>
                  <a:lnTo>
                    <a:pt x="38100" y="95250"/>
                  </a:lnTo>
                  <a:lnTo>
                    <a:pt x="104775" y="95250"/>
                  </a:lnTo>
                  <a:lnTo>
                    <a:pt x="57150" y="0"/>
                  </a:lnTo>
                  <a:close/>
                </a:path>
                <a:path w="114300" h="327660">
                  <a:moveTo>
                    <a:pt x="104775" y="95250"/>
                  </a:moveTo>
                  <a:lnTo>
                    <a:pt x="76200" y="95250"/>
                  </a:lnTo>
                  <a:lnTo>
                    <a:pt x="76200" y="114300"/>
                  </a:lnTo>
                  <a:lnTo>
                    <a:pt x="114300" y="114300"/>
                  </a:lnTo>
                  <a:lnTo>
                    <a:pt x="104775" y="95250"/>
                  </a:lnTo>
                  <a:close/>
                </a:path>
              </a:pathLst>
            </a:custGeom>
            <a:solidFill>
              <a:srgbClr val="FF0000"/>
            </a:solidFill>
          </p:spPr>
          <p:txBody>
            <a:bodyPr wrap="square" lIns="0" tIns="0" rIns="0" bIns="0" rtlCol="0"/>
            <a:lstStyle/>
            <a:p>
              <a:endParaRPr/>
            </a:p>
          </p:txBody>
        </p:sp>
      </p:grpSp>
      <p:pic>
        <p:nvPicPr>
          <p:cNvPr id="7" name="object 7"/>
          <p:cNvPicPr/>
          <p:nvPr/>
        </p:nvPicPr>
        <p:blipFill>
          <a:blip r:embed="rId4" cstate="print"/>
          <a:stretch>
            <a:fillRect/>
          </a:stretch>
        </p:blipFill>
        <p:spPr>
          <a:xfrm>
            <a:off x="4163703" y="3764240"/>
            <a:ext cx="4722990" cy="1421083"/>
          </a:xfrm>
          <a:prstGeom prst="rect">
            <a:avLst/>
          </a:prstGeom>
        </p:spPr>
      </p:pic>
      <p:sp>
        <p:nvSpPr>
          <p:cNvPr id="8" name="object 8"/>
          <p:cNvSpPr txBox="1"/>
          <p:nvPr/>
        </p:nvSpPr>
        <p:spPr>
          <a:xfrm>
            <a:off x="2653410" y="4514469"/>
            <a:ext cx="79819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0000"/>
                </a:solidFill>
                <a:latin typeface="Arial MT"/>
                <a:cs typeface="Arial MT"/>
              </a:rPr>
              <a:t>overfitting</a:t>
            </a:r>
            <a:endParaRPr sz="1400">
              <a:latin typeface="Arial MT"/>
              <a:cs typeface="Arial MT"/>
            </a:endParaRPr>
          </a:p>
        </p:txBody>
      </p:sp>
      <p:sp>
        <p:nvSpPr>
          <p:cNvPr id="9" name="object 9"/>
          <p:cNvSpPr txBox="1"/>
          <p:nvPr/>
        </p:nvSpPr>
        <p:spPr>
          <a:xfrm>
            <a:off x="7410068" y="5171059"/>
            <a:ext cx="79819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MT"/>
                <a:cs typeface="Arial MT"/>
              </a:rPr>
              <a:t>overfitting</a:t>
            </a:r>
            <a:endParaRPr sz="1400">
              <a:latin typeface="Arial MT"/>
              <a:cs typeface="Arial MT"/>
            </a:endParaRPr>
          </a:p>
        </p:txBody>
      </p:sp>
      <p:sp>
        <p:nvSpPr>
          <p:cNvPr id="10" name="object 10"/>
          <p:cNvSpPr txBox="1"/>
          <p:nvPr/>
        </p:nvSpPr>
        <p:spPr>
          <a:xfrm>
            <a:off x="4651628" y="5175884"/>
            <a:ext cx="130238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well</a:t>
            </a:r>
            <a:r>
              <a:rPr sz="1400" spc="-25" dirty="0">
                <a:latin typeface="Arial MT"/>
                <a:cs typeface="Arial MT"/>
              </a:rPr>
              <a:t> </a:t>
            </a:r>
            <a:r>
              <a:rPr sz="1400" spc="-10" dirty="0">
                <a:latin typeface="Arial MT"/>
                <a:cs typeface="Arial MT"/>
              </a:rPr>
              <a:t>generalized</a:t>
            </a:r>
            <a:endParaRPr sz="140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dirty="0"/>
              <a:t>Training</a:t>
            </a:r>
            <a:r>
              <a:rPr spc="-65" dirty="0"/>
              <a:t> </a:t>
            </a:r>
            <a:r>
              <a:rPr dirty="0"/>
              <a:t>a</a:t>
            </a:r>
            <a:r>
              <a:rPr spc="-45" dirty="0"/>
              <a:t> </a:t>
            </a:r>
            <a:r>
              <a:rPr dirty="0"/>
              <a:t>NN</a:t>
            </a:r>
            <a:r>
              <a:rPr spc="-35" dirty="0"/>
              <a:t> </a:t>
            </a:r>
            <a:r>
              <a:rPr dirty="0"/>
              <a:t>–</a:t>
            </a:r>
            <a:r>
              <a:rPr spc="-35" dirty="0"/>
              <a:t> </a:t>
            </a:r>
            <a:r>
              <a:rPr spc="-10" dirty="0"/>
              <a:t>hyperparameter</a:t>
            </a:r>
            <a:r>
              <a:rPr dirty="0"/>
              <a:t> </a:t>
            </a:r>
            <a:r>
              <a:rPr spc="-10" dirty="0"/>
              <a:t>tuning</a:t>
            </a:r>
          </a:p>
        </p:txBody>
      </p:sp>
      <p:sp>
        <p:nvSpPr>
          <p:cNvPr id="3" name="object 3"/>
          <p:cNvSpPr txBox="1"/>
          <p:nvPr/>
        </p:nvSpPr>
        <p:spPr>
          <a:xfrm>
            <a:off x="578916" y="1022180"/>
            <a:ext cx="7124065" cy="3557270"/>
          </a:xfrm>
          <a:prstGeom prst="rect">
            <a:avLst/>
          </a:prstGeom>
        </p:spPr>
        <p:txBody>
          <a:bodyPr vert="horz" wrap="square" lIns="0" tIns="38100" rIns="0" bIns="0" rtlCol="0">
            <a:spAutoFit/>
          </a:bodyPr>
          <a:lstStyle/>
          <a:p>
            <a:pPr marL="12700">
              <a:lnSpc>
                <a:spcPct val="100000"/>
              </a:lnSpc>
              <a:spcBef>
                <a:spcPts val="300"/>
              </a:spcBef>
            </a:pPr>
            <a:r>
              <a:rPr sz="1800" dirty="0">
                <a:latin typeface="Arial MT"/>
                <a:cs typeface="Arial MT"/>
              </a:rPr>
              <a:t>A</a:t>
            </a:r>
            <a:r>
              <a:rPr sz="1800" spc="-20" dirty="0">
                <a:latin typeface="Arial MT"/>
                <a:cs typeface="Arial MT"/>
              </a:rPr>
              <a:t> </a:t>
            </a:r>
            <a:r>
              <a:rPr sz="1800" dirty="0">
                <a:latin typeface="Arial MT"/>
                <a:cs typeface="Arial MT"/>
              </a:rPr>
              <a:t>lot</a:t>
            </a:r>
            <a:r>
              <a:rPr sz="1800" spc="-15" dirty="0">
                <a:latin typeface="Arial MT"/>
                <a:cs typeface="Arial MT"/>
              </a:rPr>
              <a:t> </a:t>
            </a:r>
            <a:r>
              <a:rPr sz="1800" dirty="0">
                <a:latin typeface="Arial MT"/>
                <a:cs typeface="Arial MT"/>
              </a:rPr>
              <a:t>of</a:t>
            </a:r>
            <a:r>
              <a:rPr sz="1800" spc="-30" dirty="0">
                <a:latin typeface="Arial MT"/>
                <a:cs typeface="Arial MT"/>
              </a:rPr>
              <a:t> </a:t>
            </a:r>
            <a:r>
              <a:rPr sz="1800" dirty="0">
                <a:solidFill>
                  <a:srgbClr val="C00000"/>
                </a:solidFill>
                <a:latin typeface="Arial MT"/>
                <a:cs typeface="Arial MT"/>
              </a:rPr>
              <a:t>hyperparameters</a:t>
            </a:r>
            <a:r>
              <a:rPr sz="1800" spc="25" dirty="0">
                <a:solidFill>
                  <a:srgbClr val="C00000"/>
                </a:solidFill>
                <a:latin typeface="Arial MT"/>
                <a:cs typeface="Arial MT"/>
              </a:rPr>
              <a:t> </a:t>
            </a:r>
            <a:r>
              <a:rPr sz="1800" dirty="0">
                <a:latin typeface="Arial MT"/>
                <a:cs typeface="Arial MT"/>
              </a:rPr>
              <a:t>need</a:t>
            </a:r>
            <a:r>
              <a:rPr sz="1800" spc="-10" dirty="0">
                <a:latin typeface="Arial MT"/>
                <a:cs typeface="Arial MT"/>
              </a:rPr>
              <a:t> </a:t>
            </a:r>
            <a:r>
              <a:rPr sz="1800" dirty="0">
                <a:latin typeface="Arial MT"/>
                <a:cs typeface="Arial MT"/>
              </a:rPr>
              <a:t>to</a:t>
            </a:r>
            <a:r>
              <a:rPr sz="1800" spc="-20" dirty="0">
                <a:latin typeface="Arial MT"/>
                <a:cs typeface="Arial MT"/>
              </a:rPr>
              <a:t> </a:t>
            </a:r>
            <a:r>
              <a:rPr sz="1800" dirty="0">
                <a:latin typeface="Arial MT"/>
                <a:cs typeface="Arial MT"/>
              </a:rPr>
              <a:t>be</a:t>
            </a:r>
            <a:r>
              <a:rPr sz="1800" spc="-25" dirty="0">
                <a:latin typeface="Arial MT"/>
                <a:cs typeface="Arial MT"/>
              </a:rPr>
              <a:t> </a:t>
            </a:r>
            <a:r>
              <a:rPr sz="1800" dirty="0">
                <a:latin typeface="Arial MT"/>
                <a:cs typeface="Arial MT"/>
              </a:rPr>
              <a:t>defined for</a:t>
            </a:r>
            <a:r>
              <a:rPr sz="1800" spc="-30"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NN</a:t>
            </a:r>
            <a:r>
              <a:rPr sz="1800" spc="-15" dirty="0">
                <a:latin typeface="Arial MT"/>
                <a:cs typeface="Arial MT"/>
              </a:rPr>
              <a:t> </a:t>
            </a:r>
            <a:r>
              <a:rPr sz="1800" spc="-10" dirty="0">
                <a:latin typeface="Arial MT"/>
                <a:cs typeface="Arial MT"/>
              </a:rPr>
              <a:t>model</a:t>
            </a:r>
            <a:endParaRPr sz="1800">
              <a:latin typeface="Arial MT"/>
              <a:cs typeface="Arial MT"/>
            </a:endParaRPr>
          </a:p>
          <a:p>
            <a:pPr marL="756285" indent="-286385">
              <a:lnSpc>
                <a:spcPct val="100000"/>
              </a:lnSpc>
              <a:spcBef>
                <a:spcPts val="405"/>
              </a:spcBef>
              <a:buSzPct val="112500"/>
              <a:buChar char="•"/>
              <a:tabLst>
                <a:tab pos="756285" algn="l"/>
              </a:tabLst>
            </a:pPr>
            <a:r>
              <a:rPr sz="1600" dirty="0">
                <a:latin typeface="Arial MT"/>
                <a:cs typeface="Arial MT"/>
              </a:rPr>
              <a:t>Number</a:t>
            </a:r>
            <a:r>
              <a:rPr sz="1600" spc="-35" dirty="0">
                <a:latin typeface="Arial MT"/>
                <a:cs typeface="Arial MT"/>
              </a:rPr>
              <a:t> </a:t>
            </a:r>
            <a:r>
              <a:rPr sz="1600" dirty="0">
                <a:latin typeface="Arial MT"/>
                <a:cs typeface="Arial MT"/>
              </a:rPr>
              <a:t>of</a:t>
            </a:r>
            <a:r>
              <a:rPr sz="1600" spc="-30" dirty="0">
                <a:latin typeface="Arial MT"/>
                <a:cs typeface="Arial MT"/>
              </a:rPr>
              <a:t> </a:t>
            </a:r>
            <a:r>
              <a:rPr sz="1600" spc="-10" dirty="0">
                <a:latin typeface="Arial MT"/>
                <a:cs typeface="Arial MT"/>
              </a:rPr>
              <a:t>layers</a:t>
            </a:r>
            <a:endParaRPr sz="1600">
              <a:latin typeface="Arial MT"/>
              <a:cs typeface="Arial MT"/>
            </a:endParaRPr>
          </a:p>
          <a:p>
            <a:pPr marL="756285" indent="-286385">
              <a:lnSpc>
                <a:spcPct val="100000"/>
              </a:lnSpc>
              <a:spcBef>
                <a:spcPts val="395"/>
              </a:spcBef>
              <a:buSzPct val="112500"/>
              <a:buChar char="•"/>
              <a:tabLst>
                <a:tab pos="756285" algn="l"/>
              </a:tabLst>
            </a:pPr>
            <a:r>
              <a:rPr sz="1600" dirty="0">
                <a:latin typeface="Arial MT"/>
                <a:cs typeface="Arial MT"/>
              </a:rPr>
              <a:t>Number</a:t>
            </a:r>
            <a:r>
              <a:rPr sz="1600" spc="-20" dirty="0">
                <a:latin typeface="Arial MT"/>
                <a:cs typeface="Arial MT"/>
              </a:rPr>
              <a:t> </a:t>
            </a:r>
            <a:r>
              <a:rPr sz="1600" dirty="0">
                <a:latin typeface="Arial MT"/>
                <a:cs typeface="Arial MT"/>
              </a:rPr>
              <a:t>of</a:t>
            </a:r>
            <a:r>
              <a:rPr sz="1600" spc="-15" dirty="0">
                <a:latin typeface="Arial MT"/>
                <a:cs typeface="Arial MT"/>
              </a:rPr>
              <a:t> </a:t>
            </a:r>
            <a:r>
              <a:rPr sz="1600" dirty="0">
                <a:latin typeface="Arial MT"/>
                <a:cs typeface="Arial MT"/>
              </a:rPr>
              <a:t>nodes</a:t>
            </a:r>
            <a:r>
              <a:rPr sz="1600" spc="-25" dirty="0">
                <a:latin typeface="Arial MT"/>
                <a:cs typeface="Arial MT"/>
              </a:rPr>
              <a:t> </a:t>
            </a:r>
            <a:r>
              <a:rPr sz="1600" dirty="0">
                <a:latin typeface="Arial MT"/>
                <a:cs typeface="Arial MT"/>
              </a:rPr>
              <a:t>in</a:t>
            </a:r>
            <a:r>
              <a:rPr sz="1600" spc="-30" dirty="0">
                <a:latin typeface="Arial MT"/>
                <a:cs typeface="Arial MT"/>
              </a:rPr>
              <a:t> </a:t>
            </a:r>
            <a:r>
              <a:rPr sz="1600" dirty="0">
                <a:latin typeface="Arial MT"/>
                <a:cs typeface="Arial MT"/>
              </a:rPr>
              <a:t>the</a:t>
            </a:r>
            <a:r>
              <a:rPr sz="1600" spc="-15" dirty="0">
                <a:latin typeface="Arial MT"/>
                <a:cs typeface="Arial MT"/>
              </a:rPr>
              <a:t> </a:t>
            </a:r>
            <a:r>
              <a:rPr sz="1600" spc="-10" dirty="0">
                <a:latin typeface="Arial MT"/>
                <a:cs typeface="Arial MT"/>
              </a:rPr>
              <a:t>layers</a:t>
            </a:r>
            <a:endParaRPr sz="1600">
              <a:latin typeface="Arial MT"/>
              <a:cs typeface="Arial MT"/>
            </a:endParaRPr>
          </a:p>
          <a:p>
            <a:pPr marL="756285" indent="-286385">
              <a:lnSpc>
                <a:spcPct val="100000"/>
              </a:lnSpc>
              <a:spcBef>
                <a:spcPts val="409"/>
              </a:spcBef>
              <a:buSzPct val="112500"/>
              <a:buChar char="•"/>
              <a:tabLst>
                <a:tab pos="756285" algn="l"/>
              </a:tabLst>
            </a:pPr>
            <a:r>
              <a:rPr sz="1600" dirty="0">
                <a:latin typeface="Arial MT"/>
                <a:cs typeface="Arial MT"/>
              </a:rPr>
              <a:t>Number</a:t>
            </a:r>
            <a:r>
              <a:rPr sz="1600" spc="-30" dirty="0">
                <a:latin typeface="Arial MT"/>
                <a:cs typeface="Arial MT"/>
              </a:rPr>
              <a:t> </a:t>
            </a:r>
            <a:r>
              <a:rPr sz="1600" dirty="0">
                <a:latin typeface="Arial MT"/>
                <a:cs typeface="Arial MT"/>
              </a:rPr>
              <a:t>of</a:t>
            </a:r>
            <a:r>
              <a:rPr sz="1600" spc="-25" dirty="0">
                <a:latin typeface="Arial MT"/>
                <a:cs typeface="Arial MT"/>
              </a:rPr>
              <a:t> </a:t>
            </a:r>
            <a:r>
              <a:rPr sz="1600" spc="-10" dirty="0">
                <a:latin typeface="Arial MT"/>
                <a:cs typeface="Arial MT"/>
              </a:rPr>
              <a:t>epochs</a:t>
            </a:r>
            <a:endParaRPr sz="1600">
              <a:latin typeface="Arial MT"/>
              <a:cs typeface="Arial MT"/>
            </a:endParaRPr>
          </a:p>
          <a:p>
            <a:pPr marL="756285" indent="-286385">
              <a:lnSpc>
                <a:spcPct val="100000"/>
              </a:lnSpc>
              <a:spcBef>
                <a:spcPts val="395"/>
              </a:spcBef>
              <a:buSzPct val="112500"/>
              <a:buChar char="•"/>
              <a:tabLst>
                <a:tab pos="756285" algn="l"/>
              </a:tabLst>
            </a:pPr>
            <a:r>
              <a:rPr sz="1600" dirty="0">
                <a:latin typeface="Arial MT"/>
                <a:cs typeface="Arial MT"/>
              </a:rPr>
              <a:t>Batch</a:t>
            </a:r>
            <a:r>
              <a:rPr sz="1600" spc="-30" dirty="0">
                <a:latin typeface="Arial MT"/>
                <a:cs typeface="Arial MT"/>
              </a:rPr>
              <a:t> </a:t>
            </a:r>
            <a:r>
              <a:rPr sz="1600" spc="-20" dirty="0">
                <a:latin typeface="Arial MT"/>
                <a:cs typeface="Arial MT"/>
              </a:rPr>
              <a:t>size</a:t>
            </a:r>
            <a:endParaRPr sz="1600">
              <a:latin typeface="Arial MT"/>
              <a:cs typeface="Arial MT"/>
            </a:endParaRPr>
          </a:p>
          <a:p>
            <a:pPr marL="756285" indent="-286385">
              <a:lnSpc>
                <a:spcPct val="100000"/>
              </a:lnSpc>
              <a:spcBef>
                <a:spcPts val="395"/>
              </a:spcBef>
              <a:buSzPct val="112500"/>
              <a:buChar char="•"/>
              <a:tabLst>
                <a:tab pos="756285" algn="l"/>
              </a:tabLst>
            </a:pPr>
            <a:r>
              <a:rPr sz="1600" dirty="0">
                <a:latin typeface="Arial MT"/>
                <a:cs typeface="Arial MT"/>
              </a:rPr>
              <a:t>Learning</a:t>
            </a:r>
            <a:r>
              <a:rPr sz="1600" spc="-80" dirty="0">
                <a:latin typeface="Arial MT"/>
                <a:cs typeface="Arial MT"/>
              </a:rPr>
              <a:t> </a:t>
            </a:r>
            <a:r>
              <a:rPr sz="1600" spc="-20" dirty="0">
                <a:latin typeface="Arial MT"/>
                <a:cs typeface="Arial MT"/>
              </a:rPr>
              <a:t>rate</a:t>
            </a:r>
            <a:endParaRPr sz="1600">
              <a:latin typeface="Arial MT"/>
              <a:cs typeface="Arial MT"/>
            </a:endParaRPr>
          </a:p>
          <a:p>
            <a:pPr marL="756285" indent="-286385">
              <a:lnSpc>
                <a:spcPct val="100000"/>
              </a:lnSpc>
              <a:spcBef>
                <a:spcPts val="409"/>
              </a:spcBef>
              <a:buSzPct val="112500"/>
              <a:buChar char="•"/>
              <a:tabLst>
                <a:tab pos="756285" algn="l"/>
              </a:tabLst>
            </a:pPr>
            <a:r>
              <a:rPr sz="1600" dirty="0">
                <a:latin typeface="Arial MT"/>
                <a:cs typeface="Arial MT"/>
              </a:rPr>
              <a:t>Type</a:t>
            </a:r>
            <a:r>
              <a:rPr sz="1600" spc="-25" dirty="0">
                <a:latin typeface="Arial MT"/>
                <a:cs typeface="Arial MT"/>
              </a:rPr>
              <a:t> </a:t>
            </a:r>
            <a:r>
              <a:rPr sz="1600" dirty="0">
                <a:latin typeface="Arial MT"/>
                <a:cs typeface="Arial MT"/>
              </a:rPr>
              <a:t>of</a:t>
            </a:r>
            <a:r>
              <a:rPr sz="1600" spc="-30" dirty="0">
                <a:latin typeface="Arial MT"/>
                <a:cs typeface="Arial MT"/>
              </a:rPr>
              <a:t> </a:t>
            </a:r>
            <a:r>
              <a:rPr sz="1600" dirty="0">
                <a:latin typeface="Arial MT"/>
                <a:cs typeface="Arial MT"/>
              </a:rPr>
              <a:t>activation</a:t>
            </a:r>
            <a:r>
              <a:rPr sz="1600" spc="-50" dirty="0">
                <a:latin typeface="Arial MT"/>
                <a:cs typeface="Arial MT"/>
              </a:rPr>
              <a:t> </a:t>
            </a:r>
            <a:r>
              <a:rPr sz="1600" spc="-10" dirty="0">
                <a:latin typeface="Arial MT"/>
                <a:cs typeface="Arial MT"/>
              </a:rPr>
              <a:t>function</a:t>
            </a:r>
            <a:endParaRPr sz="1600">
              <a:latin typeface="Arial MT"/>
              <a:cs typeface="Arial MT"/>
            </a:endParaRPr>
          </a:p>
          <a:p>
            <a:pPr marL="756285" indent="-286385">
              <a:lnSpc>
                <a:spcPct val="100000"/>
              </a:lnSpc>
              <a:spcBef>
                <a:spcPts val="400"/>
              </a:spcBef>
              <a:buSzPct val="112500"/>
              <a:buChar char="•"/>
              <a:tabLst>
                <a:tab pos="756285" algn="l"/>
              </a:tabLst>
            </a:pPr>
            <a:r>
              <a:rPr sz="1600" dirty="0">
                <a:latin typeface="Arial MT"/>
                <a:cs typeface="Arial MT"/>
              </a:rPr>
              <a:t>Type</a:t>
            </a:r>
            <a:r>
              <a:rPr sz="1600" spc="-10" dirty="0">
                <a:latin typeface="Arial MT"/>
                <a:cs typeface="Arial MT"/>
              </a:rPr>
              <a:t> </a:t>
            </a:r>
            <a:r>
              <a:rPr sz="1600" dirty="0">
                <a:latin typeface="Arial MT"/>
                <a:cs typeface="Arial MT"/>
              </a:rPr>
              <a:t>of</a:t>
            </a:r>
            <a:r>
              <a:rPr sz="1600" spc="-15" dirty="0">
                <a:latin typeface="Arial MT"/>
                <a:cs typeface="Arial MT"/>
              </a:rPr>
              <a:t> </a:t>
            </a:r>
            <a:r>
              <a:rPr sz="1600" dirty="0">
                <a:latin typeface="Arial MT"/>
                <a:cs typeface="Arial MT"/>
              </a:rPr>
              <a:t>loss</a:t>
            </a:r>
            <a:r>
              <a:rPr sz="1600" spc="-30" dirty="0">
                <a:latin typeface="Arial MT"/>
                <a:cs typeface="Arial MT"/>
              </a:rPr>
              <a:t> </a:t>
            </a:r>
            <a:r>
              <a:rPr sz="1600" spc="-10" dirty="0">
                <a:latin typeface="Arial MT"/>
                <a:cs typeface="Arial MT"/>
              </a:rPr>
              <a:t>function</a:t>
            </a:r>
            <a:endParaRPr sz="1600">
              <a:latin typeface="Arial MT"/>
              <a:cs typeface="Arial MT"/>
            </a:endParaRPr>
          </a:p>
          <a:p>
            <a:pPr marL="756285" indent="-286385">
              <a:lnSpc>
                <a:spcPct val="100000"/>
              </a:lnSpc>
              <a:spcBef>
                <a:spcPts val="395"/>
              </a:spcBef>
              <a:buSzPct val="112500"/>
              <a:buChar char="•"/>
              <a:tabLst>
                <a:tab pos="756285" algn="l"/>
              </a:tabLst>
            </a:pPr>
            <a:r>
              <a:rPr sz="1600" spc="-50" dirty="0">
                <a:latin typeface="Arial MT"/>
                <a:cs typeface="Arial MT"/>
              </a:rPr>
              <a:t>…</a:t>
            </a:r>
            <a:endParaRPr sz="1600">
              <a:latin typeface="Arial MT"/>
              <a:cs typeface="Arial MT"/>
            </a:endParaRPr>
          </a:p>
          <a:p>
            <a:pPr marL="12700">
              <a:lnSpc>
                <a:spcPct val="100000"/>
              </a:lnSpc>
              <a:spcBef>
                <a:spcPts val="400"/>
              </a:spcBef>
            </a:pPr>
            <a:r>
              <a:rPr sz="1800" dirty="0">
                <a:latin typeface="Arial MT"/>
                <a:cs typeface="Arial MT"/>
              </a:rPr>
              <a:t>In</a:t>
            </a:r>
            <a:r>
              <a:rPr sz="1800" spc="-40" dirty="0">
                <a:latin typeface="Arial MT"/>
                <a:cs typeface="Arial MT"/>
              </a:rPr>
              <a:t> </a:t>
            </a:r>
            <a:r>
              <a:rPr sz="1800" dirty="0">
                <a:latin typeface="Arial MT"/>
                <a:cs typeface="Arial MT"/>
              </a:rPr>
              <a:t>reality</a:t>
            </a:r>
            <a:r>
              <a:rPr sz="1800" spc="-30" dirty="0">
                <a:latin typeface="Arial MT"/>
                <a:cs typeface="Arial MT"/>
              </a:rPr>
              <a:t> </a:t>
            </a:r>
            <a:r>
              <a:rPr sz="1800" dirty="0">
                <a:latin typeface="Arial MT"/>
                <a:cs typeface="Arial MT"/>
              </a:rPr>
              <a:t>several</a:t>
            </a:r>
            <a:r>
              <a:rPr sz="1800" spc="-25" dirty="0">
                <a:latin typeface="Arial MT"/>
                <a:cs typeface="Arial MT"/>
              </a:rPr>
              <a:t> </a:t>
            </a:r>
            <a:r>
              <a:rPr sz="1800" dirty="0">
                <a:latin typeface="Arial MT"/>
                <a:cs typeface="Arial MT"/>
              </a:rPr>
              <a:t>model</a:t>
            </a:r>
            <a:r>
              <a:rPr sz="1800" spc="-30" dirty="0">
                <a:latin typeface="Arial MT"/>
                <a:cs typeface="Arial MT"/>
              </a:rPr>
              <a:t> </a:t>
            </a:r>
            <a:r>
              <a:rPr sz="1800" dirty="0">
                <a:latin typeface="Arial MT"/>
                <a:cs typeface="Arial MT"/>
              </a:rPr>
              <a:t>with</a:t>
            </a:r>
            <a:r>
              <a:rPr sz="1800" spc="5" dirty="0">
                <a:latin typeface="Arial MT"/>
                <a:cs typeface="Arial MT"/>
              </a:rPr>
              <a:t> </a:t>
            </a:r>
            <a:r>
              <a:rPr sz="1800" dirty="0">
                <a:latin typeface="Arial MT"/>
                <a:cs typeface="Arial MT"/>
              </a:rPr>
              <a:t>different</a:t>
            </a:r>
            <a:r>
              <a:rPr sz="1800" spc="-35" dirty="0">
                <a:latin typeface="Arial MT"/>
                <a:cs typeface="Arial MT"/>
              </a:rPr>
              <a:t> </a:t>
            </a:r>
            <a:r>
              <a:rPr sz="1800" dirty="0">
                <a:latin typeface="Arial MT"/>
                <a:cs typeface="Arial MT"/>
              </a:rPr>
              <a:t>hyperparameters</a:t>
            </a:r>
            <a:r>
              <a:rPr sz="1800" spc="5" dirty="0">
                <a:latin typeface="Arial MT"/>
                <a:cs typeface="Arial MT"/>
              </a:rPr>
              <a:t> </a:t>
            </a:r>
            <a:r>
              <a:rPr sz="1800" dirty="0">
                <a:latin typeface="Arial MT"/>
                <a:cs typeface="Arial MT"/>
              </a:rPr>
              <a:t>are</a:t>
            </a:r>
            <a:r>
              <a:rPr sz="1800" spc="-30" dirty="0">
                <a:latin typeface="Arial MT"/>
                <a:cs typeface="Arial MT"/>
              </a:rPr>
              <a:t> </a:t>
            </a:r>
            <a:r>
              <a:rPr sz="1800" dirty="0">
                <a:latin typeface="Arial MT"/>
                <a:cs typeface="Arial MT"/>
              </a:rPr>
              <a:t>trained</a:t>
            </a:r>
            <a:r>
              <a:rPr sz="1800" spc="-25" dirty="0">
                <a:latin typeface="Arial MT"/>
                <a:cs typeface="Arial MT"/>
              </a:rPr>
              <a:t> and</a:t>
            </a:r>
            <a:endParaRPr sz="1800">
              <a:latin typeface="Arial MT"/>
              <a:cs typeface="Arial MT"/>
            </a:endParaRPr>
          </a:p>
          <a:p>
            <a:pPr marL="12700">
              <a:lnSpc>
                <a:spcPct val="100000"/>
              </a:lnSpc>
            </a:pPr>
            <a:r>
              <a:rPr sz="1800" dirty="0">
                <a:latin typeface="Arial MT"/>
                <a:cs typeface="Arial MT"/>
              </a:rPr>
              <a:t>the</a:t>
            </a:r>
            <a:r>
              <a:rPr sz="1800" spc="-45" dirty="0">
                <a:latin typeface="Arial MT"/>
                <a:cs typeface="Arial MT"/>
              </a:rPr>
              <a:t> </a:t>
            </a:r>
            <a:r>
              <a:rPr sz="1800" dirty="0">
                <a:latin typeface="Arial MT"/>
                <a:cs typeface="Arial MT"/>
              </a:rPr>
              <a:t>model</a:t>
            </a:r>
            <a:r>
              <a:rPr sz="1800" spc="-20" dirty="0">
                <a:latin typeface="Arial MT"/>
                <a:cs typeface="Arial MT"/>
              </a:rPr>
              <a:t> </a:t>
            </a:r>
            <a:r>
              <a:rPr sz="1800" dirty="0">
                <a:latin typeface="Arial MT"/>
                <a:cs typeface="Arial MT"/>
              </a:rPr>
              <a:t>giving</a:t>
            </a:r>
            <a:r>
              <a:rPr sz="1800" spc="-15"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best</a:t>
            </a:r>
            <a:r>
              <a:rPr sz="1800" spc="-20" dirty="0">
                <a:latin typeface="Arial MT"/>
                <a:cs typeface="Arial MT"/>
              </a:rPr>
              <a:t> </a:t>
            </a:r>
            <a:r>
              <a:rPr sz="1800" dirty="0">
                <a:latin typeface="Arial MT"/>
                <a:cs typeface="Arial MT"/>
              </a:rPr>
              <a:t>results</a:t>
            </a:r>
            <a:r>
              <a:rPr sz="1800" spc="-10" dirty="0">
                <a:latin typeface="Arial MT"/>
                <a:cs typeface="Arial MT"/>
              </a:rPr>
              <a:t> </a:t>
            </a:r>
            <a:r>
              <a:rPr sz="1800" dirty="0">
                <a:latin typeface="Arial MT"/>
                <a:cs typeface="Arial MT"/>
              </a:rPr>
              <a:t>for</a:t>
            </a:r>
            <a:r>
              <a:rPr sz="1800" spc="-40"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validation</a:t>
            </a:r>
            <a:r>
              <a:rPr sz="1800" spc="-5" dirty="0">
                <a:latin typeface="Arial MT"/>
                <a:cs typeface="Arial MT"/>
              </a:rPr>
              <a:t> </a:t>
            </a:r>
            <a:r>
              <a:rPr sz="1800" dirty="0">
                <a:latin typeface="Arial MT"/>
                <a:cs typeface="Arial MT"/>
              </a:rPr>
              <a:t>dataset</a:t>
            </a:r>
            <a:r>
              <a:rPr sz="1800" spc="-15" dirty="0">
                <a:latin typeface="Arial MT"/>
                <a:cs typeface="Arial MT"/>
              </a:rPr>
              <a:t> </a:t>
            </a:r>
            <a:r>
              <a:rPr sz="1800" dirty="0">
                <a:latin typeface="Arial MT"/>
                <a:cs typeface="Arial MT"/>
              </a:rPr>
              <a:t>is</a:t>
            </a:r>
            <a:r>
              <a:rPr sz="1800" spc="-25" dirty="0">
                <a:latin typeface="Arial MT"/>
                <a:cs typeface="Arial MT"/>
              </a:rPr>
              <a:t> </a:t>
            </a:r>
            <a:r>
              <a:rPr sz="1800" spc="-10" dirty="0">
                <a:latin typeface="Arial MT"/>
                <a:cs typeface="Arial MT"/>
              </a:rPr>
              <a:t>chosen.</a:t>
            </a:r>
            <a:endParaRPr sz="1800">
              <a:latin typeface="Arial MT"/>
              <a:cs typeface="Arial MT"/>
            </a:endParaRPr>
          </a:p>
          <a:p>
            <a:pPr marL="12700">
              <a:lnSpc>
                <a:spcPct val="100000"/>
              </a:lnSpc>
            </a:pPr>
            <a:r>
              <a:rPr sz="1800" dirty="0">
                <a:latin typeface="Arial MT"/>
                <a:cs typeface="Arial MT"/>
              </a:rPr>
              <a:t>This</a:t>
            </a:r>
            <a:r>
              <a:rPr sz="1800" spc="-45" dirty="0">
                <a:latin typeface="Arial MT"/>
                <a:cs typeface="Arial MT"/>
              </a:rPr>
              <a:t> </a:t>
            </a:r>
            <a:r>
              <a:rPr sz="1800" dirty="0">
                <a:latin typeface="Arial MT"/>
                <a:cs typeface="Arial MT"/>
              </a:rPr>
              <a:t>process</a:t>
            </a:r>
            <a:r>
              <a:rPr sz="1800" spc="-20"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called</a:t>
            </a:r>
            <a:r>
              <a:rPr sz="1800" spc="-25" dirty="0">
                <a:latin typeface="Arial MT"/>
                <a:cs typeface="Arial MT"/>
              </a:rPr>
              <a:t> </a:t>
            </a:r>
            <a:r>
              <a:rPr sz="1800" dirty="0">
                <a:solidFill>
                  <a:srgbClr val="C00000"/>
                </a:solidFill>
                <a:latin typeface="Arial MT"/>
                <a:cs typeface="Arial MT"/>
              </a:rPr>
              <a:t>hyperparameter</a:t>
            </a:r>
            <a:r>
              <a:rPr sz="1800" spc="15" dirty="0">
                <a:solidFill>
                  <a:srgbClr val="C00000"/>
                </a:solidFill>
                <a:latin typeface="Arial MT"/>
                <a:cs typeface="Arial MT"/>
              </a:rPr>
              <a:t> </a:t>
            </a:r>
            <a:r>
              <a:rPr sz="1800" spc="-10" dirty="0">
                <a:solidFill>
                  <a:srgbClr val="C00000"/>
                </a:solidFill>
                <a:latin typeface="Arial MT"/>
                <a:cs typeface="Arial MT"/>
              </a:rPr>
              <a:t>tuning</a:t>
            </a:r>
            <a:r>
              <a:rPr sz="1800" spc="-10" dirty="0">
                <a:latin typeface="Arial MT"/>
                <a:cs typeface="Arial MT"/>
              </a:rPr>
              <a:t>.</a:t>
            </a:r>
            <a:endParaRPr sz="18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7"/>
            <a:ext cx="9144000" cy="6858000"/>
            <a:chOff x="0" y="27"/>
            <a:chExt cx="9144000" cy="6858000"/>
          </a:xfrm>
        </p:grpSpPr>
        <p:pic>
          <p:nvPicPr>
            <p:cNvPr id="3" name="object 3"/>
            <p:cNvPicPr/>
            <p:nvPr/>
          </p:nvPicPr>
          <p:blipFill>
            <a:blip r:embed="rId2" cstate="print"/>
            <a:stretch>
              <a:fillRect/>
            </a:stretch>
          </p:blipFill>
          <p:spPr>
            <a:xfrm>
              <a:off x="0" y="27"/>
              <a:ext cx="9144000" cy="6857972"/>
            </a:xfrm>
            <a:prstGeom prst="rect">
              <a:avLst/>
            </a:prstGeom>
          </p:spPr>
        </p:pic>
        <p:sp>
          <p:nvSpPr>
            <p:cNvPr id="4" name="object 4"/>
            <p:cNvSpPr/>
            <p:nvPr/>
          </p:nvSpPr>
          <p:spPr>
            <a:xfrm>
              <a:off x="582218" y="2775252"/>
              <a:ext cx="4434205" cy="92075"/>
            </a:xfrm>
            <a:custGeom>
              <a:avLst/>
              <a:gdLst/>
              <a:ahLst/>
              <a:cxnLst/>
              <a:rect l="l" t="t" r="r" b="b"/>
              <a:pathLst>
                <a:path w="4434205" h="92075">
                  <a:moveTo>
                    <a:pt x="4434205" y="0"/>
                  </a:moveTo>
                  <a:lnTo>
                    <a:pt x="0" y="0"/>
                  </a:lnTo>
                  <a:lnTo>
                    <a:pt x="0" y="91899"/>
                  </a:lnTo>
                  <a:lnTo>
                    <a:pt x="4434205" y="91899"/>
                  </a:lnTo>
                  <a:lnTo>
                    <a:pt x="4434205" y="0"/>
                  </a:lnTo>
                  <a:close/>
                </a:path>
              </a:pathLst>
            </a:custGeom>
            <a:solidFill>
              <a:srgbClr val="000000"/>
            </a:solidFill>
          </p:spPr>
          <p:txBody>
            <a:bodyPr wrap="square" lIns="0" tIns="0" rIns="0" bIns="0" rtlCol="0"/>
            <a:lstStyle/>
            <a:p>
              <a:endParaRPr/>
            </a:p>
          </p:txBody>
        </p:sp>
      </p:grpSp>
      <p:sp>
        <p:nvSpPr>
          <p:cNvPr id="5" name="object 5"/>
          <p:cNvSpPr txBox="1"/>
          <p:nvPr/>
        </p:nvSpPr>
        <p:spPr>
          <a:xfrm>
            <a:off x="567334" y="3079242"/>
            <a:ext cx="3343275" cy="953135"/>
          </a:xfrm>
          <a:prstGeom prst="rect">
            <a:avLst/>
          </a:prstGeom>
        </p:spPr>
        <p:txBody>
          <a:bodyPr vert="horz" wrap="square" lIns="0" tIns="67945" rIns="0" bIns="0" rtlCol="0">
            <a:spAutoFit/>
          </a:bodyPr>
          <a:lstStyle/>
          <a:p>
            <a:pPr marL="12700" marR="5080">
              <a:lnSpc>
                <a:spcPts val="3460"/>
              </a:lnSpc>
              <a:spcBef>
                <a:spcPts val="535"/>
              </a:spcBef>
            </a:pPr>
            <a:r>
              <a:rPr sz="3200" b="1" dirty="0">
                <a:latin typeface="Arial"/>
                <a:cs typeface="Arial"/>
              </a:rPr>
              <a:t>Neural</a:t>
            </a:r>
            <a:r>
              <a:rPr sz="3200" b="1" spc="-40" dirty="0">
                <a:latin typeface="Arial"/>
                <a:cs typeface="Arial"/>
              </a:rPr>
              <a:t> </a:t>
            </a:r>
            <a:r>
              <a:rPr sz="3200" b="1" dirty="0">
                <a:latin typeface="Arial"/>
                <a:cs typeface="Arial"/>
              </a:rPr>
              <a:t>Network</a:t>
            </a:r>
            <a:r>
              <a:rPr sz="3200" b="1" spc="-40" dirty="0">
                <a:latin typeface="Arial"/>
                <a:cs typeface="Arial"/>
              </a:rPr>
              <a:t> </a:t>
            </a:r>
            <a:r>
              <a:rPr sz="3200" b="1" spc="-50" dirty="0">
                <a:latin typeface="Arial"/>
                <a:cs typeface="Arial"/>
              </a:rPr>
              <a:t>– </a:t>
            </a:r>
            <a:r>
              <a:rPr sz="3200" b="1" spc="-10" dirty="0">
                <a:latin typeface="Arial"/>
                <a:cs typeface="Arial"/>
              </a:rPr>
              <a:t>Classification</a:t>
            </a:r>
            <a:endParaRPr sz="3200">
              <a:latin typeface="Arial"/>
              <a:cs typeface="Arial"/>
            </a:endParaRPr>
          </a:p>
        </p:txBody>
      </p:sp>
      <p:pic>
        <p:nvPicPr>
          <p:cNvPr id="6" name="object 6"/>
          <p:cNvPicPr/>
          <p:nvPr/>
        </p:nvPicPr>
        <p:blipFill>
          <a:blip r:embed="rId3" cstate="print"/>
          <a:stretch>
            <a:fillRect/>
          </a:stretch>
        </p:blipFill>
        <p:spPr>
          <a:xfrm>
            <a:off x="577723" y="342900"/>
            <a:ext cx="4432427" cy="23028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8487" y="2296833"/>
            <a:ext cx="8145780" cy="4415790"/>
            <a:chOff x="498487" y="2296833"/>
            <a:chExt cx="8145780" cy="4415790"/>
          </a:xfrm>
        </p:grpSpPr>
        <p:pic>
          <p:nvPicPr>
            <p:cNvPr id="3" name="object 3"/>
            <p:cNvPicPr/>
            <p:nvPr/>
          </p:nvPicPr>
          <p:blipFill>
            <a:blip r:embed="rId3" cstate="print"/>
            <a:stretch>
              <a:fillRect/>
            </a:stretch>
          </p:blipFill>
          <p:spPr>
            <a:xfrm>
              <a:off x="498487" y="2296833"/>
              <a:ext cx="4442333" cy="4415790"/>
            </a:xfrm>
            <a:prstGeom prst="rect">
              <a:avLst/>
            </a:prstGeom>
          </p:spPr>
        </p:pic>
        <p:sp>
          <p:nvSpPr>
            <p:cNvPr id="4" name="object 4"/>
            <p:cNvSpPr/>
            <p:nvPr/>
          </p:nvSpPr>
          <p:spPr>
            <a:xfrm>
              <a:off x="3143249" y="4188586"/>
              <a:ext cx="693420" cy="556895"/>
            </a:xfrm>
            <a:custGeom>
              <a:avLst/>
              <a:gdLst/>
              <a:ahLst/>
              <a:cxnLst/>
              <a:rect l="l" t="t" r="r" b="b"/>
              <a:pathLst>
                <a:path w="693420" h="556895">
                  <a:moveTo>
                    <a:pt x="0" y="556387"/>
                  </a:moveTo>
                  <a:lnTo>
                    <a:pt x="693254" y="556387"/>
                  </a:lnTo>
                  <a:lnTo>
                    <a:pt x="693254" y="0"/>
                  </a:lnTo>
                  <a:lnTo>
                    <a:pt x="0" y="0"/>
                  </a:lnTo>
                  <a:lnTo>
                    <a:pt x="0" y="556387"/>
                  </a:lnTo>
                  <a:close/>
                </a:path>
              </a:pathLst>
            </a:custGeom>
            <a:ln w="38100">
              <a:solidFill>
                <a:srgbClr val="2862B4"/>
              </a:solidFill>
            </a:ln>
          </p:spPr>
          <p:txBody>
            <a:bodyPr wrap="square" lIns="0" tIns="0" rIns="0" bIns="0" rtlCol="0"/>
            <a:lstStyle/>
            <a:p>
              <a:endParaRPr/>
            </a:p>
          </p:txBody>
        </p:sp>
        <p:pic>
          <p:nvPicPr>
            <p:cNvPr id="5" name="object 5"/>
            <p:cNvPicPr/>
            <p:nvPr/>
          </p:nvPicPr>
          <p:blipFill>
            <a:blip r:embed="rId4" cstate="print"/>
            <a:stretch>
              <a:fillRect/>
            </a:stretch>
          </p:blipFill>
          <p:spPr>
            <a:xfrm>
              <a:off x="3793235" y="3866337"/>
              <a:ext cx="4239768" cy="393242"/>
            </a:xfrm>
            <a:prstGeom prst="rect">
              <a:avLst/>
            </a:prstGeom>
          </p:spPr>
        </p:pic>
        <p:sp>
          <p:nvSpPr>
            <p:cNvPr id="6" name="object 6"/>
            <p:cNvSpPr/>
            <p:nvPr/>
          </p:nvSpPr>
          <p:spPr>
            <a:xfrm>
              <a:off x="3836542" y="3902075"/>
              <a:ext cx="4146550" cy="287020"/>
            </a:xfrm>
            <a:custGeom>
              <a:avLst/>
              <a:gdLst/>
              <a:ahLst/>
              <a:cxnLst/>
              <a:rect l="l" t="t" r="r" b="b"/>
              <a:pathLst>
                <a:path w="4146550" h="287020">
                  <a:moveTo>
                    <a:pt x="0" y="286512"/>
                  </a:moveTo>
                  <a:lnTo>
                    <a:pt x="4146041" y="0"/>
                  </a:lnTo>
                </a:path>
              </a:pathLst>
            </a:custGeom>
            <a:ln w="25400">
              <a:solidFill>
                <a:srgbClr val="2862B4"/>
              </a:solidFill>
              <a:prstDash val="sysDash"/>
            </a:ln>
          </p:spPr>
          <p:txBody>
            <a:bodyPr wrap="square" lIns="0" tIns="0" rIns="0" bIns="0" rtlCol="0"/>
            <a:lstStyle/>
            <a:p>
              <a:endParaRPr/>
            </a:p>
          </p:txBody>
        </p:sp>
        <p:pic>
          <p:nvPicPr>
            <p:cNvPr id="7" name="object 7"/>
            <p:cNvPicPr/>
            <p:nvPr/>
          </p:nvPicPr>
          <p:blipFill>
            <a:blip r:embed="rId5" cstate="print"/>
            <a:stretch>
              <a:fillRect/>
            </a:stretch>
          </p:blipFill>
          <p:spPr>
            <a:xfrm>
              <a:off x="3790187" y="4710683"/>
              <a:ext cx="4242816" cy="1159751"/>
            </a:xfrm>
            <a:prstGeom prst="rect">
              <a:avLst/>
            </a:prstGeom>
          </p:spPr>
        </p:pic>
        <p:sp>
          <p:nvSpPr>
            <p:cNvPr id="8" name="object 8"/>
            <p:cNvSpPr/>
            <p:nvPr/>
          </p:nvSpPr>
          <p:spPr>
            <a:xfrm>
              <a:off x="3836542" y="4744973"/>
              <a:ext cx="4146550" cy="1054735"/>
            </a:xfrm>
            <a:custGeom>
              <a:avLst/>
              <a:gdLst/>
              <a:ahLst/>
              <a:cxnLst/>
              <a:rect l="l" t="t" r="r" b="b"/>
              <a:pathLst>
                <a:path w="4146550" h="1054735">
                  <a:moveTo>
                    <a:pt x="0" y="0"/>
                  </a:moveTo>
                  <a:lnTo>
                    <a:pt x="4146041" y="1054608"/>
                  </a:lnTo>
                </a:path>
              </a:pathLst>
            </a:custGeom>
            <a:ln w="25400">
              <a:solidFill>
                <a:srgbClr val="2862B4"/>
              </a:solidFill>
              <a:prstDash val="sysDash"/>
            </a:ln>
          </p:spPr>
          <p:txBody>
            <a:bodyPr wrap="square" lIns="0" tIns="0" rIns="0" bIns="0" rtlCol="0"/>
            <a:lstStyle/>
            <a:p>
              <a:endParaRPr/>
            </a:p>
          </p:txBody>
        </p:sp>
        <p:pic>
          <p:nvPicPr>
            <p:cNvPr id="9" name="object 9"/>
            <p:cNvPicPr/>
            <p:nvPr/>
          </p:nvPicPr>
          <p:blipFill>
            <a:blip r:embed="rId6" cstate="print"/>
            <a:stretch>
              <a:fillRect/>
            </a:stretch>
          </p:blipFill>
          <p:spPr>
            <a:xfrm>
              <a:off x="5117210" y="3887279"/>
              <a:ext cx="2865373" cy="1897507"/>
            </a:xfrm>
            <a:prstGeom prst="rect">
              <a:avLst/>
            </a:prstGeom>
          </p:spPr>
        </p:pic>
        <p:sp>
          <p:nvSpPr>
            <p:cNvPr id="10" name="object 10"/>
            <p:cNvSpPr/>
            <p:nvPr/>
          </p:nvSpPr>
          <p:spPr>
            <a:xfrm>
              <a:off x="5117210" y="3880650"/>
              <a:ext cx="2865755" cy="1898014"/>
            </a:xfrm>
            <a:custGeom>
              <a:avLst/>
              <a:gdLst/>
              <a:ahLst/>
              <a:cxnLst/>
              <a:rect l="l" t="t" r="r" b="b"/>
              <a:pathLst>
                <a:path w="2865754" h="1898014">
                  <a:moveTo>
                    <a:pt x="0" y="1897507"/>
                  </a:moveTo>
                  <a:lnTo>
                    <a:pt x="2865373" y="1897507"/>
                  </a:lnTo>
                  <a:lnTo>
                    <a:pt x="2865373" y="0"/>
                  </a:lnTo>
                  <a:lnTo>
                    <a:pt x="0" y="0"/>
                  </a:lnTo>
                  <a:lnTo>
                    <a:pt x="0" y="1897507"/>
                  </a:lnTo>
                  <a:close/>
                </a:path>
              </a:pathLst>
            </a:custGeom>
            <a:ln w="38099">
              <a:solidFill>
                <a:srgbClr val="2862B4"/>
              </a:solidFill>
            </a:ln>
          </p:spPr>
          <p:txBody>
            <a:bodyPr wrap="square" lIns="0" tIns="0" rIns="0" bIns="0" rtlCol="0"/>
            <a:lstStyle/>
            <a:p>
              <a:endParaRPr/>
            </a:p>
          </p:txBody>
        </p:sp>
        <p:pic>
          <p:nvPicPr>
            <p:cNvPr id="11" name="object 11"/>
            <p:cNvPicPr/>
            <p:nvPr/>
          </p:nvPicPr>
          <p:blipFill>
            <a:blip r:embed="rId7" cstate="print"/>
            <a:stretch>
              <a:fillRect/>
            </a:stretch>
          </p:blipFill>
          <p:spPr>
            <a:xfrm>
              <a:off x="3098291" y="3845039"/>
              <a:ext cx="2069592" cy="414540"/>
            </a:xfrm>
            <a:prstGeom prst="rect">
              <a:avLst/>
            </a:prstGeom>
          </p:spPr>
        </p:pic>
        <p:sp>
          <p:nvSpPr>
            <p:cNvPr id="12" name="object 12"/>
            <p:cNvSpPr/>
            <p:nvPr/>
          </p:nvSpPr>
          <p:spPr>
            <a:xfrm>
              <a:off x="3143249" y="3880611"/>
              <a:ext cx="1974214" cy="307975"/>
            </a:xfrm>
            <a:custGeom>
              <a:avLst/>
              <a:gdLst/>
              <a:ahLst/>
              <a:cxnLst/>
              <a:rect l="l" t="t" r="r" b="b"/>
              <a:pathLst>
                <a:path w="1974214" h="307975">
                  <a:moveTo>
                    <a:pt x="0" y="307975"/>
                  </a:moveTo>
                  <a:lnTo>
                    <a:pt x="1973961" y="0"/>
                  </a:lnTo>
                </a:path>
              </a:pathLst>
            </a:custGeom>
            <a:ln w="25400">
              <a:solidFill>
                <a:srgbClr val="2862B4"/>
              </a:solidFill>
              <a:prstDash val="sysDash"/>
            </a:ln>
          </p:spPr>
          <p:txBody>
            <a:bodyPr wrap="square" lIns="0" tIns="0" rIns="0" bIns="0" rtlCol="0"/>
            <a:lstStyle/>
            <a:p>
              <a:endParaRPr/>
            </a:p>
          </p:txBody>
        </p:sp>
        <p:pic>
          <p:nvPicPr>
            <p:cNvPr id="13" name="object 13"/>
            <p:cNvPicPr/>
            <p:nvPr/>
          </p:nvPicPr>
          <p:blipFill>
            <a:blip r:embed="rId8" cstate="print"/>
            <a:stretch>
              <a:fillRect/>
            </a:stretch>
          </p:blipFill>
          <p:spPr>
            <a:xfrm>
              <a:off x="3095243" y="4710683"/>
              <a:ext cx="2072639" cy="1138427"/>
            </a:xfrm>
            <a:prstGeom prst="rect">
              <a:avLst/>
            </a:prstGeom>
          </p:spPr>
        </p:pic>
        <p:sp>
          <p:nvSpPr>
            <p:cNvPr id="14" name="object 14"/>
            <p:cNvSpPr/>
            <p:nvPr/>
          </p:nvSpPr>
          <p:spPr>
            <a:xfrm>
              <a:off x="3143249" y="4744973"/>
              <a:ext cx="1974214" cy="1033780"/>
            </a:xfrm>
            <a:custGeom>
              <a:avLst/>
              <a:gdLst/>
              <a:ahLst/>
              <a:cxnLst/>
              <a:rect l="l" t="t" r="r" b="b"/>
              <a:pathLst>
                <a:path w="1974214" h="1033779">
                  <a:moveTo>
                    <a:pt x="0" y="0"/>
                  </a:moveTo>
                  <a:lnTo>
                    <a:pt x="1973961" y="1033183"/>
                  </a:lnTo>
                </a:path>
              </a:pathLst>
            </a:custGeom>
            <a:ln w="25400">
              <a:solidFill>
                <a:srgbClr val="2862B4"/>
              </a:solidFill>
              <a:prstDash val="sysDash"/>
            </a:ln>
          </p:spPr>
          <p:txBody>
            <a:bodyPr wrap="square" lIns="0" tIns="0" rIns="0" bIns="0" rtlCol="0"/>
            <a:lstStyle/>
            <a:p>
              <a:endParaRPr/>
            </a:p>
          </p:txBody>
        </p:sp>
        <p:sp>
          <p:nvSpPr>
            <p:cNvPr id="15" name="object 15"/>
            <p:cNvSpPr/>
            <p:nvPr/>
          </p:nvSpPr>
          <p:spPr>
            <a:xfrm>
              <a:off x="6186550" y="2656204"/>
              <a:ext cx="2457450" cy="805815"/>
            </a:xfrm>
            <a:custGeom>
              <a:avLst/>
              <a:gdLst/>
              <a:ahLst/>
              <a:cxnLst/>
              <a:rect l="l" t="t" r="r" b="b"/>
              <a:pathLst>
                <a:path w="2457450" h="805814">
                  <a:moveTo>
                    <a:pt x="63500" y="0"/>
                  </a:moveTo>
                  <a:lnTo>
                    <a:pt x="0" y="301244"/>
                  </a:lnTo>
                  <a:lnTo>
                    <a:pt x="2393950" y="805561"/>
                  </a:lnTo>
                  <a:lnTo>
                    <a:pt x="2457450" y="504444"/>
                  </a:lnTo>
                  <a:lnTo>
                    <a:pt x="63500" y="0"/>
                  </a:lnTo>
                  <a:close/>
                </a:path>
              </a:pathLst>
            </a:custGeom>
            <a:solidFill>
              <a:srgbClr val="D5FBC1"/>
            </a:solidFill>
          </p:spPr>
          <p:txBody>
            <a:bodyPr wrap="square" lIns="0" tIns="0" rIns="0" bIns="0" rtlCol="0"/>
            <a:lstStyle/>
            <a:p>
              <a:endParaRPr/>
            </a:p>
          </p:txBody>
        </p:sp>
        <p:sp>
          <p:nvSpPr>
            <p:cNvPr id="16" name="object 16"/>
            <p:cNvSpPr/>
            <p:nvPr/>
          </p:nvSpPr>
          <p:spPr>
            <a:xfrm>
              <a:off x="6309360" y="2771266"/>
              <a:ext cx="299720" cy="175895"/>
            </a:xfrm>
            <a:custGeom>
              <a:avLst/>
              <a:gdLst/>
              <a:ahLst/>
              <a:cxnLst/>
              <a:rect l="l" t="t" r="r" b="b"/>
              <a:pathLst>
                <a:path w="299720" h="175894">
                  <a:moveTo>
                    <a:pt x="1524" y="78612"/>
                  </a:moveTo>
                  <a:lnTo>
                    <a:pt x="0" y="86995"/>
                  </a:lnTo>
                  <a:lnTo>
                    <a:pt x="762" y="94996"/>
                  </a:lnTo>
                  <a:lnTo>
                    <a:pt x="6603" y="109982"/>
                  </a:lnTo>
                  <a:lnTo>
                    <a:pt x="46352" y="132207"/>
                  </a:lnTo>
                  <a:lnTo>
                    <a:pt x="46624" y="132207"/>
                  </a:lnTo>
                  <a:lnTo>
                    <a:pt x="52735" y="133205"/>
                  </a:lnTo>
                  <a:lnTo>
                    <a:pt x="53306" y="133205"/>
                  </a:lnTo>
                  <a:lnTo>
                    <a:pt x="58800" y="133524"/>
                  </a:lnTo>
                  <a:lnTo>
                    <a:pt x="64992" y="133205"/>
                  </a:lnTo>
                  <a:lnTo>
                    <a:pt x="70992" y="132207"/>
                  </a:lnTo>
                  <a:lnTo>
                    <a:pt x="78739" y="130429"/>
                  </a:lnTo>
                  <a:lnTo>
                    <a:pt x="85216" y="127000"/>
                  </a:lnTo>
                  <a:lnTo>
                    <a:pt x="93599" y="118618"/>
                  </a:lnTo>
                  <a:lnTo>
                    <a:pt x="60325" y="118618"/>
                  </a:lnTo>
                  <a:lnTo>
                    <a:pt x="54482" y="118363"/>
                  </a:lnTo>
                  <a:lnTo>
                    <a:pt x="17399" y="92456"/>
                  </a:lnTo>
                  <a:lnTo>
                    <a:pt x="16893" y="88011"/>
                  </a:lnTo>
                  <a:lnTo>
                    <a:pt x="16967" y="84836"/>
                  </a:lnTo>
                  <a:lnTo>
                    <a:pt x="17284" y="81661"/>
                  </a:lnTo>
                  <a:lnTo>
                    <a:pt x="17399" y="80518"/>
                  </a:lnTo>
                  <a:lnTo>
                    <a:pt x="1524" y="78612"/>
                  </a:lnTo>
                  <a:close/>
                </a:path>
                <a:path w="299720" h="175894">
                  <a:moveTo>
                    <a:pt x="52197" y="0"/>
                  </a:moveTo>
                  <a:lnTo>
                    <a:pt x="18668" y="20828"/>
                  </a:lnTo>
                  <a:lnTo>
                    <a:pt x="17399" y="27178"/>
                  </a:lnTo>
                  <a:lnTo>
                    <a:pt x="16241" y="32385"/>
                  </a:lnTo>
                  <a:lnTo>
                    <a:pt x="16261" y="34798"/>
                  </a:lnTo>
                  <a:lnTo>
                    <a:pt x="16474" y="37846"/>
                  </a:lnTo>
                  <a:lnTo>
                    <a:pt x="16510" y="38354"/>
                  </a:lnTo>
                  <a:lnTo>
                    <a:pt x="44267" y="67200"/>
                  </a:lnTo>
                  <a:lnTo>
                    <a:pt x="62737" y="76073"/>
                  </a:lnTo>
                  <a:lnTo>
                    <a:pt x="69723" y="79629"/>
                  </a:lnTo>
                  <a:lnTo>
                    <a:pt x="84473" y="97662"/>
                  </a:lnTo>
                  <a:lnTo>
                    <a:pt x="84581" y="98425"/>
                  </a:lnTo>
                  <a:lnTo>
                    <a:pt x="83692" y="102362"/>
                  </a:lnTo>
                  <a:lnTo>
                    <a:pt x="83053" y="105663"/>
                  </a:lnTo>
                  <a:lnTo>
                    <a:pt x="82930" y="106299"/>
                  </a:lnTo>
                  <a:lnTo>
                    <a:pt x="80899" y="109600"/>
                  </a:lnTo>
                  <a:lnTo>
                    <a:pt x="74929" y="115062"/>
                  </a:lnTo>
                  <a:lnTo>
                    <a:pt x="70459" y="117094"/>
                  </a:lnTo>
                  <a:lnTo>
                    <a:pt x="69995" y="117094"/>
                  </a:lnTo>
                  <a:lnTo>
                    <a:pt x="65531" y="117856"/>
                  </a:lnTo>
                  <a:lnTo>
                    <a:pt x="60325" y="118618"/>
                  </a:lnTo>
                  <a:lnTo>
                    <a:pt x="93599" y="118618"/>
                  </a:lnTo>
                  <a:lnTo>
                    <a:pt x="101345" y="97662"/>
                  </a:lnTo>
                  <a:lnTo>
                    <a:pt x="100920" y="92456"/>
                  </a:lnTo>
                  <a:lnTo>
                    <a:pt x="100837" y="91440"/>
                  </a:lnTo>
                  <a:lnTo>
                    <a:pt x="98425" y="85598"/>
                  </a:lnTo>
                  <a:lnTo>
                    <a:pt x="96138" y="79629"/>
                  </a:lnTo>
                  <a:lnTo>
                    <a:pt x="91566" y="74295"/>
                  </a:lnTo>
                  <a:lnTo>
                    <a:pt x="59054" y="55625"/>
                  </a:lnTo>
                  <a:lnTo>
                    <a:pt x="50409" y="51458"/>
                  </a:lnTo>
                  <a:lnTo>
                    <a:pt x="32512" y="33909"/>
                  </a:lnTo>
                  <a:lnTo>
                    <a:pt x="33527" y="29337"/>
                  </a:lnTo>
                  <a:lnTo>
                    <a:pt x="34543" y="24257"/>
                  </a:lnTo>
                  <a:lnTo>
                    <a:pt x="37845" y="20320"/>
                  </a:lnTo>
                  <a:lnTo>
                    <a:pt x="43179" y="17525"/>
                  </a:lnTo>
                  <a:lnTo>
                    <a:pt x="48513" y="14859"/>
                  </a:lnTo>
                  <a:lnTo>
                    <a:pt x="56134" y="14605"/>
                  </a:lnTo>
                  <a:lnTo>
                    <a:pt x="96392" y="14605"/>
                  </a:lnTo>
                  <a:lnTo>
                    <a:pt x="92075" y="11557"/>
                  </a:lnTo>
                  <a:lnTo>
                    <a:pt x="60198" y="254"/>
                  </a:lnTo>
                  <a:lnTo>
                    <a:pt x="52197" y="0"/>
                  </a:lnTo>
                  <a:close/>
                </a:path>
                <a:path w="299720" h="175894">
                  <a:moveTo>
                    <a:pt x="96392" y="14605"/>
                  </a:moveTo>
                  <a:lnTo>
                    <a:pt x="56134" y="14605"/>
                  </a:lnTo>
                  <a:lnTo>
                    <a:pt x="75818" y="18669"/>
                  </a:lnTo>
                  <a:lnTo>
                    <a:pt x="82550" y="22225"/>
                  </a:lnTo>
                  <a:lnTo>
                    <a:pt x="90677" y="32385"/>
                  </a:lnTo>
                  <a:lnTo>
                    <a:pt x="92328" y="38988"/>
                  </a:lnTo>
                  <a:lnTo>
                    <a:pt x="91566" y="46990"/>
                  </a:lnTo>
                  <a:lnTo>
                    <a:pt x="107695" y="49149"/>
                  </a:lnTo>
                  <a:lnTo>
                    <a:pt x="108838" y="41783"/>
                  </a:lnTo>
                  <a:lnTo>
                    <a:pt x="108203" y="34798"/>
                  </a:lnTo>
                  <a:lnTo>
                    <a:pt x="103124" y="21590"/>
                  </a:lnTo>
                  <a:lnTo>
                    <a:pt x="98551" y="16129"/>
                  </a:lnTo>
                  <a:lnTo>
                    <a:pt x="96392" y="14605"/>
                  </a:lnTo>
                  <a:close/>
                </a:path>
                <a:path w="299720" h="175894">
                  <a:moveTo>
                    <a:pt x="160599" y="58191"/>
                  </a:moveTo>
                  <a:lnTo>
                    <a:pt x="124507" y="78787"/>
                  </a:lnTo>
                  <a:lnTo>
                    <a:pt x="115843" y="109001"/>
                  </a:lnTo>
                  <a:lnTo>
                    <a:pt x="115920" y="112144"/>
                  </a:lnTo>
                  <a:lnTo>
                    <a:pt x="133476" y="147272"/>
                  </a:lnTo>
                  <a:lnTo>
                    <a:pt x="150742" y="154086"/>
                  </a:lnTo>
                  <a:lnTo>
                    <a:pt x="150872" y="154086"/>
                  </a:lnTo>
                  <a:lnTo>
                    <a:pt x="158406" y="155162"/>
                  </a:lnTo>
                  <a:lnTo>
                    <a:pt x="165401" y="155162"/>
                  </a:lnTo>
                  <a:lnTo>
                    <a:pt x="172035" y="154086"/>
                  </a:lnTo>
                  <a:lnTo>
                    <a:pt x="178180" y="151892"/>
                  </a:lnTo>
                  <a:lnTo>
                    <a:pt x="183701" y="148653"/>
                  </a:lnTo>
                  <a:lnTo>
                    <a:pt x="188626" y="144462"/>
                  </a:lnTo>
                  <a:lnTo>
                    <a:pt x="190168" y="142621"/>
                  </a:lnTo>
                  <a:lnTo>
                    <a:pt x="159003" y="142621"/>
                  </a:lnTo>
                  <a:lnTo>
                    <a:pt x="153415" y="141478"/>
                  </a:lnTo>
                  <a:lnTo>
                    <a:pt x="132372" y="119125"/>
                  </a:lnTo>
                  <a:lnTo>
                    <a:pt x="132254" y="118649"/>
                  </a:lnTo>
                  <a:lnTo>
                    <a:pt x="131839" y="112144"/>
                  </a:lnTo>
                  <a:lnTo>
                    <a:pt x="132461" y="104902"/>
                  </a:lnTo>
                  <a:lnTo>
                    <a:pt x="202362" y="104902"/>
                  </a:lnTo>
                  <a:lnTo>
                    <a:pt x="202413" y="103124"/>
                  </a:lnTo>
                  <a:lnTo>
                    <a:pt x="186562" y="103124"/>
                  </a:lnTo>
                  <a:lnTo>
                    <a:pt x="136016" y="92456"/>
                  </a:lnTo>
                  <a:lnTo>
                    <a:pt x="138140" y="84836"/>
                  </a:lnTo>
                  <a:lnTo>
                    <a:pt x="142112" y="78994"/>
                  </a:lnTo>
                  <a:lnTo>
                    <a:pt x="153797" y="71628"/>
                  </a:lnTo>
                  <a:lnTo>
                    <a:pt x="160147" y="70485"/>
                  </a:lnTo>
                  <a:lnTo>
                    <a:pt x="190859" y="70485"/>
                  </a:lnTo>
                  <a:lnTo>
                    <a:pt x="185483" y="65865"/>
                  </a:lnTo>
                  <a:lnTo>
                    <a:pt x="178149" y="61902"/>
                  </a:lnTo>
                  <a:lnTo>
                    <a:pt x="169672" y="59309"/>
                  </a:lnTo>
                  <a:lnTo>
                    <a:pt x="160599" y="58191"/>
                  </a:lnTo>
                  <a:close/>
                </a:path>
                <a:path w="299720" h="175894">
                  <a:moveTo>
                    <a:pt x="181101" y="127888"/>
                  </a:moveTo>
                  <a:lnTo>
                    <a:pt x="177418" y="133858"/>
                  </a:lnTo>
                  <a:lnTo>
                    <a:pt x="173227" y="137922"/>
                  </a:lnTo>
                  <a:lnTo>
                    <a:pt x="164084" y="142240"/>
                  </a:lnTo>
                  <a:lnTo>
                    <a:pt x="159003" y="142621"/>
                  </a:lnTo>
                  <a:lnTo>
                    <a:pt x="190168" y="142621"/>
                  </a:lnTo>
                  <a:lnTo>
                    <a:pt x="192932" y="139319"/>
                  </a:lnTo>
                  <a:lnTo>
                    <a:pt x="196595" y="133223"/>
                  </a:lnTo>
                  <a:lnTo>
                    <a:pt x="181101" y="127888"/>
                  </a:lnTo>
                  <a:close/>
                </a:path>
                <a:path w="299720" h="175894">
                  <a:moveTo>
                    <a:pt x="202362" y="104902"/>
                  </a:moveTo>
                  <a:lnTo>
                    <a:pt x="132461" y="104902"/>
                  </a:lnTo>
                  <a:lnTo>
                    <a:pt x="200024" y="119125"/>
                  </a:lnTo>
                  <a:lnTo>
                    <a:pt x="200406" y="117348"/>
                  </a:lnTo>
                  <a:lnTo>
                    <a:pt x="200660" y="115950"/>
                  </a:lnTo>
                  <a:lnTo>
                    <a:pt x="200913" y="115062"/>
                  </a:lnTo>
                  <a:lnTo>
                    <a:pt x="202362" y="104902"/>
                  </a:lnTo>
                  <a:close/>
                </a:path>
                <a:path w="299720" h="175894">
                  <a:moveTo>
                    <a:pt x="190859" y="70485"/>
                  </a:moveTo>
                  <a:lnTo>
                    <a:pt x="160147" y="70485"/>
                  </a:lnTo>
                  <a:lnTo>
                    <a:pt x="167259" y="72009"/>
                  </a:lnTo>
                  <a:lnTo>
                    <a:pt x="175005" y="73533"/>
                  </a:lnTo>
                  <a:lnTo>
                    <a:pt x="180720" y="77850"/>
                  </a:lnTo>
                  <a:lnTo>
                    <a:pt x="184276" y="84836"/>
                  </a:lnTo>
                  <a:lnTo>
                    <a:pt x="186689" y="89281"/>
                  </a:lnTo>
                  <a:lnTo>
                    <a:pt x="187354" y="94599"/>
                  </a:lnTo>
                  <a:lnTo>
                    <a:pt x="187451" y="95377"/>
                  </a:lnTo>
                  <a:lnTo>
                    <a:pt x="186562" y="103124"/>
                  </a:lnTo>
                  <a:lnTo>
                    <a:pt x="202413" y="103124"/>
                  </a:lnTo>
                  <a:lnTo>
                    <a:pt x="191674" y="71185"/>
                  </a:lnTo>
                  <a:lnTo>
                    <a:pt x="190859" y="70485"/>
                  </a:lnTo>
                  <a:close/>
                </a:path>
                <a:path w="299720" h="175894">
                  <a:moveTo>
                    <a:pt x="257500" y="78636"/>
                  </a:moveTo>
                  <a:lnTo>
                    <a:pt x="221456" y="99218"/>
                  </a:lnTo>
                  <a:lnTo>
                    <a:pt x="212800" y="129446"/>
                  </a:lnTo>
                  <a:lnTo>
                    <a:pt x="212878" y="132538"/>
                  </a:lnTo>
                  <a:lnTo>
                    <a:pt x="212952" y="135509"/>
                  </a:lnTo>
                  <a:lnTo>
                    <a:pt x="238285" y="171737"/>
                  </a:lnTo>
                  <a:lnTo>
                    <a:pt x="255168" y="175569"/>
                  </a:lnTo>
                  <a:lnTo>
                    <a:pt x="262161" y="175569"/>
                  </a:lnTo>
                  <a:lnTo>
                    <a:pt x="268512" y="174498"/>
                  </a:lnTo>
                  <a:lnTo>
                    <a:pt x="268738" y="174498"/>
                  </a:lnTo>
                  <a:lnTo>
                    <a:pt x="275082" y="172212"/>
                  </a:lnTo>
                  <a:lnTo>
                    <a:pt x="280656" y="168975"/>
                  </a:lnTo>
                  <a:lnTo>
                    <a:pt x="285575" y="164798"/>
                  </a:lnTo>
                  <a:lnTo>
                    <a:pt x="287024" y="163068"/>
                  </a:lnTo>
                  <a:lnTo>
                    <a:pt x="255905" y="163068"/>
                  </a:lnTo>
                  <a:lnTo>
                    <a:pt x="250316" y="161925"/>
                  </a:lnTo>
                  <a:lnTo>
                    <a:pt x="229285" y="139573"/>
                  </a:lnTo>
                  <a:lnTo>
                    <a:pt x="229163" y="139080"/>
                  </a:lnTo>
                  <a:lnTo>
                    <a:pt x="228740" y="132538"/>
                  </a:lnTo>
                  <a:lnTo>
                    <a:pt x="229362" y="125349"/>
                  </a:lnTo>
                  <a:lnTo>
                    <a:pt x="299256" y="125349"/>
                  </a:lnTo>
                  <a:lnTo>
                    <a:pt x="299315" y="123571"/>
                  </a:lnTo>
                  <a:lnTo>
                    <a:pt x="283463" y="123571"/>
                  </a:lnTo>
                  <a:lnTo>
                    <a:pt x="232917" y="112903"/>
                  </a:lnTo>
                  <a:lnTo>
                    <a:pt x="235041" y="105283"/>
                  </a:lnTo>
                  <a:lnTo>
                    <a:pt x="239140" y="99441"/>
                  </a:lnTo>
                  <a:lnTo>
                    <a:pt x="250697" y="91948"/>
                  </a:lnTo>
                  <a:lnTo>
                    <a:pt x="257047" y="90932"/>
                  </a:lnTo>
                  <a:lnTo>
                    <a:pt x="287835" y="90932"/>
                  </a:lnTo>
                  <a:lnTo>
                    <a:pt x="282479" y="86312"/>
                  </a:lnTo>
                  <a:lnTo>
                    <a:pt x="275121" y="82349"/>
                  </a:lnTo>
                  <a:lnTo>
                    <a:pt x="266572" y="79756"/>
                  </a:lnTo>
                  <a:lnTo>
                    <a:pt x="257500" y="78636"/>
                  </a:lnTo>
                  <a:close/>
                </a:path>
                <a:path w="299720" h="175894">
                  <a:moveTo>
                    <a:pt x="278003" y="148336"/>
                  </a:moveTo>
                  <a:lnTo>
                    <a:pt x="255905" y="163068"/>
                  </a:lnTo>
                  <a:lnTo>
                    <a:pt x="287024" y="163068"/>
                  </a:lnTo>
                  <a:lnTo>
                    <a:pt x="289851" y="159692"/>
                  </a:lnTo>
                  <a:lnTo>
                    <a:pt x="293496" y="153670"/>
                  </a:lnTo>
                  <a:lnTo>
                    <a:pt x="278003" y="148336"/>
                  </a:lnTo>
                  <a:close/>
                </a:path>
                <a:path w="299720" h="175894">
                  <a:moveTo>
                    <a:pt x="299256" y="125349"/>
                  </a:moveTo>
                  <a:lnTo>
                    <a:pt x="229362" y="125349"/>
                  </a:lnTo>
                  <a:lnTo>
                    <a:pt x="296925" y="139573"/>
                  </a:lnTo>
                  <a:lnTo>
                    <a:pt x="297307" y="137795"/>
                  </a:lnTo>
                  <a:lnTo>
                    <a:pt x="297688" y="136398"/>
                  </a:lnTo>
                  <a:lnTo>
                    <a:pt x="299256" y="125349"/>
                  </a:lnTo>
                  <a:close/>
                </a:path>
                <a:path w="299720" h="175894">
                  <a:moveTo>
                    <a:pt x="287835" y="90932"/>
                  </a:moveTo>
                  <a:lnTo>
                    <a:pt x="257047" y="90932"/>
                  </a:lnTo>
                  <a:lnTo>
                    <a:pt x="264160" y="92329"/>
                  </a:lnTo>
                  <a:lnTo>
                    <a:pt x="271907" y="93980"/>
                  </a:lnTo>
                  <a:lnTo>
                    <a:pt x="277621" y="98298"/>
                  </a:lnTo>
                  <a:lnTo>
                    <a:pt x="281305" y="105283"/>
                  </a:lnTo>
                  <a:lnTo>
                    <a:pt x="283590" y="109728"/>
                  </a:lnTo>
                  <a:lnTo>
                    <a:pt x="284249" y="114998"/>
                  </a:lnTo>
                  <a:lnTo>
                    <a:pt x="284353" y="115824"/>
                  </a:lnTo>
                  <a:lnTo>
                    <a:pt x="283463" y="123571"/>
                  </a:lnTo>
                  <a:lnTo>
                    <a:pt x="299315" y="123571"/>
                  </a:lnTo>
                  <a:lnTo>
                    <a:pt x="288743" y="91761"/>
                  </a:lnTo>
                  <a:lnTo>
                    <a:pt x="288647" y="91632"/>
                  </a:lnTo>
                  <a:lnTo>
                    <a:pt x="287835" y="90932"/>
                  </a:lnTo>
                  <a:close/>
                </a:path>
              </a:pathLst>
            </a:custGeom>
            <a:solidFill>
              <a:srgbClr val="000000"/>
            </a:solidFill>
          </p:spPr>
          <p:txBody>
            <a:bodyPr wrap="square" lIns="0" tIns="0" rIns="0" bIns="0" rtlCol="0"/>
            <a:lstStyle/>
            <a:p>
              <a:endParaRPr/>
            </a:p>
          </p:txBody>
        </p:sp>
        <p:pic>
          <p:nvPicPr>
            <p:cNvPr id="17" name="object 17"/>
            <p:cNvPicPr/>
            <p:nvPr/>
          </p:nvPicPr>
          <p:blipFill>
            <a:blip r:embed="rId9" cstate="print"/>
            <a:stretch>
              <a:fillRect/>
            </a:stretch>
          </p:blipFill>
          <p:spPr>
            <a:xfrm>
              <a:off x="6665722" y="2841624"/>
              <a:ext cx="1828546" cy="502380"/>
            </a:xfrm>
            <a:prstGeom prst="rect">
              <a:avLst/>
            </a:prstGeom>
          </p:spPr>
        </p:pic>
      </p:grpSp>
      <p:sp>
        <p:nvSpPr>
          <p:cNvPr id="18" name="object 18"/>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spc="-10" dirty="0"/>
              <a:t>Classification</a:t>
            </a:r>
          </a:p>
        </p:txBody>
      </p:sp>
      <p:sp>
        <p:nvSpPr>
          <p:cNvPr id="19" name="object 19"/>
          <p:cNvSpPr txBox="1"/>
          <p:nvPr/>
        </p:nvSpPr>
        <p:spPr>
          <a:xfrm>
            <a:off x="578916" y="806093"/>
            <a:ext cx="7313930" cy="1275080"/>
          </a:xfrm>
          <a:prstGeom prst="rect">
            <a:avLst/>
          </a:prstGeom>
        </p:spPr>
        <p:txBody>
          <a:bodyPr vert="horz" wrap="square" lIns="0" tIns="88265" rIns="0" bIns="0" rtlCol="0">
            <a:spAutoFit/>
          </a:bodyPr>
          <a:lstStyle/>
          <a:p>
            <a:pPr marL="12700">
              <a:lnSpc>
                <a:spcPct val="100000"/>
              </a:lnSpc>
              <a:spcBef>
                <a:spcPts val="695"/>
              </a:spcBef>
            </a:pPr>
            <a:r>
              <a:rPr sz="1800" dirty="0">
                <a:solidFill>
                  <a:srgbClr val="2862B4"/>
                </a:solidFill>
                <a:latin typeface="Arial MT"/>
                <a:cs typeface="Arial MT"/>
              </a:rPr>
              <a:t>Classification</a:t>
            </a:r>
            <a:r>
              <a:rPr sz="1800" spc="-15" dirty="0">
                <a:solidFill>
                  <a:srgbClr val="2862B4"/>
                </a:solidFill>
                <a:latin typeface="Arial MT"/>
                <a:cs typeface="Arial MT"/>
              </a:rPr>
              <a:t> </a:t>
            </a:r>
            <a:r>
              <a:rPr sz="1800" dirty="0">
                <a:solidFill>
                  <a:srgbClr val="2862B4"/>
                </a:solidFill>
                <a:latin typeface="Arial MT"/>
                <a:cs typeface="Arial MT"/>
              </a:rPr>
              <a:t>models</a:t>
            </a:r>
            <a:r>
              <a:rPr sz="1800" spc="-30" dirty="0">
                <a:solidFill>
                  <a:srgbClr val="2862B4"/>
                </a:solidFill>
                <a:latin typeface="Arial MT"/>
                <a:cs typeface="Arial MT"/>
              </a:rPr>
              <a:t> </a:t>
            </a:r>
            <a:r>
              <a:rPr sz="1800" dirty="0">
                <a:latin typeface="Arial MT"/>
                <a:cs typeface="Arial MT"/>
              </a:rPr>
              <a:t>are</a:t>
            </a:r>
            <a:r>
              <a:rPr sz="1800" spc="-40" dirty="0">
                <a:latin typeface="Arial MT"/>
                <a:cs typeface="Arial MT"/>
              </a:rPr>
              <a:t> </a:t>
            </a:r>
            <a:r>
              <a:rPr sz="1800" dirty="0">
                <a:latin typeface="Arial MT"/>
                <a:cs typeface="Arial MT"/>
              </a:rPr>
              <a:t>used</a:t>
            </a:r>
            <a:r>
              <a:rPr sz="1800" spc="-20"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predict</a:t>
            </a:r>
            <a:r>
              <a:rPr sz="1800" spc="-25" dirty="0">
                <a:latin typeface="Arial MT"/>
                <a:cs typeface="Arial MT"/>
              </a:rPr>
              <a:t> </a:t>
            </a:r>
            <a:r>
              <a:rPr sz="1800" dirty="0">
                <a:latin typeface="Arial MT"/>
                <a:cs typeface="Arial MT"/>
              </a:rPr>
              <a:t>discrete</a:t>
            </a:r>
            <a:r>
              <a:rPr sz="1800" spc="-25" dirty="0">
                <a:latin typeface="Arial MT"/>
                <a:cs typeface="Arial MT"/>
              </a:rPr>
              <a:t> </a:t>
            </a:r>
            <a:r>
              <a:rPr sz="1800" dirty="0">
                <a:latin typeface="Arial MT"/>
                <a:cs typeface="Arial MT"/>
              </a:rPr>
              <a:t>categories</a:t>
            </a:r>
            <a:r>
              <a:rPr sz="1800" spc="-15" dirty="0">
                <a:latin typeface="Arial MT"/>
                <a:cs typeface="Arial MT"/>
              </a:rPr>
              <a:t> </a:t>
            </a:r>
            <a:r>
              <a:rPr sz="1800" dirty="0">
                <a:latin typeface="Arial MT"/>
                <a:cs typeface="Arial MT"/>
              </a:rPr>
              <a:t>or</a:t>
            </a:r>
            <a:r>
              <a:rPr sz="1800" spc="-35" dirty="0">
                <a:latin typeface="Arial MT"/>
                <a:cs typeface="Arial MT"/>
              </a:rPr>
              <a:t> </a:t>
            </a:r>
            <a:r>
              <a:rPr sz="1800" spc="-10" dirty="0">
                <a:latin typeface="Arial MT"/>
                <a:cs typeface="Arial MT"/>
              </a:rPr>
              <a:t>classes.</a:t>
            </a:r>
            <a:endParaRPr sz="1800">
              <a:latin typeface="Arial MT"/>
              <a:cs typeface="Arial MT"/>
            </a:endParaRPr>
          </a:p>
          <a:p>
            <a:pPr marL="12700">
              <a:lnSpc>
                <a:spcPct val="100000"/>
              </a:lnSpc>
              <a:spcBef>
                <a:spcPts val="600"/>
              </a:spcBef>
            </a:pPr>
            <a:r>
              <a:rPr sz="1800" u="sng" dirty="0">
                <a:uFill>
                  <a:solidFill>
                    <a:srgbClr val="000000"/>
                  </a:solidFill>
                </a:uFill>
                <a:latin typeface="Arial MT"/>
                <a:cs typeface="Arial MT"/>
              </a:rPr>
              <a:t>Example:</a:t>
            </a:r>
            <a:r>
              <a:rPr sz="1800" spc="-15" dirty="0">
                <a:latin typeface="Arial MT"/>
                <a:cs typeface="Arial MT"/>
              </a:rPr>
              <a:t> </a:t>
            </a:r>
            <a:r>
              <a:rPr sz="1800" dirty="0">
                <a:latin typeface="Arial MT"/>
                <a:cs typeface="Arial MT"/>
              </a:rPr>
              <a:t>Make</a:t>
            </a:r>
            <a:r>
              <a:rPr sz="1800" spc="-50" dirty="0">
                <a:latin typeface="Arial MT"/>
                <a:cs typeface="Arial MT"/>
              </a:rPr>
              <a:t> </a:t>
            </a:r>
            <a:r>
              <a:rPr sz="1800" dirty="0">
                <a:latin typeface="Arial MT"/>
                <a:cs typeface="Arial MT"/>
              </a:rPr>
              <a:t>a</a:t>
            </a:r>
            <a:r>
              <a:rPr sz="1800" spc="-40" dirty="0">
                <a:latin typeface="Arial MT"/>
                <a:cs typeface="Arial MT"/>
              </a:rPr>
              <a:t> </a:t>
            </a:r>
            <a:r>
              <a:rPr sz="1800" dirty="0">
                <a:latin typeface="Arial MT"/>
                <a:cs typeface="Arial MT"/>
              </a:rPr>
              <a:t>model</a:t>
            </a:r>
            <a:r>
              <a:rPr sz="1800" spc="-35" dirty="0">
                <a:latin typeface="Arial MT"/>
                <a:cs typeface="Arial MT"/>
              </a:rPr>
              <a:t> </a:t>
            </a:r>
            <a:r>
              <a:rPr sz="1800" dirty="0">
                <a:latin typeface="Arial MT"/>
                <a:cs typeface="Arial MT"/>
              </a:rPr>
              <a:t>that</a:t>
            </a:r>
            <a:r>
              <a:rPr sz="1800" spc="-40" dirty="0">
                <a:latin typeface="Arial MT"/>
                <a:cs typeface="Arial MT"/>
              </a:rPr>
              <a:t> </a:t>
            </a:r>
            <a:r>
              <a:rPr sz="1800" dirty="0">
                <a:latin typeface="Arial MT"/>
                <a:cs typeface="Arial MT"/>
              </a:rPr>
              <a:t>can</a:t>
            </a:r>
            <a:r>
              <a:rPr sz="1800" spc="-45" dirty="0">
                <a:latin typeface="Arial MT"/>
                <a:cs typeface="Arial MT"/>
              </a:rPr>
              <a:t> </a:t>
            </a:r>
            <a:r>
              <a:rPr sz="1800" dirty="0">
                <a:latin typeface="Arial MT"/>
                <a:cs typeface="Arial MT"/>
              </a:rPr>
              <a:t>recognize</a:t>
            </a:r>
            <a:r>
              <a:rPr sz="1800" spc="-25" dirty="0">
                <a:latin typeface="Arial MT"/>
                <a:cs typeface="Arial MT"/>
              </a:rPr>
              <a:t> </a:t>
            </a:r>
            <a:r>
              <a:rPr sz="1800" dirty="0">
                <a:latin typeface="Arial MT"/>
                <a:cs typeface="Arial MT"/>
              </a:rPr>
              <a:t>handwritten</a:t>
            </a:r>
            <a:r>
              <a:rPr sz="1800" spc="-5" dirty="0">
                <a:latin typeface="Arial MT"/>
                <a:cs typeface="Arial MT"/>
              </a:rPr>
              <a:t> </a:t>
            </a:r>
            <a:r>
              <a:rPr sz="1800" spc="-10" dirty="0">
                <a:latin typeface="Arial MT"/>
                <a:cs typeface="Arial MT"/>
              </a:rPr>
              <a:t>digits.</a:t>
            </a:r>
            <a:endParaRPr sz="1800">
              <a:latin typeface="Arial MT"/>
              <a:cs typeface="Arial MT"/>
            </a:endParaRPr>
          </a:p>
          <a:p>
            <a:pPr marL="12700" marR="5080">
              <a:lnSpc>
                <a:spcPct val="100000"/>
              </a:lnSpc>
            </a:pPr>
            <a:r>
              <a:rPr sz="1800" dirty="0">
                <a:latin typeface="Arial MT"/>
                <a:cs typeface="Arial MT"/>
              </a:rPr>
              <a:t>MNIST</a:t>
            </a:r>
            <a:r>
              <a:rPr sz="1800" spc="-45" dirty="0">
                <a:latin typeface="Arial MT"/>
                <a:cs typeface="Arial MT"/>
              </a:rPr>
              <a:t> </a:t>
            </a:r>
            <a:r>
              <a:rPr sz="1800" dirty="0">
                <a:latin typeface="Arial MT"/>
                <a:cs typeface="Arial MT"/>
              </a:rPr>
              <a:t>dataset:</a:t>
            </a:r>
            <a:r>
              <a:rPr sz="1800" spc="-15" dirty="0">
                <a:latin typeface="Arial MT"/>
                <a:cs typeface="Arial MT"/>
              </a:rPr>
              <a:t> </a:t>
            </a:r>
            <a:r>
              <a:rPr sz="1800" dirty="0">
                <a:latin typeface="Arial MT"/>
                <a:cs typeface="Arial MT"/>
              </a:rPr>
              <a:t>The</a:t>
            </a:r>
            <a:r>
              <a:rPr sz="1800" spc="-45" dirty="0">
                <a:latin typeface="Arial MT"/>
                <a:cs typeface="Arial MT"/>
              </a:rPr>
              <a:t> </a:t>
            </a:r>
            <a:r>
              <a:rPr sz="1800" dirty="0">
                <a:latin typeface="Arial MT"/>
                <a:cs typeface="Arial MT"/>
              </a:rPr>
              <a:t>training</a:t>
            </a:r>
            <a:r>
              <a:rPr sz="1800" spc="-5" dirty="0">
                <a:latin typeface="Arial MT"/>
                <a:cs typeface="Arial MT"/>
              </a:rPr>
              <a:t> </a:t>
            </a:r>
            <a:r>
              <a:rPr sz="1800" dirty="0">
                <a:latin typeface="Arial MT"/>
                <a:cs typeface="Arial MT"/>
              </a:rPr>
              <a:t>dataset</a:t>
            </a:r>
            <a:r>
              <a:rPr sz="1800" spc="-25" dirty="0">
                <a:latin typeface="Arial MT"/>
                <a:cs typeface="Arial MT"/>
              </a:rPr>
              <a:t> </a:t>
            </a:r>
            <a:r>
              <a:rPr sz="1800" dirty="0">
                <a:latin typeface="Arial MT"/>
                <a:cs typeface="Arial MT"/>
              </a:rPr>
              <a:t>has</a:t>
            </a:r>
            <a:r>
              <a:rPr sz="1800" spc="-25" dirty="0">
                <a:latin typeface="Arial MT"/>
                <a:cs typeface="Arial MT"/>
              </a:rPr>
              <a:t> </a:t>
            </a:r>
            <a:r>
              <a:rPr sz="1800" dirty="0">
                <a:latin typeface="Arial MT"/>
                <a:cs typeface="Arial MT"/>
              </a:rPr>
              <a:t>60000</a:t>
            </a:r>
            <a:r>
              <a:rPr sz="1800" spc="-5" dirty="0">
                <a:latin typeface="Arial MT"/>
                <a:cs typeface="Arial MT"/>
              </a:rPr>
              <a:t> </a:t>
            </a:r>
            <a:r>
              <a:rPr sz="1800" dirty="0">
                <a:latin typeface="Arial MT"/>
                <a:cs typeface="Arial MT"/>
              </a:rPr>
              <a:t>images,</a:t>
            </a:r>
            <a:r>
              <a:rPr sz="1800" spc="-25"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test</a:t>
            </a:r>
            <a:r>
              <a:rPr sz="1800" spc="-25" dirty="0">
                <a:latin typeface="Arial MT"/>
                <a:cs typeface="Arial MT"/>
              </a:rPr>
              <a:t> </a:t>
            </a:r>
            <a:r>
              <a:rPr sz="1800" spc="-10" dirty="0">
                <a:latin typeface="Arial MT"/>
                <a:cs typeface="Arial MT"/>
              </a:rPr>
              <a:t>dataset </a:t>
            </a:r>
            <a:r>
              <a:rPr sz="1800" dirty="0">
                <a:latin typeface="Arial MT"/>
                <a:cs typeface="Arial MT"/>
              </a:rPr>
              <a:t>10000.</a:t>
            </a:r>
            <a:r>
              <a:rPr sz="1800" spc="-25" dirty="0">
                <a:latin typeface="Arial MT"/>
                <a:cs typeface="Arial MT"/>
              </a:rPr>
              <a:t> </a:t>
            </a:r>
            <a:r>
              <a:rPr sz="1800" dirty="0">
                <a:latin typeface="Arial MT"/>
                <a:cs typeface="Arial MT"/>
              </a:rPr>
              <a:t>Images</a:t>
            </a:r>
            <a:r>
              <a:rPr sz="1800" spc="-20" dirty="0">
                <a:latin typeface="Arial MT"/>
                <a:cs typeface="Arial MT"/>
              </a:rPr>
              <a:t> </a:t>
            </a:r>
            <a:r>
              <a:rPr sz="1800" dirty="0">
                <a:latin typeface="Arial MT"/>
                <a:cs typeface="Arial MT"/>
              </a:rPr>
              <a:t>are</a:t>
            </a:r>
            <a:r>
              <a:rPr sz="1800" spc="-15" dirty="0">
                <a:latin typeface="Arial MT"/>
                <a:cs typeface="Arial MT"/>
              </a:rPr>
              <a:t> </a:t>
            </a:r>
            <a:r>
              <a:rPr sz="1800" dirty="0">
                <a:latin typeface="Arial MT"/>
                <a:cs typeface="Arial MT"/>
              </a:rPr>
              <a:t>grayscale</a:t>
            </a:r>
            <a:r>
              <a:rPr sz="1800" spc="10" dirty="0">
                <a:latin typeface="Arial MT"/>
                <a:cs typeface="Arial MT"/>
              </a:rPr>
              <a:t> </a:t>
            </a:r>
            <a:r>
              <a:rPr sz="1800" dirty="0">
                <a:latin typeface="Arial MT"/>
                <a:cs typeface="Arial MT"/>
              </a:rPr>
              <a:t>and</a:t>
            </a:r>
            <a:r>
              <a:rPr sz="1800" spc="-15" dirty="0">
                <a:latin typeface="Arial MT"/>
                <a:cs typeface="Arial MT"/>
              </a:rPr>
              <a:t> </a:t>
            </a:r>
            <a:r>
              <a:rPr sz="1800" dirty="0">
                <a:latin typeface="Arial MT"/>
                <a:cs typeface="Arial MT"/>
              </a:rPr>
              <a:t>have</a:t>
            </a:r>
            <a:r>
              <a:rPr sz="1800" spc="-20" dirty="0">
                <a:latin typeface="Arial MT"/>
                <a:cs typeface="Arial MT"/>
              </a:rPr>
              <a:t> </a:t>
            </a:r>
            <a:r>
              <a:rPr sz="1800" dirty="0">
                <a:latin typeface="Arial MT"/>
                <a:cs typeface="Arial MT"/>
              </a:rPr>
              <a:t>a</a:t>
            </a:r>
            <a:r>
              <a:rPr sz="1800" spc="-30" dirty="0">
                <a:latin typeface="Arial MT"/>
                <a:cs typeface="Arial MT"/>
              </a:rPr>
              <a:t> </a:t>
            </a:r>
            <a:r>
              <a:rPr sz="1800" dirty="0">
                <a:latin typeface="Arial MT"/>
                <a:cs typeface="Arial MT"/>
              </a:rPr>
              <a:t>size</a:t>
            </a:r>
            <a:r>
              <a:rPr sz="1800" spc="-15" dirty="0">
                <a:latin typeface="Arial MT"/>
                <a:cs typeface="Arial MT"/>
              </a:rPr>
              <a:t> </a:t>
            </a:r>
            <a:r>
              <a:rPr sz="1800" dirty="0">
                <a:latin typeface="Arial MT"/>
                <a:cs typeface="Arial MT"/>
              </a:rPr>
              <a:t>of</a:t>
            </a:r>
            <a:r>
              <a:rPr sz="1800" spc="-30" dirty="0">
                <a:latin typeface="Arial MT"/>
                <a:cs typeface="Arial MT"/>
              </a:rPr>
              <a:t> </a:t>
            </a:r>
            <a:r>
              <a:rPr sz="1800" dirty="0">
                <a:latin typeface="Arial MT"/>
                <a:cs typeface="Arial MT"/>
              </a:rPr>
              <a:t>28x28</a:t>
            </a:r>
            <a:r>
              <a:rPr sz="1800" spc="-5" dirty="0">
                <a:latin typeface="Arial MT"/>
                <a:cs typeface="Arial MT"/>
              </a:rPr>
              <a:t> </a:t>
            </a:r>
            <a:r>
              <a:rPr sz="1800" spc="-10" dirty="0">
                <a:latin typeface="Arial MT"/>
                <a:cs typeface="Arial MT"/>
              </a:rPr>
              <a:t>pixels.</a:t>
            </a:r>
            <a:endParaRPr sz="180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086" y="854710"/>
            <a:ext cx="7117080" cy="5939155"/>
            <a:chOff x="338086" y="854710"/>
            <a:chExt cx="7117080" cy="5939155"/>
          </a:xfrm>
        </p:grpSpPr>
        <p:pic>
          <p:nvPicPr>
            <p:cNvPr id="3" name="object 3"/>
            <p:cNvPicPr/>
            <p:nvPr/>
          </p:nvPicPr>
          <p:blipFill>
            <a:blip r:embed="rId3" cstate="print"/>
            <a:stretch>
              <a:fillRect/>
            </a:stretch>
          </p:blipFill>
          <p:spPr>
            <a:xfrm>
              <a:off x="522401" y="854710"/>
              <a:ext cx="6932641" cy="3068258"/>
            </a:xfrm>
            <a:prstGeom prst="rect">
              <a:avLst/>
            </a:prstGeom>
          </p:spPr>
        </p:pic>
        <p:pic>
          <p:nvPicPr>
            <p:cNvPr id="4" name="object 4"/>
            <p:cNvPicPr/>
            <p:nvPr/>
          </p:nvPicPr>
          <p:blipFill>
            <a:blip r:embed="rId4" cstate="print"/>
            <a:stretch>
              <a:fillRect/>
            </a:stretch>
          </p:blipFill>
          <p:spPr>
            <a:xfrm>
              <a:off x="347611" y="1528064"/>
              <a:ext cx="1684782" cy="1684781"/>
            </a:xfrm>
            <a:prstGeom prst="rect">
              <a:avLst/>
            </a:prstGeom>
          </p:spPr>
        </p:pic>
        <p:sp>
          <p:nvSpPr>
            <p:cNvPr id="5" name="object 5"/>
            <p:cNvSpPr/>
            <p:nvPr/>
          </p:nvSpPr>
          <p:spPr>
            <a:xfrm>
              <a:off x="342849" y="1523238"/>
              <a:ext cx="1694814" cy="1694814"/>
            </a:xfrm>
            <a:custGeom>
              <a:avLst/>
              <a:gdLst/>
              <a:ahLst/>
              <a:cxnLst/>
              <a:rect l="l" t="t" r="r" b="b"/>
              <a:pathLst>
                <a:path w="1694814" h="1694814">
                  <a:moveTo>
                    <a:pt x="0" y="1694306"/>
                  </a:moveTo>
                  <a:lnTo>
                    <a:pt x="1694307" y="1694306"/>
                  </a:lnTo>
                  <a:lnTo>
                    <a:pt x="1694307" y="0"/>
                  </a:lnTo>
                  <a:lnTo>
                    <a:pt x="0" y="0"/>
                  </a:lnTo>
                  <a:lnTo>
                    <a:pt x="0" y="1694306"/>
                  </a:lnTo>
                  <a:close/>
                </a:path>
              </a:pathLst>
            </a:custGeom>
            <a:ln w="9525">
              <a:solidFill>
                <a:srgbClr val="000000"/>
              </a:solidFill>
            </a:ln>
          </p:spPr>
          <p:txBody>
            <a:bodyPr wrap="square" lIns="0" tIns="0" rIns="0" bIns="0" rtlCol="0"/>
            <a:lstStyle/>
            <a:p>
              <a:endParaRPr/>
            </a:p>
          </p:txBody>
        </p:sp>
        <p:pic>
          <p:nvPicPr>
            <p:cNvPr id="6" name="object 6"/>
            <p:cNvPicPr/>
            <p:nvPr/>
          </p:nvPicPr>
          <p:blipFill>
            <a:blip r:embed="rId5" cstate="print"/>
            <a:stretch>
              <a:fillRect/>
            </a:stretch>
          </p:blipFill>
          <p:spPr>
            <a:xfrm>
              <a:off x="1119733" y="3649847"/>
              <a:ext cx="6305296" cy="3143631"/>
            </a:xfrm>
            <a:prstGeom prst="rect">
              <a:avLst/>
            </a:prstGeom>
          </p:spPr>
        </p:pic>
        <p:sp>
          <p:nvSpPr>
            <p:cNvPr id="7" name="object 7"/>
            <p:cNvSpPr/>
            <p:nvPr/>
          </p:nvSpPr>
          <p:spPr>
            <a:xfrm>
              <a:off x="1940432" y="4664240"/>
              <a:ext cx="87630" cy="600710"/>
            </a:xfrm>
            <a:custGeom>
              <a:avLst/>
              <a:gdLst/>
              <a:ahLst/>
              <a:cxnLst/>
              <a:rect l="l" t="t" r="r" b="b"/>
              <a:pathLst>
                <a:path w="87630" h="600710">
                  <a:moveTo>
                    <a:pt x="87022" y="0"/>
                  </a:moveTo>
                  <a:lnTo>
                    <a:pt x="0" y="0"/>
                  </a:lnTo>
                  <a:lnTo>
                    <a:pt x="0" y="600163"/>
                  </a:lnTo>
                  <a:lnTo>
                    <a:pt x="87022" y="600163"/>
                  </a:lnTo>
                  <a:lnTo>
                    <a:pt x="87022" y="0"/>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125222" rIns="0" bIns="0" rtlCol="0">
            <a:spAutoFit/>
          </a:bodyPr>
          <a:lstStyle/>
          <a:p>
            <a:pPr marL="12700">
              <a:lnSpc>
                <a:spcPct val="100000"/>
              </a:lnSpc>
              <a:spcBef>
                <a:spcPts val="100"/>
              </a:spcBef>
            </a:pPr>
            <a:r>
              <a:rPr spc="-10" dirty="0"/>
              <a:t>Classification</a:t>
            </a:r>
          </a:p>
        </p:txBody>
      </p:sp>
      <p:sp>
        <p:nvSpPr>
          <p:cNvPr id="9" name="object 9"/>
          <p:cNvSpPr/>
          <p:nvPr/>
        </p:nvSpPr>
        <p:spPr>
          <a:xfrm>
            <a:off x="7413625" y="3438397"/>
            <a:ext cx="250825" cy="0"/>
          </a:xfrm>
          <a:custGeom>
            <a:avLst/>
            <a:gdLst/>
            <a:ahLst/>
            <a:cxnLst/>
            <a:rect l="l" t="t" r="r" b="b"/>
            <a:pathLst>
              <a:path w="250825">
                <a:moveTo>
                  <a:pt x="0" y="0"/>
                </a:moveTo>
                <a:lnTo>
                  <a:pt x="250825" y="0"/>
                </a:lnTo>
              </a:path>
            </a:pathLst>
          </a:custGeom>
          <a:ln w="12700">
            <a:solidFill>
              <a:srgbClr val="000000"/>
            </a:solidFill>
          </a:ln>
        </p:spPr>
        <p:txBody>
          <a:bodyPr wrap="square" lIns="0" tIns="0" rIns="0" bIns="0" rtlCol="0"/>
          <a:lstStyle/>
          <a:p>
            <a:endParaRPr/>
          </a:p>
        </p:txBody>
      </p:sp>
      <p:sp>
        <p:nvSpPr>
          <p:cNvPr id="10" name="object 10"/>
          <p:cNvSpPr txBox="1"/>
          <p:nvPr/>
        </p:nvSpPr>
        <p:spPr>
          <a:xfrm>
            <a:off x="1952625" y="4693665"/>
            <a:ext cx="64769" cy="193675"/>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a:t>
            </a:r>
            <a:endParaRPr sz="1100">
              <a:latin typeface="Arial MT"/>
              <a:cs typeface="Arial MT"/>
            </a:endParaRPr>
          </a:p>
        </p:txBody>
      </p:sp>
      <p:sp>
        <p:nvSpPr>
          <p:cNvPr id="11" name="object 11"/>
          <p:cNvSpPr txBox="1"/>
          <p:nvPr/>
        </p:nvSpPr>
        <p:spPr>
          <a:xfrm>
            <a:off x="1952625" y="4861305"/>
            <a:ext cx="64769" cy="361315"/>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a:t>
            </a:r>
            <a:endParaRPr sz="1100">
              <a:latin typeface="Arial MT"/>
              <a:cs typeface="Arial MT"/>
            </a:endParaRPr>
          </a:p>
          <a:p>
            <a:pPr marL="12700">
              <a:lnSpc>
                <a:spcPct val="100000"/>
              </a:lnSpc>
            </a:pPr>
            <a:r>
              <a:rPr sz="1100" spc="-50" dirty="0">
                <a:latin typeface="Arial MT"/>
                <a:cs typeface="Arial MT"/>
              </a:rPr>
              <a:t>.</a:t>
            </a:r>
            <a:endParaRPr sz="1100">
              <a:latin typeface="Arial MT"/>
              <a:cs typeface="Arial MT"/>
            </a:endParaRPr>
          </a:p>
        </p:txBody>
      </p:sp>
      <p:grpSp>
        <p:nvGrpSpPr>
          <p:cNvPr id="12" name="object 12"/>
          <p:cNvGrpSpPr/>
          <p:nvPr/>
        </p:nvGrpSpPr>
        <p:grpSpPr>
          <a:xfrm>
            <a:off x="1295400" y="3567681"/>
            <a:ext cx="454659" cy="3234055"/>
            <a:chOff x="1295400" y="3567681"/>
            <a:chExt cx="454659" cy="3234055"/>
          </a:xfrm>
        </p:grpSpPr>
        <p:pic>
          <p:nvPicPr>
            <p:cNvPr id="13" name="object 13"/>
            <p:cNvPicPr/>
            <p:nvPr/>
          </p:nvPicPr>
          <p:blipFill>
            <a:blip r:embed="rId6" cstate="print"/>
            <a:stretch>
              <a:fillRect/>
            </a:stretch>
          </p:blipFill>
          <p:spPr>
            <a:xfrm>
              <a:off x="1295400" y="3567681"/>
              <a:ext cx="454139" cy="3233928"/>
            </a:xfrm>
            <a:prstGeom prst="rect">
              <a:avLst/>
            </a:prstGeom>
          </p:spPr>
        </p:pic>
        <p:sp>
          <p:nvSpPr>
            <p:cNvPr id="14" name="object 14"/>
            <p:cNvSpPr/>
            <p:nvPr/>
          </p:nvSpPr>
          <p:spPr>
            <a:xfrm>
              <a:off x="1343405" y="3595496"/>
              <a:ext cx="368300" cy="3143885"/>
            </a:xfrm>
            <a:custGeom>
              <a:avLst/>
              <a:gdLst/>
              <a:ahLst/>
              <a:cxnLst/>
              <a:rect l="l" t="t" r="r" b="b"/>
              <a:pathLst>
                <a:path w="368300" h="3143884">
                  <a:moveTo>
                    <a:pt x="367792" y="3143685"/>
                  </a:moveTo>
                  <a:lnTo>
                    <a:pt x="296195" y="3141277"/>
                  </a:lnTo>
                  <a:lnTo>
                    <a:pt x="237743" y="3134709"/>
                  </a:lnTo>
                  <a:lnTo>
                    <a:pt x="198342" y="3124967"/>
                  </a:lnTo>
                  <a:lnTo>
                    <a:pt x="183896" y="3113036"/>
                  </a:lnTo>
                  <a:lnTo>
                    <a:pt x="183896" y="1602485"/>
                  </a:lnTo>
                  <a:lnTo>
                    <a:pt x="169431" y="1590577"/>
                  </a:lnTo>
                  <a:lnTo>
                    <a:pt x="130000" y="1580848"/>
                  </a:lnTo>
                  <a:lnTo>
                    <a:pt x="71542" y="1574286"/>
                  </a:lnTo>
                  <a:lnTo>
                    <a:pt x="0" y="1571878"/>
                  </a:lnTo>
                  <a:lnTo>
                    <a:pt x="71542" y="1569471"/>
                  </a:lnTo>
                  <a:lnTo>
                    <a:pt x="130000" y="1562909"/>
                  </a:lnTo>
                  <a:lnTo>
                    <a:pt x="169431" y="1553180"/>
                  </a:lnTo>
                  <a:lnTo>
                    <a:pt x="183896" y="1541271"/>
                  </a:lnTo>
                  <a:lnTo>
                    <a:pt x="183896" y="30733"/>
                  </a:lnTo>
                  <a:lnTo>
                    <a:pt x="198342" y="18805"/>
                  </a:lnTo>
                  <a:lnTo>
                    <a:pt x="237744" y="9032"/>
                  </a:lnTo>
                  <a:lnTo>
                    <a:pt x="296195" y="2426"/>
                  </a:lnTo>
                  <a:lnTo>
                    <a:pt x="367792" y="0"/>
                  </a:lnTo>
                </a:path>
              </a:pathLst>
            </a:custGeom>
            <a:ln w="9525">
              <a:solidFill>
                <a:srgbClr val="000000"/>
              </a:solidFill>
            </a:ln>
          </p:spPr>
          <p:txBody>
            <a:bodyPr wrap="square" lIns="0" tIns="0" rIns="0" bIns="0" rtlCol="0"/>
            <a:lstStyle/>
            <a:p>
              <a:endParaRPr/>
            </a:p>
          </p:txBody>
        </p:sp>
      </p:grpSp>
      <p:sp>
        <p:nvSpPr>
          <p:cNvPr id="15" name="object 15"/>
          <p:cNvSpPr txBox="1"/>
          <p:nvPr/>
        </p:nvSpPr>
        <p:spPr>
          <a:xfrm>
            <a:off x="1079524" y="4890637"/>
            <a:ext cx="438150" cy="1016635"/>
          </a:xfrm>
          <a:prstGeom prst="rect">
            <a:avLst/>
          </a:prstGeom>
        </p:spPr>
        <p:txBody>
          <a:bodyPr vert="vert270" wrap="square" lIns="0" tIns="0" rIns="0" bIns="0" rtlCol="0">
            <a:spAutoFit/>
          </a:bodyPr>
          <a:lstStyle/>
          <a:p>
            <a:pPr marL="12700">
              <a:lnSpc>
                <a:spcPts val="1650"/>
              </a:lnSpc>
            </a:pPr>
            <a:r>
              <a:rPr sz="1400" b="1" dirty="0">
                <a:latin typeface="Arial"/>
                <a:cs typeface="Arial"/>
              </a:rPr>
              <a:t>28x28</a:t>
            </a:r>
            <a:r>
              <a:rPr sz="1400" b="1" spc="-35" dirty="0">
                <a:latin typeface="Arial"/>
                <a:cs typeface="Arial"/>
              </a:rPr>
              <a:t> </a:t>
            </a:r>
            <a:r>
              <a:rPr sz="1400" b="1" dirty="0">
                <a:latin typeface="Arial"/>
                <a:cs typeface="Arial"/>
              </a:rPr>
              <a:t>=</a:t>
            </a:r>
            <a:r>
              <a:rPr sz="1400" b="1" spc="-10" dirty="0">
                <a:latin typeface="Arial"/>
                <a:cs typeface="Arial"/>
              </a:rPr>
              <a:t> </a:t>
            </a:r>
            <a:r>
              <a:rPr sz="1400" b="1" spc="-25" dirty="0">
                <a:latin typeface="Arial"/>
                <a:cs typeface="Arial"/>
              </a:rPr>
              <a:t>784</a:t>
            </a:r>
            <a:endParaRPr sz="1400">
              <a:latin typeface="Arial"/>
              <a:cs typeface="Arial"/>
            </a:endParaRPr>
          </a:p>
          <a:p>
            <a:pPr marL="12700">
              <a:lnSpc>
                <a:spcPct val="100000"/>
              </a:lnSpc>
            </a:pPr>
            <a:r>
              <a:rPr sz="1400" b="1" spc="-10" dirty="0">
                <a:latin typeface="Arial"/>
                <a:cs typeface="Arial"/>
              </a:rPr>
              <a:t>inputs</a:t>
            </a:r>
            <a:endParaRPr sz="1400">
              <a:latin typeface="Arial"/>
              <a:cs typeface="Arial"/>
            </a:endParaRPr>
          </a:p>
        </p:txBody>
      </p:sp>
      <p:grpSp>
        <p:nvGrpSpPr>
          <p:cNvPr id="16" name="object 16"/>
          <p:cNvGrpSpPr/>
          <p:nvPr/>
        </p:nvGrpSpPr>
        <p:grpSpPr>
          <a:xfrm>
            <a:off x="301752" y="1467611"/>
            <a:ext cx="1499870" cy="1487805"/>
            <a:chOff x="301752" y="1467611"/>
            <a:chExt cx="1499870" cy="1487805"/>
          </a:xfrm>
        </p:grpSpPr>
        <p:pic>
          <p:nvPicPr>
            <p:cNvPr id="17" name="object 17"/>
            <p:cNvPicPr/>
            <p:nvPr/>
          </p:nvPicPr>
          <p:blipFill>
            <a:blip r:embed="rId7" cstate="print"/>
            <a:stretch>
              <a:fillRect/>
            </a:stretch>
          </p:blipFill>
          <p:spPr>
            <a:xfrm>
              <a:off x="301752" y="1789175"/>
              <a:ext cx="420674" cy="1165860"/>
            </a:xfrm>
            <a:prstGeom prst="rect">
              <a:avLst/>
            </a:prstGeom>
          </p:spPr>
        </p:pic>
        <p:sp>
          <p:nvSpPr>
            <p:cNvPr id="18" name="object 18"/>
            <p:cNvSpPr/>
            <p:nvPr/>
          </p:nvSpPr>
          <p:spPr>
            <a:xfrm>
              <a:off x="349351" y="1816861"/>
              <a:ext cx="334645" cy="1075690"/>
            </a:xfrm>
            <a:custGeom>
              <a:avLst/>
              <a:gdLst/>
              <a:ahLst/>
              <a:cxnLst/>
              <a:rect l="l" t="t" r="r" b="b"/>
              <a:pathLst>
                <a:path w="334645" h="1075689">
                  <a:moveTo>
                    <a:pt x="334314" y="1075436"/>
                  </a:moveTo>
                  <a:lnTo>
                    <a:pt x="269250" y="1073251"/>
                  </a:lnTo>
                  <a:lnTo>
                    <a:pt x="216117" y="1067292"/>
                  </a:lnTo>
                  <a:lnTo>
                    <a:pt x="180293" y="1058451"/>
                  </a:lnTo>
                  <a:lnTo>
                    <a:pt x="167157" y="1047623"/>
                  </a:lnTo>
                  <a:lnTo>
                    <a:pt x="167157" y="565530"/>
                  </a:lnTo>
                  <a:lnTo>
                    <a:pt x="154022" y="554702"/>
                  </a:lnTo>
                  <a:lnTo>
                    <a:pt x="118202" y="545861"/>
                  </a:lnTo>
                  <a:lnTo>
                    <a:pt x="65069" y="539902"/>
                  </a:lnTo>
                  <a:lnTo>
                    <a:pt x="0" y="537717"/>
                  </a:lnTo>
                  <a:lnTo>
                    <a:pt x="65069" y="535531"/>
                  </a:lnTo>
                  <a:lnTo>
                    <a:pt x="118202" y="529558"/>
                  </a:lnTo>
                  <a:lnTo>
                    <a:pt x="154022" y="520680"/>
                  </a:lnTo>
                  <a:lnTo>
                    <a:pt x="167157" y="509777"/>
                  </a:lnTo>
                  <a:lnTo>
                    <a:pt x="167157" y="27812"/>
                  </a:lnTo>
                  <a:lnTo>
                    <a:pt x="180293" y="16984"/>
                  </a:lnTo>
                  <a:lnTo>
                    <a:pt x="216117" y="8143"/>
                  </a:lnTo>
                  <a:lnTo>
                    <a:pt x="269250" y="2184"/>
                  </a:lnTo>
                  <a:lnTo>
                    <a:pt x="334314" y="0"/>
                  </a:lnTo>
                </a:path>
              </a:pathLst>
            </a:custGeom>
            <a:ln w="9525">
              <a:solidFill>
                <a:srgbClr val="000000"/>
              </a:solidFill>
            </a:ln>
          </p:spPr>
          <p:txBody>
            <a:bodyPr wrap="square" lIns="0" tIns="0" rIns="0" bIns="0" rtlCol="0"/>
            <a:lstStyle/>
            <a:p>
              <a:endParaRPr/>
            </a:p>
          </p:txBody>
        </p:sp>
        <p:pic>
          <p:nvPicPr>
            <p:cNvPr id="19" name="object 19"/>
            <p:cNvPicPr/>
            <p:nvPr/>
          </p:nvPicPr>
          <p:blipFill>
            <a:blip r:embed="rId8" cstate="print"/>
            <a:stretch>
              <a:fillRect/>
            </a:stretch>
          </p:blipFill>
          <p:spPr>
            <a:xfrm>
              <a:off x="635508" y="1467611"/>
              <a:ext cx="1165860" cy="370332"/>
            </a:xfrm>
            <a:prstGeom prst="rect">
              <a:avLst/>
            </a:prstGeom>
          </p:spPr>
        </p:pic>
        <p:sp>
          <p:nvSpPr>
            <p:cNvPr id="20" name="object 20"/>
            <p:cNvSpPr/>
            <p:nvPr/>
          </p:nvSpPr>
          <p:spPr>
            <a:xfrm>
              <a:off x="682802" y="1495551"/>
              <a:ext cx="1075690" cy="283845"/>
            </a:xfrm>
            <a:custGeom>
              <a:avLst/>
              <a:gdLst/>
              <a:ahLst/>
              <a:cxnLst/>
              <a:rect l="l" t="t" r="r" b="b"/>
              <a:pathLst>
                <a:path w="1075689" h="283844">
                  <a:moveTo>
                    <a:pt x="0" y="283590"/>
                  </a:moveTo>
                  <a:lnTo>
                    <a:pt x="1858" y="228367"/>
                  </a:lnTo>
                  <a:lnTo>
                    <a:pt x="6926" y="183276"/>
                  </a:lnTo>
                  <a:lnTo>
                    <a:pt x="14439" y="152878"/>
                  </a:lnTo>
                  <a:lnTo>
                    <a:pt x="23634" y="141732"/>
                  </a:lnTo>
                  <a:lnTo>
                    <a:pt x="514095" y="141732"/>
                  </a:lnTo>
                  <a:lnTo>
                    <a:pt x="523296" y="130587"/>
                  </a:lnTo>
                  <a:lnTo>
                    <a:pt x="530809" y="100203"/>
                  </a:lnTo>
                  <a:lnTo>
                    <a:pt x="535873" y="55149"/>
                  </a:lnTo>
                  <a:lnTo>
                    <a:pt x="537730" y="0"/>
                  </a:lnTo>
                  <a:lnTo>
                    <a:pt x="539587" y="55149"/>
                  </a:lnTo>
                  <a:lnTo>
                    <a:pt x="544652" y="100203"/>
                  </a:lnTo>
                  <a:lnTo>
                    <a:pt x="552164" y="130587"/>
                  </a:lnTo>
                  <a:lnTo>
                    <a:pt x="561365" y="141732"/>
                  </a:lnTo>
                  <a:lnTo>
                    <a:pt x="1051763" y="141732"/>
                  </a:lnTo>
                  <a:lnTo>
                    <a:pt x="1060992" y="152878"/>
                  </a:lnTo>
                  <a:lnTo>
                    <a:pt x="1068543" y="183276"/>
                  </a:lnTo>
                  <a:lnTo>
                    <a:pt x="1073640" y="228367"/>
                  </a:lnTo>
                  <a:lnTo>
                    <a:pt x="1075512" y="283590"/>
                  </a:lnTo>
                </a:path>
              </a:pathLst>
            </a:custGeom>
            <a:ln w="9525">
              <a:solidFill>
                <a:srgbClr val="000000"/>
              </a:solidFill>
            </a:ln>
          </p:spPr>
          <p:txBody>
            <a:bodyPr wrap="square" lIns="0" tIns="0" rIns="0" bIns="0" rtlCol="0"/>
            <a:lstStyle/>
            <a:p>
              <a:endParaRPr/>
            </a:p>
          </p:txBody>
        </p:sp>
      </p:grpSp>
      <p:sp>
        <p:nvSpPr>
          <p:cNvPr id="21" name="object 21"/>
          <p:cNvSpPr txBox="1"/>
          <p:nvPr/>
        </p:nvSpPr>
        <p:spPr>
          <a:xfrm>
            <a:off x="1115669" y="1271396"/>
            <a:ext cx="223520" cy="239395"/>
          </a:xfrm>
          <a:prstGeom prst="rect">
            <a:avLst/>
          </a:prstGeom>
        </p:spPr>
        <p:txBody>
          <a:bodyPr vert="horz" wrap="square" lIns="0" tIns="13335" rIns="0" bIns="0" rtlCol="0">
            <a:spAutoFit/>
          </a:bodyPr>
          <a:lstStyle/>
          <a:p>
            <a:pPr marL="12700">
              <a:lnSpc>
                <a:spcPct val="100000"/>
              </a:lnSpc>
              <a:spcBef>
                <a:spcPts val="105"/>
              </a:spcBef>
            </a:pPr>
            <a:r>
              <a:rPr sz="1400" b="1" spc="-25" dirty="0">
                <a:latin typeface="Arial"/>
                <a:cs typeface="Arial"/>
              </a:rPr>
              <a:t>28</a:t>
            </a:r>
            <a:endParaRPr sz="1400">
              <a:latin typeface="Arial"/>
              <a:cs typeface="Arial"/>
            </a:endParaRPr>
          </a:p>
        </p:txBody>
      </p:sp>
      <p:sp>
        <p:nvSpPr>
          <p:cNvPr id="22" name="object 22"/>
          <p:cNvSpPr txBox="1"/>
          <p:nvPr/>
        </p:nvSpPr>
        <p:spPr>
          <a:xfrm>
            <a:off x="128117" y="2214499"/>
            <a:ext cx="125095" cy="452755"/>
          </a:xfrm>
          <a:prstGeom prst="rect">
            <a:avLst/>
          </a:prstGeom>
        </p:spPr>
        <p:txBody>
          <a:bodyPr vert="horz" wrap="square" lIns="0" tIns="13335" rIns="0" bIns="0" rtlCol="0">
            <a:spAutoFit/>
          </a:bodyPr>
          <a:lstStyle/>
          <a:p>
            <a:pPr marL="12700">
              <a:lnSpc>
                <a:spcPct val="100000"/>
              </a:lnSpc>
              <a:spcBef>
                <a:spcPts val="105"/>
              </a:spcBef>
            </a:pPr>
            <a:r>
              <a:rPr sz="1400" b="1" spc="-50" dirty="0">
                <a:latin typeface="Arial"/>
                <a:cs typeface="Arial"/>
              </a:rPr>
              <a:t>2</a:t>
            </a:r>
            <a:endParaRPr sz="1400">
              <a:latin typeface="Arial"/>
              <a:cs typeface="Arial"/>
            </a:endParaRPr>
          </a:p>
          <a:p>
            <a:pPr marL="12700">
              <a:lnSpc>
                <a:spcPct val="100000"/>
              </a:lnSpc>
            </a:pPr>
            <a:r>
              <a:rPr sz="1400" b="1" spc="-50" dirty="0">
                <a:latin typeface="Arial"/>
                <a:cs typeface="Arial"/>
              </a:rPr>
              <a:t>8</a:t>
            </a:r>
            <a:endParaRPr sz="1400">
              <a:latin typeface="Arial"/>
              <a:cs typeface="Arial"/>
            </a:endParaRPr>
          </a:p>
        </p:txBody>
      </p:sp>
      <p:grpSp>
        <p:nvGrpSpPr>
          <p:cNvPr id="23" name="object 23"/>
          <p:cNvGrpSpPr/>
          <p:nvPr/>
        </p:nvGrpSpPr>
        <p:grpSpPr>
          <a:xfrm>
            <a:off x="1050036" y="2936722"/>
            <a:ext cx="791210" cy="1052195"/>
            <a:chOff x="1050036" y="2936722"/>
            <a:chExt cx="791210" cy="1052195"/>
          </a:xfrm>
        </p:grpSpPr>
        <p:pic>
          <p:nvPicPr>
            <p:cNvPr id="24" name="object 24"/>
            <p:cNvPicPr/>
            <p:nvPr/>
          </p:nvPicPr>
          <p:blipFill>
            <a:blip r:embed="rId9" cstate="print"/>
            <a:stretch>
              <a:fillRect/>
            </a:stretch>
          </p:blipFill>
          <p:spPr>
            <a:xfrm>
              <a:off x="1050036" y="2936722"/>
              <a:ext cx="790956" cy="1051585"/>
            </a:xfrm>
            <a:prstGeom prst="rect">
              <a:avLst/>
            </a:prstGeom>
          </p:spPr>
        </p:pic>
        <p:sp>
          <p:nvSpPr>
            <p:cNvPr id="25" name="object 25"/>
            <p:cNvSpPr/>
            <p:nvPr/>
          </p:nvSpPr>
          <p:spPr>
            <a:xfrm>
              <a:off x="1092911" y="2959354"/>
              <a:ext cx="633730" cy="894080"/>
            </a:xfrm>
            <a:custGeom>
              <a:avLst/>
              <a:gdLst/>
              <a:ahLst/>
              <a:cxnLst/>
              <a:rect l="l" t="t" r="r" b="b"/>
              <a:pathLst>
                <a:path w="633730" h="894079">
                  <a:moveTo>
                    <a:pt x="20789" y="0"/>
                  </a:moveTo>
                  <a:lnTo>
                    <a:pt x="0" y="14605"/>
                  </a:lnTo>
                  <a:lnTo>
                    <a:pt x="58394" y="97790"/>
                  </a:lnTo>
                  <a:lnTo>
                    <a:pt x="79184" y="83185"/>
                  </a:lnTo>
                  <a:lnTo>
                    <a:pt x="20789" y="0"/>
                  </a:lnTo>
                  <a:close/>
                </a:path>
                <a:path w="633730" h="894079">
                  <a:moveTo>
                    <a:pt x="122974" y="145542"/>
                  </a:moveTo>
                  <a:lnTo>
                    <a:pt x="102184" y="160147"/>
                  </a:lnTo>
                  <a:lnTo>
                    <a:pt x="160566" y="243205"/>
                  </a:lnTo>
                  <a:lnTo>
                    <a:pt x="181406" y="228600"/>
                  </a:lnTo>
                  <a:lnTo>
                    <a:pt x="122974" y="145542"/>
                  </a:lnTo>
                  <a:close/>
                </a:path>
                <a:path w="633730" h="894079">
                  <a:moveTo>
                    <a:pt x="225094" y="290957"/>
                  </a:moveTo>
                  <a:lnTo>
                    <a:pt x="204393" y="305562"/>
                  </a:lnTo>
                  <a:lnTo>
                    <a:pt x="262686" y="388747"/>
                  </a:lnTo>
                  <a:lnTo>
                    <a:pt x="283514" y="374142"/>
                  </a:lnTo>
                  <a:lnTo>
                    <a:pt x="225094" y="290957"/>
                  </a:lnTo>
                  <a:close/>
                </a:path>
                <a:path w="633730" h="894079">
                  <a:moveTo>
                    <a:pt x="327329" y="436499"/>
                  </a:moveTo>
                  <a:lnTo>
                    <a:pt x="306501" y="451104"/>
                  </a:lnTo>
                  <a:lnTo>
                    <a:pt x="364921" y="534288"/>
                  </a:lnTo>
                  <a:lnTo>
                    <a:pt x="385749" y="519684"/>
                  </a:lnTo>
                  <a:lnTo>
                    <a:pt x="327329" y="436499"/>
                  </a:lnTo>
                  <a:close/>
                </a:path>
                <a:path w="633730" h="894079">
                  <a:moveTo>
                    <a:pt x="429437" y="582041"/>
                  </a:moveTo>
                  <a:lnTo>
                    <a:pt x="408736" y="596646"/>
                  </a:lnTo>
                  <a:lnTo>
                    <a:pt x="467156" y="679831"/>
                  </a:lnTo>
                  <a:lnTo>
                    <a:pt x="487857" y="665226"/>
                  </a:lnTo>
                  <a:lnTo>
                    <a:pt x="429437" y="582041"/>
                  </a:lnTo>
                  <a:close/>
                </a:path>
                <a:path w="633730" h="894079">
                  <a:moveTo>
                    <a:pt x="620445" y="809879"/>
                  </a:moveTo>
                  <a:lnTo>
                    <a:pt x="558088" y="853567"/>
                  </a:lnTo>
                  <a:lnTo>
                    <a:pt x="633145" y="894080"/>
                  </a:lnTo>
                  <a:lnTo>
                    <a:pt x="620560" y="810641"/>
                  </a:lnTo>
                  <a:lnTo>
                    <a:pt x="620445" y="809879"/>
                  </a:lnTo>
                  <a:close/>
                </a:path>
                <a:path w="633730" h="894079">
                  <a:moveTo>
                    <a:pt x="531672" y="727583"/>
                  </a:moveTo>
                  <a:lnTo>
                    <a:pt x="510844" y="742188"/>
                  </a:lnTo>
                  <a:lnTo>
                    <a:pt x="569264" y="825246"/>
                  </a:lnTo>
                  <a:lnTo>
                    <a:pt x="590092" y="810641"/>
                  </a:lnTo>
                  <a:lnTo>
                    <a:pt x="531672" y="727583"/>
                  </a:lnTo>
                  <a:close/>
                </a:path>
              </a:pathLst>
            </a:custGeom>
            <a:solidFill>
              <a:srgbClr val="000000"/>
            </a:solidFill>
          </p:spPr>
          <p:txBody>
            <a:bodyPr wrap="square" lIns="0" tIns="0" rIns="0" bIns="0" rtlCol="0"/>
            <a:lstStyle/>
            <a:p>
              <a:endParaRPr/>
            </a:p>
          </p:txBody>
        </p:sp>
      </p:grpSp>
      <p:graphicFrame>
        <p:nvGraphicFramePr>
          <p:cNvPr id="26" name="object 26"/>
          <p:cNvGraphicFramePr>
            <a:graphicFrameLocks noGrp="1"/>
          </p:cNvGraphicFramePr>
          <p:nvPr/>
        </p:nvGraphicFramePr>
        <p:xfrm>
          <a:off x="6627241" y="4652136"/>
          <a:ext cx="292099" cy="1049020"/>
        </p:xfrm>
        <a:graphic>
          <a:graphicData uri="http://schemas.openxmlformats.org/drawingml/2006/table">
            <a:tbl>
              <a:tblPr firstRow="1" bandRow="1">
                <a:tableStyleId>{2D5ABB26-0587-4C30-8999-92F81FD0307C}</a:tableStyleId>
              </a:tblPr>
              <a:tblGrid>
                <a:gridCol w="162560">
                  <a:extLst>
                    <a:ext uri="{9D8B030D-6E8A-4147-A177-3AD203B41FA5}">
                      <a16:colId xmlns:a16="http://schemas.microsoft.com/office/drawing/2014/main" val="20000"/>
                    </a:ext>
                  </a:extLst>
                </a:gridCol>
                <a:gridCol w="129539">
                  <a:extLst>
                    <a:ext uri="{9D8B030D-6E8A-4147-A177-3AD203B41FA5}">
                      <a16:colId xmlns:a16="http://schemas.microsoft.com/office/drawing/2014/main" val="20001"/>
                    </a:ext>
                  </a:extLst>
                </a:gridCol>
              </a:tblGrid>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0"/>
                  </a:ext>
                </a:extLst>
              </a:tr>
              <a:tr h="105410">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1</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1"/>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2</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2"/>
                  </a:ext>
                </a:extLst>
              </a:tr>
              <a:tr h="105410">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3</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3"/>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4</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4"/>
                  </a:ext>
                </a:extLst>
              </a:tr>
              <a:tr h="104775">
                <a:tc>
                  <a:txBody>
                    <a:bodyPr/>
                    <a:lstStyle/>
                    <a:p>
                      <a:pPr marL="635" algn="ctr">
                        <a:lnSpc>
                          <a:spcPct val="100000"/>
                        </a:lnSpc>
                        <a:spcBef>
                          <a:spcPts val="95"/>
                        </a:spcBef>
                      </a:pPr>
                      <a:r>
                        <a:rPr sz="500" spc="-50" dirty="0">
                          <a:latin typeface="Calibri"/>
                          <a:cs typeface="Calibri"/>
                        </a:rPr>
                        <a:t>1</a:t>
                      </a:r>
                      <a:endParaRPr sz="500">
                        <a:latin typeface="Calibri"/>
                        <a:cs typeface="Calibri"/>
                      </a:endParaRPr>
                    </a:p>
                  </a:txBody>
                  <a:tcPr marL="0" marR="0" marT="120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3B009"/>
                    </a:solidFill>
                  </a:tcPr>
                </a:tc>
                <a:tc>
                  <a:txBody>
                    <a:bodyPr/>
                    <a:lstStyle/>
                    <a:p>
                      <a:pPr marL="33655" algn="ctr">
                        <a:lnSpc>
                          <a:spcPct val="100000"/>
                        </a:lnSpc>
                        <a:spcBef>
                          <a:spcPts val="95"/>
                        </a:spcBef>
                      </a:pPr>
                      <a:r>
                        <a:rPr sz="500" spc="-50" dirty="0">
                          <a:latin typeface="Calibri"/>
                          <a:cs typeface="Calibri"/>
                        </a:rPr>
                        <a:t>5</a:t>
                      </a:r>
                      <a:endParaRPr sz="500">
                        <a:latin typeface="Calibri"/>
                        <a:cs typeface="Calibri"/>
                      </a:endParaRPr>
                    </a:p>
                  </a:txBody>
                  <a:tcPr marL="0" marR="0" marT="12065" marB="0">
                    <a:lnL w="12700">
                      <a:solidFill>
                        <a:srgbClr val="000000"/>
                      </a:solidFill>
                      <a:prstDash val="solid"/>
                    </a:lnL>
                  </a:tcPr>
                </a:tc>
                <a:extLst>
                  <a:ext uri="{0D108BD9-81ED-4DB2-BD59-A6C34878D82A}">
                    <a16:rowId xmlns:a16="http://schemas.microsoft.com/office/drawing/2014/main" val="10005"/>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6</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6"/>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7</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7"/>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8</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8"/>
                  </a:ext>
                </a:extLst>
              </a:tr>
              <a:tr h="104775">
                <a:tc>
                  <a:txBody>
                    <a:bodyPr/>
                    <a:lstStyle/>
                    <a:p>
                      <a:pPr marL="635" algn="ctr">
                        <a:lnSpc>
                          <a:spcPct val="100000"/>
                        </a:lnSpc>
                        <a:spcBef>
                          <a:spcPts val="90"/>
                        </a:spcBef>
                      </a:pPr>
                      <a:r>
                        <a:rPr sz="500" spc="-50" dirty="0">
                          <a:latin typeface="Calibri"/>
                          <a:cs typeface="Calibri"/>
                        </a:rPr>
                        <a:t>0</a:t>
                      </a:r>
                      <a:endParaRPr sz="500">
                        <a:latin typeface="Calibri"/>
                        <a:cs typeface="Calibri"/>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 algn="ctr">
                        <a:lnSpc>
                          <a:spcPct val="100000"/>
                        </a:lnSpc>
                        <a:spcBef>
                          <a:spcPts val="90"/>
                        </a:spcBef>
                      </a:pPr>
                      <a:r>
                        <a:rPr sz="500" spc="-50" dirty="0">
                          <a:latin typeface="Calibri"/>
                          <a:cs typeface="Calibri"/>
                        </a:rPr>
                        <a:t>9</a:t>
                      </a:r>
                      <a:endParaRPr sz="500">
                        <a:latin typeface="Calibri"/>
                        <a:cs typeface="Calibri"/>
                      </a:endParaRPr>
                    </a:p>
                  </a:txBody>
                  <a:tcPr marL="0" marR="0" marT="11430" marB="0">
                    <a:lnL w="12700">
                      <a:solidFill>
                        <a:srgbClr val="000000"/>
                      </a:solidFill>
                      <a:prstDash val="solid"/>
                    </a:lnL>
                  </a:tcPr>
                </a:tc>
                <a:extLst>
                  <a:ext uri="{0D108BD9-81ED-4DB2-BD59-A6C34878D82A}">
                    <a16:rowId xmlns:a16="http://schemas.microsoft.com/office/drawing/2014/main" val="10009"/>
                  </a:ext>
                </a:extLst>
              </a:tr>
            </a:tbl>
          </a:graphicData>
        </a:graphic>
      </p:graphicFrame>
      <p:grpSp>
        <p:nvGrpSpPr>
          <p:cNvPr id="27" name="object 27"/>
          <p:cNvGrpSpPr/>
          <p:nvPr/>
        </p:nvGrpSpPr>
        <p:grpSpPr>
          <a:xfrm>
            <a:off x="1648460" y="3644010"/>
            <a:ext cx="296545" cy="3108325"/>
            <a:chOff x="1648460" y="3644010"/>
            <a:chExt cx="296545" cy="3108325"/>
          </a:xfrm>
        </p:grpSpPr>
        <p:sp>
          <p:nvSpPr>
            <p:cNvPr id="28" name="object 28"/>
            <p:cNvSpPr/>
            <p:nvPr/>
          </p:nvSpPr>
          <p:spPr>
            <a:xfrm>
              <a:off x="1654810" y="3759453"/>
              <a:ext cx="283845" cy="925194"/>
            </a:xfrm>
            <a:custGeom>
              <a:avLst/>
              <a:gdLst/>
              <a:ahLst/>
              <a:cxnLst/>
              <a:rect l="l" t="t" r="r" b="b"/>
              <a:pathLst>
                <a:path w="283844" h="925195">
                  <a:moveTo>
                    <a:pt x="0" y="0"/>
                  </a:moveTo>
                  <a:lnTo>
                    <a:pt x="283463" y="0"/>
                  </a:lnTo>
                </a:path>
                <a:path w="283844" h="925195">
                  <a:moveTo>
                    <a:pt x="0" y="102743"/>
                  </a:moveTo>
                  <a:lnTo>
                    <a:pt x="283463" y="102743"/>
                  </a:lnTo>
                </a:path>
                <a:path w="283844" h="925195">
                  <a:moveTo>
                    <a:pt x="0" y="205486"/>
                  </a:moveTo>
                  <a:lnTo>
                    <a:pt x="283463" y="205486"/>
                  </a:lnTo>
                </a:path>
                <a:path w="283844" h="925195">
                  <a:moveTo>
                    <a:pt x="0" y="308229"/>
                  </a:moveTo>
                  <a:lnTo>
                    <a:pt x="283463" y="308229"/>
                  </a:lnTo>
                </a:path>
                <a:path w="283844" h="925195">
                  <a:moveTo>
                    <a:pt x="0" y="410972"/>
                  </a:moveTo>
                  <a:lnTo>
                    <a:pt x="283463" y="410972"/>
                  </a:lnTo>
                </a:path>
                <a:path w="283844" h="925195">
                  <a:moveTo>
                    <a:pt x="0" y="513715"/>
                  </a:moveTo>
                  <a:lnTo>
                    <a:pt x="283463" y="513715"/>
                  </a:lnTo>
                </a:path>
                <a:path w="283844" h="925195">
                  <a:moveTo>
                    <a:pt x="0" y="616458"/>
                  </a:moveTo>
                  <a:lnTo>
                    <a:pt x="283463" y="616458"/>
                  </a:lnTo>
                </a:path>
                <a:path w="283844" h="925195">
                  <a:moveTo>
                    <a:pt x="0" y="719201"/>
                  </a:moveTo>
                  <a:lnTo>
                    <a:pt x="283463" y="719201"/>
                  </a:lnTo>
                </a:path>
                <a:path w="283844" h="925195">
                  <a:moveTo>
                    <a:pt x="0" y="821944"/>
                  </a:moveTo>
                  <a:lnTo>
                    <a:pt x="283463" y="821944"/>
                  </a:lnTo>
                </a:path>
                <a:path w="283844" h="925195">
                  <a:moveTo>
                    <a:pt x="0" y="924687"/>
                  </a:moveTo>
                  <a:lnTo>
                    <a:pt x="283463" y="924687"/>
                  </a:lnTo>
                </a:path>
              </a:pathLst>
            </a:custGeom>
            <a:ln w="12700">
              <a:solidFill>
                <a:srgbClr val="000000"/>
              </a:solidFill>
            </a:ln>
          </p:spPr>
          <p:txBody>
            <a:bodyPr wrap="square" lIns="0" tIns="0" rIns="0" bIns="0" rtlCol="0"/>
            <a:lstStyle/>
            <a:p>
              <a:endParaRPr/>
            </a:p>
          </p:txBody>
        </p:sp>
        <p:sp>
          <p:nvSpPr>
            <p:cNvPr id="29" name="object 29"/>
            <p:cNvSpPr/>
            <p:nvPr/>
          </p:nvSpPr>
          <p:spPr>
            <a:xfrm>
              <a:off x="1654810" y="4786883"/>
              <a:ext cx="283845" cy="411480"/>
            </a:xfrm>
            <a:custGeom>
              <a:avLst/>
              <a:gdLst/>
              <a:ahLst/>
              <a:cxnLst/>
              <a:rect l="l" t="t" r="r" b="b"/>
              <a:pathLst>
                <a:path w="283844" h="411479">
                  <a:moveTo>
                    <a:pt x="0" y="0"/>
                  </a:moveTo>
                  <a:lnTo>
                    <a:pt x="283463" y="0"/>
                  </a:lnTo>
                </a:path>
                <a:path w="283844" h="411479">
                  <a:moveTo>
                    <a:pt x="0" y="411099"/>
                  </a:moveTo>
                  <a:lnTo>
                    <a:pt x="283463" y="411099"/>
                  </a:lnTo>
                </a:path>
              </a:pathLst>
            </a:custGeom>
            <a:ln w="12700">
              <a:solidFill>
                <a:srgbClr val="000000"/>
              </a:solidFill>
              <a:prstDash val="sysDash"/>
            </a:ln>
          </p:spPr>
          <p:txBody>
            <a:bodyPr wrap="square" lIns="0" tIns="0" rIns="0" bIns="0" rtlCol="0"/>
            <a:lstStyle/>
            <a:p>
              <a:endParaRPr/>
            </a:p>
          </p:txBody>
        </p:sp>
        <p:sp>
          <p:nvSpPr>
            <p:cNvPr id="30" name="object 30"/>
            <p:cNvSpPr/>
            <p:nvPr/>
          </p:nvSpPr>
          <p:spPr>
            <a:xfrm>
              <a:off x="1654810" y="3650360"/>
              <a:ext cx="283845" cy="3095625"/>
            </a:xfrm>
            <a:custGeom>
              <a:avLst/>
              <a:gdLst/>
              <a:ahLst/>
              <a:cxnLst/>
              <a:rect l="l" t="t" r="r" b="b"/>
              <a:pathLst>
                <a:path w="283844" h="3095625">
                  <a:moveTo>
                    <a:pt x="0" y="1650364"/>
                  </a:moveTo>
                  <a:lnTo>
                    <a:pt x="283463" y="1650364"/>
                  </a:lnTo>
                </a:path>
                <a:path w="283844" h="3095625">
                  <a:moveTo>
                    <a:pt x="0" y="1753108"/>
                  </a:moveTo>
                  <a:lnTo>
                    <a:pt x="283463" y="1753108"/>
                  </a:lnTo>
                </a:path>
                <a:path w="283844" h="3095625">
                  <a:moveTo>
                    <a:pt x="0" y="1855851"/>
                  </a:moveTo>
                  <a:lnTo>
                    <a:pt x="283463" y="1855851"/>
                  </a:lnTo>
                </a:path>
                <a:path w="283844" h="3095625">
                  <a:moveTo>
                    <a:pt x="0" y="1958568"/>
                  </a:moveTo>
                  <a:lnTo>
                    <a:pt x="283463" y="1958568"/>
                  </a:lnTo>
                </a:path>
                <a:path w="283844" h="3095625">
                  <a:moveTo>
                    <a:pt x="0" y="2061324"/>
                  </a:moveTo>
                  <a:lnTo>
                    <a:pt x="283463" y="2061324"/>
                  </a:lnTo>
                </a:path>
                <a:path w="283844" h="3095625">
                  <a:moveTo>
                    <a:pt x="0" y="2164067"/>
                  </a:moveTo>
                  <a:lnTo>
                    <a:pt x="283463" y="2164067"/>
                  </a:lnTo>
                </a:path>
                <a:path w="283844" h="3095625">
                  <a:moveTo>
                    <a:pt x="0" y="2266823"/>
                  </a:moveTo>
                  <a:lnTo>
                    <a:pt x="283463" y="2266823"/>
                  </a:lnTo>
                </a:path>
                <a:path w="283844" h="3095625">
                  <a:moveTo>
                    <a:pt x="0" y="2369566"/>
                  </a:moveTo>
                  <a:lnTo>
                    <a:pt x="283463" y="2369566"/>
                  </a:lnTo>
                </a:path>
                <a:path w="283844" h="3095625">
                  <a:moveTo>
                    <a:pt x="0" y="2472321"/>
                  </a:moveTo>
                  <a:lnTo>
                    <a:pt x="283463" y="2472321"/>
                  </a:lnTo>
                </a:path>
                <a:path w="283844" h="3095625">
                  <a:moveTo>
                    <a:pt x="0" y="2575077"/>
                  </a:moveTo>
                  <a:lnTo>
                    <a:pt x="283463" y="2575077"/>
                  </a:lnTo>
                </a:path>
                <a:path w="283844" h="3095625">
                  <a:moveTo>
                    <a:pt x="0" y="2677820"/>
                  </a:moveTo>
                  <a:lnTo>
                    <a:pt x="283463" y="2677820"/>
                  </a:lnTo>
                </a:path>
                <a:path w="283844" h="3095625">
                  <a:moveTo>
                    <a:pt x="0" y="2780576"/>
                  </a:moveTo>
                  <a:lnTo>
                    <a:pt x="283463" y="2780576"/>
                  </a:lnTo>
                </a:path>
                <a:path w="283844" h="3095625">
                  <a:moveTo>
                    <a:pt x="0" y="2883319"/>
                  </a:moveTo>
                  <a:lnTo>
                    <a:pt x="283463" y="2883319"/>
                  </a:lnTo>
                </a:path>
                <a:path w="283844" h="3095625">
                  <a:moveTo>
                    <a:pt x="0" y="2986074"/>
                  </a:moveTo>
                  <a:lnTo>
                    <a:pt x="283463" y="2986074"/>
                  </a:lnTo>
                </a:path>
                <a:path w="283844" h="3095625">
                  <a:moveTo>
                    <a:pt x="6350" y="0"/>
                  </a:moveTo>
                  <a:lnTo>
                    <a:pt x="6350" y="3095171"/>
                  </a:lnTo>
                </a:path>
                <a:path w="283844" h="3095625">
                  <a:moveTo>
                    <a:pt x="277113" y="0"/>
                  </a:moveTo>
                  <a:lnTo>
                    <a:pt x="277113" y="3095171"/>
                  </a:lnTo>
                </a:path>
                <a:path w="283844" h="3095625">
                  <a:moveTo>
                    <a:pt x="0" y="6350"/>
                  </a:moveTo>
                  <a:lnTo>
                    <a:pt x="283463" y="6350"/>
                  </a:lnTo>
                </a:path>
                <a:path w="283844" h="3095625">
                  <a:moveTo>
                    <a:pt x="0" y="3088821"/>
                  </a:moveTo>
                  <a:lnTo>
                    <a:pt x="283463" y="3088821"/>
                  </a:lnTo>
                </a:path>
              </a:pathLst>
            </a:custGeom>
            <a:ln w="12700">
              <a:solidFill>
                <a:srgbClr val="000000"/>
              </a:solidFill>
            </a:ln>
          </p:spPr>
          <p:txBody>
            <a:bodyPr wrap="square" lIns="0" tIns="0" rIns="0" bIns="0" rtlCol="0"/>
            <a:lstStyle/>
            <a:p>
              <a:endParaRPr/>
            </a:p>
          </p:txBody>
        </p:sp>
      </p:grpSp>
      <p:sp>
        <p:nvSpPr>
          <p:cNvPr id="31" name="object 31"/>
          <p:cNvSpPr txBox="1"/>
          <p:nvPr/>
        </p:nvSpPr>
        <p:spPr>
          <a:xfrm>
            <a:off x="1667510" y="3653409"/>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32" name="object 32"/>
          <p:cNvSpPr txBox="1"/>
          <p:nvPr/>
        </p:nvSpPr>
        <p:spPr>
          <a:xfrm>
            <a:off x="1667510" y="3756405"/>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0.01</a:t>
            </a:r>
            <a:endParaRPr sz="500">
              <a:latin typeface="Calibri"/>
              <a:cs typeface="Calibri"/>
            </a:endParaRPr>
          </a:p>
        </p:txBody>
      </p:sp>
      <p:sp>
        <p:nvSpPr>
          <p:cNvPr id="33" name="object 33"/>
          <p:cNvSpPr txBox="1"/>
          <p:nvPr/>
        </p:nvSpPr>
        <p:spPr>
          <a:xfrm>
            <a:off x="1667510" y="3859148"/>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0.00</a:t>
            </a:r>
            <a:endParaRPr sz="500">
              <a:latin typeface="Calibri"/>
              <a:cs typeface="Calibri"/>
            </a:endParaRPr>
          </a:p>
        </p:txBody>
      </p:sp>
      <p:sp>
        <p:nvSpPr>
          <p:cNvPr id="34" name="object 34"/>
          <p:cNvSpPr txBox="1"/>
          <p:nvPr/>
        </p:nvSpPr>
        <p:spPr>
          <a:xfrm>
            <a:off x="1667510" y="3961891"/>
            <a:ext cx="258445" cy="102235"/>
          </a:xfrm>
          <a:prstGeom prst="rect">
            <a:avLst/>
          </a:prstGeom>
        </p:spPr>
        <p:txBody>
          <a:bodyPr vert="horz" wrap="square" lIns="0" tIns="12700" rIns="0" bIns="0" rtlCol="0">
            <a:spAutoFit/>
          </a:bodyPr>
          <a:lstStyle/>
          <a:p>
            <a:pPr algn="ctr">
              <a:lnSpc>
                <a:spcPct val="100000"/>
              </a:lnSpc>
              <a:spcBef>
                <a:spcPts val="100"/>
              </a:spcBef>
            </a:pPr>
            <a:r>
              <a:rPr sz="500" spc="-25" dirty="0">
                <a:latin typeface="Calibri"/>
                <a:cs typeface="Calibri"/>
              </a:rPr>
              <a:t>0.4</a:t>
            </a:r>
            <a:endParaRPr sz="500">
              <a:latin typeface="Calibri"/>
              <a:cs typeface="Calibri"/>
            </a:endParaRPr>
          </a:p>
        </p:txBody>
      </p:sp>
      <p:sp>
        <p:nvSpPr>
          <p:cNvPr id="35" name="object 35"/>
          <p:cNvSpPr txBox="1"/>
          <p:nvPr/>
        </p:nvSpPr>
        <p:spPr>
          <a:xfrm>
            <a:off x="1667510" y="4064634"/>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0.03</a:t>
            </a:r>
            <a:endParaRPr sz="500">
              <a:latin typeface="Calibri"/>
              <a:cs typeface="Calibri"/>
            </a:endParaRPr>
          </a:p>
        </p:txBody>
      </p:sp>
      <p:sp>
        <p:nvSpPr>
          <p:cNvPr id="36" name="object 36"/>
          <p:cNvSpPr txBox="1"/>
          <p:nvPr/>
        </p:nvSpPr>
        <p:spPr>
          <a:xfrm>
            <a:off x="1667510" y="4167377"/>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0.03</a:t>
            </a:r>
            <a:endParaRPr sz="500">
              <a:latin typeface="Calibri"/>
              <a:cs typeface="Calibri"/>
            </a:endParaRPr>
          </a:p>
        </p:txBody>
      </p:sp>
      <p:sp>
        <p:nvSpPr>
          <p:cNvPr id="37" name="object 37"/>
          <p:cNvSpPr txBox="1"/>
          <p:nvPr/>
        </p:nvSpPr>
        <p:spPr>
          <a:xfrm>
            <a:off x="1667510" y="4269994"/>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0.01</a:t>
            </a:r>
            <a:endParaRPr sz="500">
              <a:latin typeface="Calibri"/>
              <a:cs typeface="Calibri"/>
            </a:endParaRPr>
          </a:p>
        </p:txBody>
      </p:sp>
      <p:sp>
        <p:nvSpPr>
          <p:cNvPr id="38" name="object 38"/>
          <p:cNvSpPr txBox="1"/>
          <p:nvPr/>
        </p:nvSpPr>
        <p:spPr>
          <a:xfrm>
            <a:off x="1667510" y="4373117"/>
            <a:ext cx="258445" cy="102235"/>
          </a:xfrm>
          <a:prstGeom prst="rect">
            <a:avLst/>
          </a:prstGeom>
        </p:spPr>
        <p:txBody>
          <a:bodyPr vert="horz" wrap="square" lIns="0" tIns="12700" rIns="0" bIns="0" rtlCol="0">
            <a:spAutoFit/>
          </a:bodyPr>
          <a:lstStyle/>
          <a:p>
            <a:pPr marL="71755">
              <a:lnSpc>
                <a:spcPct val="100000"/>
              </a:lnSpc>
              <a:spcBef>
                <a:spcPts val="100"/>
              </a:spcBef>
            </a:pPr>
            <a:r>
              <a:rPr sz="500" spc="-20" dirty="0">
                <a:latin typeface="Calibri"/>
                <a:cs typeface="Calibri"/>
              </a:rPr>
              <a:t>0.02</a:t>
            </a:r>
            <a:endParaRPr sz="500">
              <a:latin typeface="Calibri"/>
              <a:cs typeface="Calibri"/>
            </a:endParaRPr>
          </a:p>
        </p:txBody>
      </p:sp>
      <p:sp>
        <p:nvSpPr>
          <p:cNvPr id="39" name="object 39"/>
          <p:cNvSpPr txBox="1"/>
          <p:nvPr/>
        </p:nvSpPr>
        <p:spPr>
          <a:xfrm>
            <a:off x="1667510" y="4449800"/>
            <a:ext cx="258445" cy="231140"/>
          </a:xfrm>
          <a:prstGeom prst="rect">
            <a:avLst/>
          </a:prstGeom>
        </p:spPr>
        <p:txBody>
          <a:bodyPr vert="horz" wrap="square" lIns="0" tIns="38735" rIns="0" bIns="0" rtlCol="0">
            <a:spAutoFit/>
          </a:bodyPr>
          <a:lstStyle/>
          <a:p>
            <a:pPr marL="71755">
              <a:lnSpc>
                <a:spcPct val="100000"/>
              </a:lnSpc>
              <a:spcBef>
                <a:spcPts val="305"/>
              </a:spcBef>
            </a:pPr>
            <a:r>
              <a:rPr sz="500" spc="-20" dirty="0">
                <a:latin typeface="Calibri"/>
                <a:cs typeface="Calibri"/>
              </a:rPr>
              <a:t>0.04</a:t>
            </a:r>
            <a:endParaRPr sz="500">
              <a:latin typeface="Calibri"/>
              <a:cs typeface="Calibri"/>
            </a:endParaRPr>
          </a:p>
          <a:p>
            <a:pPr marL="71755">
              <a:lnSpc>
                <a:spcPct val="100000"/>
              </a:lnSpc>
              <a:spcBef>
                <a:spcPts val="210"/>
              </a:spcBef>
            </a:pPr>
            <a:r>
              <a:rPr sz="500" spc="-20" dirty="0">
                <a:latin typeface="Calibri"/>
                <a:cs typeface="Calibri"/>
              </a:rPr>
              <a:t>0.64</a:t>
            </a:r>
            <a:endParaRPr sz="500">
              <a:latin typeface="Calibri"/>
              <a:cs typeface="Calibri"/>
            </a:endParaRPr>
          </a:p>
        </p:txBody>
      </p:sp>
      <p:sp>
        <p:nvSpPr>
          <p:cNvPr id="40" name="object 40"/>
          <p:cNvSpPr txBox="1"/>
          <p:nvPr/>
        </p:nvSpPr>
        <p:spPr>
          <a:xfrm>
            <a:off x="1775586" y="4757775"/>
            <a:ext cx="41910" cy="436880"/>
          </a:xfrm>
          <a:prstGeom prst="rect">
            <a:avLst/>
          </a:prstGeom>
        </p:spPr>
        <p:txBody>
          <a:bodyPr vert="horz" wrap="square" lIns="0" tIns="39370" rIns="0" bIns="0" rtlCol="0">
            <a:spAutoFit/>
          </a:bodyPr>
          <a:lstStyle/>
          <a:p>
            <a:pPr marL="12700">
              <a:lnSpc>
                <a:spcPct val="100000"/>
              </a:lnSpc>
              <a:spcBef>
                <a:spcPts val="310"/>
              </a:spcBef>
            </a:pPr>
            <a:r>
              <a:rPr sz="500" spc="-50" dirty="0">
                <a:latin typeface="Calibri"/>
                <a:cs typeface="Calibri"/>
              </a:rPr>
              <a:t>.</a:t>
            </a:r>
            <a:endParaRPr sz="500">
              <a:latin typeface="Calibri"/>
              <a:cs typeface="Calibri"/>
            </a:endParaRPr>
          </a:p>
          <a:p>
            <a:pPr marL="12700">
              <a:lnSpc>
                <a:spcPct val="100000"/>
              </a:lnSpc>
              <a:spcBef>
                <a:spcPts val="210"/>
              </a:spcBef>
            </a:pPr>
            <a:r>
              <a:rPr sz="500" spc="-50" dirty="0">
                <a:latin typeface="Calibri"/>
                <a:cs typeface="Calibri"/>
              </a:rPr>
              <a:t>.</a:t>
            </a:r>
            <a:endParaRPr sz="500">
              <a:latin typeface="Calibri"/>
              <a:cs typeface="Calibri"/>
            </a:endParaRPr>
          </a:p>
          <a:p>
            <a:pPr marL="12700">
              <a:lnSpc>
                <a:spcPct val="100000"/>
              </a:lnSpc>
              <a:spcBef>
                <a:spcPts val="210"/>
              </a:spcBef>
            </a:pPr>
            <a:r>
              <a:rPr sz="500" spc="-50" dirty="0">
                <a:latin typeface="Calibri"/>
                <a:cs typeface="Calibri"/>
              </a:rPr>
              <a:t>.</a:t>
            </a:r>
            <a:endParaRPr sz="500">
              <a:latin typeface="Calibri"/>
              <a:cs typeface="Calibri"/>
            </a:endParaRPr>
          </a:p>
          <a:p>
            <a:pPr marL="12700">
              <a:lnSpc>
                <a:spcPct val="100000"/>
              </a:lnSpc>
              <a:spcBef>
                <a:spcPts val="209"/>
              </a:spcBef>
            </a:pPr>
            <a:r>
              <a:rPr sz="500" spc="-50" dirty="0">
                <a:latin typeface="Calibri"/>
                <a:cs typeface="Calibri"/>
              </a:rPr>
              <a:t>.</a:t>
            </a:r>
            <a:endParaRPr sz="500">
              <a:latin typeface="Calibri"/>
              <a:cs typeface="Calibri"/>
            </a:endParaRPr>
          </a:p>
        </p:txBody>
      </p:sp>
      <p:sp>
        <p:nvSpPr>
          <p:cNvPr id="41" name="object 41"/>
          <p:cNvSpPr txBox="1"/>
          <p:nvPr/>
        </p:nvSpPr>
        <p:spPr>
          <a:xfrm>
            <a:off x="1667510" y="5169128"/>
            <a:ext cx="258445" cy="231140"/>
          </a:xfrm>
          <a:prstGeom prst="rect">
            <a:avLst/>
          </a:prstGeom>
        </p:spPr>
        <p:txBody>
          <a:bodyPr vert="horz" wrap="square" lIns="0" tIns="38735" rIns="0" bIns="0" rtlCol="0">
            <a:spAutoFit/>
          </a:bodyPr>
          <a:lstStyle/>
          <a:p>
            <a:pPr marL="635" algn="ctr">
              <a:lnSpc>
                <a:spcPct val="100000"/>
              </a:lnSpc>
              <a:spcBef>
                <a:spcPts val="305"/>
              </a:spcBef>
            </a:pPr>
            <a:r>
              <a:rPr sz="500" spc="-20" dirty="0">
                <a:latin typeface="Calibri"/>
                <a:cs typeface="Calibri"/>
              </a:rPr>
              <a:t>0,78</a:t>
            </a:r>
            <a:endParaRPr sz="500">
              <a:latin typeface="Calibri"/>
              <a:cs typeface="Calibri"/>
            </a:endParaRPr>
          </a:p>
          <a:p>
            <a:pPr algn="ctr">
              <a:lnSpc>
                <a:spcPct val="100000"/>
              </a:lnSpc>
              <a:spcBef>
                <a:spcPts val="210"/>
              </a:spcBef>
            </a:pPr>
            <a:r>
              <a:rPr sz="500" spc="-25" dirty="0">
                <a:latin typeface="Calibri"/>
                <a:cs typeface="Calibri"/>
              </a:rPr>
              <a:t>0,8</a:t>
            </a:r>
            <a:endParaRPr sz="500">
              <a:latin typeface="Calibri"/>
              <a:cs typeface="Calibri"/>
            </a:endParaRPr>
          </a:p>
        </p:txBody>
      </p:sp>
      <p:sp>
        <p:nvSpPr>
          <p:cNvPr id="42" name="object 42"/>
          <p:cNvSpPr txBox="1"/>
          <p:nvPr/>
        </p:nvSpPr>
        <p:spPr>
          <a:xfrm>
            <a:off x="1667510" y="5374360"/>
            <a:ext cx="258445" cy="848360"/>
          </a:xfrm>
          <a:prstGeom prst="rect">
            <a:avLst/>
          </a:prstGeom>
        </p:spPr>
        <p:txBody>
          <a:bodyPr vert="horz" wrap="square" lIns="0" tIns="39370" rIns="0" bIns="0" rtlCol="0">
            <a:spAutoFit/>
          </a:bodyPr>
          <a:lstStyle/>
          <a:p>
            <a:pPr algn="ctr">
              <a:lnSpc>
                <a:spcPct val="100000"/>
              </a:lnSpc>
              <a:spcBef>
                <a:spcPts val="310"/>
              </a:spcBef>
            </a:pPr>
            <a:r>
              <a:rPr sz="500" spc="-25" dirty="0">
                <a:latin typeface="Calibri"/>
                <a:cs typeface="Calibri"/>
              </a:rPr>
              <a:t>0,9</a:t>
            </a:r>
            <a:endParaRPr sz="500">
              <a:latin typeface="Calibri"/>
              <a:cs typeface="Calibri"/>
            </a:endParaRPr>
          </a:p>
          <a:p>
            <a:pPr marL="635" algn="ctr">
              <a:lnSpc>
                <a:spcPct val="100000"/>
              </a:lnSpc>
              <a:spcBef>
                <a:spcPts val="210"/>
              </a:spcBef>
            </a:pPr>
            <a:r>
              <a:rPr sz="500" spc="-50" dirty="0">
                <a:latin typeface="Calibri"/>
                <a:cs typeface="Calibri"/>
              </a:rPr>
              <a:t>1</a:t>
            </a:r>
            <a:endParaRPr sz="500">
              <a:latin typeface="Calibri"/>
              <a:cs typeface="Calibri"/>
            </a:endParaRPr>
          </a:p>
          <a:p>
            <a:pPr marL="635" algn="ctr">
              <a:lnSpc>
                <a:spcPct val="100000"/>
              </a:lnSpc>
              <a:spcBef>
                <a:spcPts val="210"/>
              </a:spcBef>
            </a:pPr>
            <a:r>
              <a:rPr sz="500" spc="-20" dirty="0">
                <a:latin typeface="Calibri"/>
                <a:cs typeface="Calibri"/>
              </a:rPr>
              <a:t>0,64</a:t>
            </a:r>
            <a:endParaRPr sz="500">
              <a:latin typeface="Calibri"/>
              <a:cs typeface="Calibri"/>
            </a:endParaRPr>
          </a:p>
          <a:p>
            <a:pPr marL="635" algn="ctr">
              <a:lnSpc>
                <a:spcPct val="100000"/>
              </a:lnSpc>
              <a:spcBef>
                <a:spcPts val="209"/>
              </a:spcBef>
            </a:pPr>
            <a:r>
              <a:rPr sz="500" spc="-20" dirty="0">
                <a:latin typeface="Calibri"/>
                <a:cs typeface="Calibri"/>
              </a:rPr>
              <a:t>0,04</a:t>
            </a:r>
            <a:endParaRPr sz="500">
              <a:latin typeface="Calibri"/>
              <a:cs typeface="Calibri"/>
            </a:endParaRPr>
          </a:p>
          <a:p>
            <a:pPr marL="635" algn="ctr">
              <a:lnSpc>
                <a:spcPct val="100000"/>
              </a:lnSpc>
              <a:spcBef>
                <a:spcPts val="204"/>
              </a:spcBef>
            </a:pPr>
            <a:r>
              <a:rPr sz="500" spc="-50" dirty="0">
                <a:latin typeface="Calibri"/>
                <a:cs typeface="Calibri"/>
              </a:rPr>
              <a:t>1</a:t>
            </a:r>
            <a:endParaRPr sz="500">
              <a:latin typeface="Calibri"/>
              <a:cs typeface="Calibri"/>
            </a:endParaRPr>
          </a:p>
          <a:p>
            <a:pPr marL="635" algn="ctr">
              <a:lnSpc>
                <a:spcPct val="100000"/>
              </a:lnSpc>
              <a:spcBef>
                <a:spcPts val="210"/>
              </a:spcBef>
            </a:pPr>
            <a:r>
              <a:rPr sz="500" spc="-20" dirty="0">
                <a:latin typeface="Calibri"/>
                <a:cs typeface="Calibri"/>
              </a:rPr>
              <a:t>0,36</a:t>
            </a:r>
            <a:endParaRPr sz="500">
              <a:latin typeface="Calibri"/>
              <a:cs typeface="Calibri"/>
            </a:endParaRPr>
          </a:p>
          <a:p>
            <a:pPr marL="635" algn="ctr">
              <a:lnSpc>
                <a:spcPct val="100000"/>
              </a:lnSpc>
              <a:spcBef>
                <a:spcPts val="210"/>
              </a:spcBef>
            </a:pPr>
            <a:r>
              <a:rPr sz="500" spc="-50" dirty="0">
                <a:latin typeface="Calibri"/>
                <a:cs typeface="Calibri"/>
              </a:rPr>
              <a:t>0</a:t>
            </a:r>
            <a:endParaRPr sz="500">
              <a:latin typeface="Calibri"/>
              <a:cs typeface="Calibri"/>
            </a:endParaRPr>
          </a:p>
          <a:p>
            <a:pPr marL="635" algn="ctr">
              <a:lnSpc>
                <a:spcPct val="100000"/>
              </a:lnSpc>
              <a:spcBef>
                <a:spcPts val="210"/>
              </a:spcBef>
            </a:pPr>
            <a:r>
              <a:rPr sz="500" spc="-50" dirty="0">
                <a:latin typeface="Calibri"/>
                <a:cs typeface="Calibri"/>
              </a:rPr>
              <a:t>0</a:t>
            </a:r>
            <a:endParaRPr sz="500">
              <a:latin typeface="Calibri"/>
              <a:cs typeface="Calibri"/>
            </a:endParaRPr>
          </a:p>
        </p:txBody>
      </p:sp>
      <p:sp>
        <p:nvSpPr>
          <p:cNvPr id="43" name="object 43"/>
          <p:cNvSpPr txBox="1"/>
          <p:nvPr/>
        </p:nvSpPr>
        <p:spPr>
          <a:xfrm>
            <a:off x="1667510" y="6222898"/>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44" name="object 44"/>
          <p:cNvSpPr txBox="1"/>
          <p:nvPr/>
        </p:nvSpPr>
        <p:spPr>
          <a:xfrm>
            <a:off x="1667510" y="6325615"/>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45" name="object 45"/>
          <p:cNvSpPr txBox="1"/>
          <p:nvPr/>
        </p:nvSpPr>
        <p:spPr>
          <a:xfrm>
            <a:off x="1667510" y="6428333"/>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46" name="object 46"/>
          <p:cNvSpPr txBox="1"/>
          <p:nvPr/>
        </p:nvSpPr>
        <p:spPr>
          <a:xfrm>
            <a:off x="1667510" y="6531050"/>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47" name="object 47"/>
          <p:cNvSpPr txBox="1"/>
          <p:nvPr/>
        </p:nvSpPr>
        <p:spPr>
          <a:xfrm>
            <a:off x="1667510" y="6634073"/>
            <a:ext cx="258445" cy="102235"/>
          </a:xfrm>
          <a:prstGeom prst="rect">
            <a:avLst/>
          </a:prstGeom>
        </p:spPr>
        <p:txBody>
          <a:bodyPr vert="horz" wrap="square" lIns="0" tIns="12700" rIns="0" bIns="0" rtlCol="0">
            <a:spAutoFit/>
          </a:bodyPr>
          <a:lstStyle/>
          <a:p>
            <a:pPr marL="635" algn="ctr">
              <a:lnSpc>
                <a:spcPct val="100000"/>
              </a:lnSpc>
              <a:spcBef>
                <a:spcPts val="100"/>
              </a:spcBef>
            </a:pPr>
            <a:r>
              <a:rPr sz="500" spc="-50" dirty="0">
                <a:latin typeface="Calibri"/>
                <a:cs typeface="Calibri"/>
              </a:rPr>
              <a:t>0</a:t>
            </a:r>
            <a:endParaRPr sz="500">
              <a:latin typeface="Calibri"/>
              <a:cs typeface="Calibri"/>
            </a:endParaRPr>
          </a:p>
        </p:txBody>
      </p:sp>
      <p:sp>
        <p:nvSpPr>
          <p:cNvPr id="48" name="object 48"/>
          <p:cNvSpPr/>
          <p:nvPr/>
        </p:nvSpPr>
        <p:spPr>
          <a:xfrm>
            <a:off x="3701160" y="6185903"/>
            <a:ext cx="2352040" cy="523240"/>
          </a:xfrm>
          <a:custGeom>
            <a:avLst/>
            <a:gdLst/>
            <a:ahLst/>
            <a:cxnLst/>
            <a:rect l="l" t="t" r="r" b="b"/>
            <a:pathLst>
              <a:path w="2352040" h="523240">
                <a:moveTo>
                  <a:pt x="0" y="523214"/>
                </a:moveTo>
                <a:lnTo>
                  <a:pt x="2352040" y="523214"/>
                </a:lnTo>
                <a:lnTo>
                  <a:pt x="2352040" y="0"/>
                </a:lnTo>
                <a:lnTo>
                  <a:pt x="0" y="0"/>
                </a:lnTo>
                <a:lnTo>
                  <a:pt x="0" y="523214"/>
                </a:lnTo>
                <a:close/>
              </a:path>
            </a:pathLst>
          </a:custGeom>
          <a:ln w="25400">
            <a:solidFill>
              <a:srgbClr val="000000"/>
            </a:solidFill>
          </a:ln>
        </p:spPr>
        <p:txBody>
          <a:bodyPr wrap="square" lIns="0" tIns="0" rIns="0" bIns="0" rtlCol="0"/>
          <a:lstStyle/>
          <a:p>
            <a:endParaRPr/>
          </a:p>
        </p:txBody>
      </p:sp>
      <p:sp>
        <p:nvSpPr>
          <p:cNvPr id="49" name="object 49"/>
          <p:cNvSpPr txBox="1"/>
          <p:nvPr/>
        </p:nvSpPr>
        <p:spPr>
          <a:xfrm>
            <a:off x="3860038" y="6214364"/>
            <a:ext cx="2033905" cy="452755"/>
          </a:xfrm>
          <a:prstGeom prst="rect">
            <a:avLst/>
          </a:prstGeom>
        </p:spPr>
        <p:txBody>
          <a:bodyPr vert="horz" wrap="square" lIns="0" tIns="12700" rIns="0" bIns="0" rtlCol="0">
            <a:spAutoFit/>
          </a:bodyPr>
          <a:lstStyle/>
          <a:p>
            <a:pPr marL="12700" marR="5080" indent="328930">
              <a:lnSpc>
                <a:spcPct val="100000"/>
              </a:lnSpc>
              <a:spcBef>
                <a:spcPts val="100"/>
              </a:spcBef>
            </a:pPr>
            <a:r>
              <a:rPr sz="1400" dirty="0">
                <a:latin typeface="Arial MT"/>
                <a:cs typeface="Arial MT"/>
              </a:rPr>
              <a:t>1</a:t>
            </a:r>
            <a:r>
              <a:rPr sz="1400" spc="-30" dirty="0">
                <a:latin typeface="Arial MT"/>
                <a:cs typeface="Arial MT"/>
              </a:rPr>
              <a:t> </a:t>
            </a:r>
            <a:r>
              <a:rPr sz="1400" dirty="0">
                <a:latin typeface="Arial MT"/>
                <a:cs typeface="Arial MT"/>
              </a:rPr>
              <a:t>training</a:t>
            </a:r>
            <a:r>
              <a:rPr sz="1400" spc="-55" dirty="0">
                <a:latin typeface="Arial MT"/>
                <a:cs typeface="Arial MT"/>
              </a:rPr>
              <a:t> </a:t>
            </a:r>
            <a:r>
              <a:rPr sz="1400" spc="-10" dirty="0">
                <a:latin typeface="Arial MT"/>
                <a:cs typeface="Arial MT"/>
              </a:rPr>
              <a:t>sample </a:t>
            </a:r>
            <a:r>
              <a:rPr sz="1400" dirty="0">
                <a:latin typeface="Arial MT"/>
                <a:cs typeface="Arial MT"/>
              </a:rPr>
              <a:t>inputvector</a:t>
            </a:r>
            <a:r>
              <a:rPr sz="1400" spc="-55" dirty="0">
                <a:latin typeface="Arial MT"/>
                <a:cs typeface="Arial MT"/>
              </a:rPr>
              <a:t> </a:t>
            </a:r>
            <a:r>
              <a:rPr sz="1400" dirty="0">
                <a:latin typeface="Arial MT"/>
                <a:cs typeface="Arial MT"/>
              </a:rPr>
              <a:t>+</a:t>
            </a:r>
            <a:r>
              <a:rPr sz="1400" spc="-15" dirty="0">
                <a:latin typeface="Arial MT"/>
                <a:cs typeface="Arial MT"/>
              </a:rPr>
              <a:t> </a:t>
            </a:r>
            <a:r>
              <a:rPr sz="1400" spc="-10" dirty="0">
                <a:latin typeface="Arial MT"/>
                <a:cs typeface="Arial MT"/>
              </a:rPr>
              <a:t>targetvector</a:t>
            </a:r>
            <a:endParaRPr sz="1400">
              <a:latin typeface="Arial MT"/>
              <a:cs typeface="Arial MT"/>
            </a:endParaRPr>
          </a:p>
        </p:txBody>
      </p:sp>
      <p:grpSp>
        <p:nvGrpSpPr>
          <p:cNvPr id="50" name="object 50"/>
          <p:cNvGrpSpPr/>
          <p:nvPr/>
        </p:nvGrpSpPr>
        <p:grpSpPr>
          <a:xfrm>
            <a:off x="1812035" y="4864608"/>
            <a:ext cx="4936490" cy="1651000"/>
            <a:chOff x="1812035" y="4864608"/>
            <a:chExt cx="4936490" cy="1651000"/>
          </a:xfrm>
        </p:grpSpPr>
        <p:pic>
          <p:nvPicPr>
            <p:cNvPr id="51" name="object 51"/>
            <p:cNvPicPr/>
            <p:nvPr/>
          </p:nvPicPr>
          <p:blipFill>
            <a:blip r:embed="rId10" cstate="print"/>
            <a:stretch>
              <a:fillRect/>
            </a:stretch>
          </p:blipFill>
          <p:spPr>
            <a:xfrm>
              <a:off x="6001511" y="5666232"/>
              <a:ext cx="746747" cy="847331"/>
            </a:xfrm>
            <a:prstGeom prst="rect">
              <a:avLst/>
            </a:prstGeom>
          </p:spPr>
        </p:pic>
        <p:sp>
          <p:nvSpPr>
            <p:cNvPr id="52" name="object 52"/>
            <p:cNvSpPr/>
            <p:nvPr/>
          </p:nvSpPr>
          <p:spPr>
            <a:xfrm>
              <a:off x="6043548" y="5766206"/>
              <a:ext cx="590550" cy="689610"/>
            </a:xfrm>
            <a:custGeom>
              <a:avLst/>
              <a:gdLst/>
              <a:ahLst/>
              <a:cxnLst/>
              <a:rect l="l" t="t" r="r" b="b"/>
              <a:pathLst>
                <a:path w="590550" h="689610">
                  <a:moveTo>
                    <a:pt x="65912" y="595731"/>
                  </a:moveTo>
                  <a:lnTo>
                    <a:pt x="0" y="673061"/>
                  </a:lnTo>
                  <a:lnTo>
                    <a:pt x="19303" y="689546"/>
                  </a:lnTo>
                  <a:lnTo>
                    <a:pt x="85216" y="612203"/>
                  </a:lnTo>
                  <a:lnTo>
                    <a:pt x="65912" y="595731"/>
                  </a:lnTo>
                  <a:close/>
                </a:path>
                <a:path w="590550" h="689610">
                  <a:moveTo>
                    <a:pt x="181228" y="460400"/>
                  </a:moveTo>
                  <a:lnTo>
                    <a:pt x="115315" y="537730"/>
                  </a:lnTo>
                  <a:lnTo>
                    <a:pt x="134620" y="554202"/>
                  </a:lnTo>
                  <a:lnTo>
                    <a:pt x="200533" y="476872"/>
                  </a:lnTo>
                  <a:lnTo>
                    <a:pt x="181228" y="460400"/>
                  </a:lnTo>
                  <a:close/>
                </a:path>
                <a:path w="590550" h="689610">
                  <a:moveTo>
                    <a:pt x="296545" y="325056"/>
                  </a:moveTo>
                  <a:lnTo>
                    <a:pt x="230631" y="402399"/>
                  </a:lnTo>
                  <a:lnTo>
                    <a:pt x="249936" y="418871"/>
                  </a:lnTo>
                  <a:lnTo>
                    <a:pt x="315849" y="341528"/>
                  </a:lnTo>
                  <a:lnTo>
                    <a:pt x="296545" y="325056"/>
                  </a:lnTo>
                  <a:close/>
                </a:path>
                <a:path w="590550" h="689610">
                  <a:moveTo>
                    <a:pt x="411861" y="189725"/>
                  </a:moveTo>
                  <a:lnTo>
                    <a:pt x="345948" y="267055"/>
                  </a:lnTo>
                  <a:lnTo>
                    <a:pt x="365251" y="283527"/>
                  </a:lnTo>
                  <a:lnTo>
                    <a:pt x="431164" y="206197"/>
                  </a:lnTo>
                  <a:lnTo>
                    <a:pt x="411861" y="189725"/>
                  </a:lnTo>
                  <a:close/>
                </a:path>
                <a:path w="590550" h="689610">
                  <a:moveTo>
                    <a:pt x="527176" y="54394"/>
                  </a:moveTo>
                  <a:lnTo>
                    <a:pt x="461264" y="131724"/>
                  </a:lnTo>
                  <a:lnTo>
                    <a:pt x="480568" y="148196"/>
                  </a:lnTo>
                  <a:lnTo>
                    <a:pt x="546480" y="70866"/>
                  </a:lnTo>
                  <a:lnTo>
                    <a:pt x="527176" y="54394"/>
                  </a:lnTo>
                  <a:close/>
                </a:path>
                <a:path w="590550" h="689610">
                  <a:moveTo>
                    <a:pt x="590169" y="0"/>
                  </a:moveTo>
                  <a:lnTo>
                    <a:pt x="511809" y="33299"/>
                  </a:lnTo>
                  <a:lnTo>
                    <a:pt x="569722" y="82715"/>
                  </a:lnTo>
                  <a:lnTo>
                    <a:pt x="590169" y="0"/>
                  </a:lnTo>
                  <a:close/>
                </a:path>
              </a:pathLst>
            </a:custGeom>
            <a:solidFill>
              <a:srgbClr val="000000"/>
            </a:solidFill>
          </p:spPr>
          <p:txBody>
            <a:bodyPr wrap="square" lIns="0" tIns="0" rIns="0" bIns="0" rtlCol="0"/>
            <a:lstStyle/>
            <a:p>
              <a:endParaRPr/>
            </a:p>
          </p:txBody>
        </p:sp>
        <p:pic>
          <p:nvPicPr>
            <p:cNvPr id="53" name="object 53"/>
            <p:cNvPicPr/>
            <p:nvPr/>
          </p:nvPicPr>
          <p:blipFill>
            <a:blip r:embed="rId11" cstate="print"/>
            <a:stretch>
              <a:fillRect/>
            </a:stretch>
          </p:blipFill>
          <p:spPr>
            <a:xfrm>
              <a:off x="1812035" y="4864608"/>
              <a:ext cx="1935480" cy="1650492"/>
            </a:xfrm>
            <a:prstGeom prst="rect">
              <a:avLst/>
            </a:prstGeom>
          </p:spPr>
        </p:pic>
        <p:sp>
          <p:nvSpPr>
            <p:cNvPr id="54" name="object 54"/>
            <p:cNvSpPr/>
            <p:nvPr/>
          </p:nvSpPr>
          <p:spPr>
            <a:xfrm>
              <a:off x="1931923" y="4964303"/>
              <a:ext cx="1777364" cy="1493520"/>
            </a:xfrm>
            <a:custGeom>
              <a:avLst/>
              <a:gdLst/>
              <a:ahLst/>
              <a:cxnLst/>
              <a:rect l="l" t="t" r="r" b="b"/>
              <a:pathLst>
                <a:path w="1777364" h="1493520">
                  <a:moveTo>
                    <a:pt x="1699514" y="1408201"/>
                  </a:moveTo>
                  <a:lnTo>
                    <a:pt x="1683258" y="1427670"/>
                  </a:lnTo>
                  <a:lnTo>
                    <a:pt x="1761109" y="1492935"/>
                  </a:lnTo>
                  <a:lnTo>
                    <a:pt x="1777364" y="1473479"/>
                  </a:lnTo>
                  <a:lnTo>
                    <a:pt x="1699514" y="1408201"/>
                  </a:lnTo>
                  <a:close/>
                </a:path>
                <a:path w="1777364" h="1493520">
                  <a:moveTo>
                    <a:pt x="1563242" y="1293977"/>
                  </a:moveTo>
                  <a:lnTo>
                    <a:pt x="1546987" y="1313446"/>
                  </a:lnTo>
                  <a:lnTo>
                    <a:pt x="1624838" y="1378712"/>
                  </a:lnTo>
                  <a:lnTo>
                    <a:pt x="1641093" y="1359255"/>
                  </a:lnTo>
                  <a:lnTo>
                    <a:pt x="1563242" y="1293977"/>
                  </a:lnTo>
                  <a:close/>
                </a:path>
                <a:path w="1777364" h="1493520">
                  <a:moveTo>
                    <a:pt x="1426972" y="1179753"/>
                  </a:moveTo>
                  <a:lnTo>
                    <a:pt x="1410715" y="1199222"/>
                  </a:lnTo>
                  <a:lnTo>
                    <a:pt x="1488566" y="1264488"/>
                  </a:lnTo>
                  <a:lnTo>
                    <a:pt x="1504823" y="1245019"/>
                  </a:lnTo>
                  <a:lnTo>
                    <a:pt x="1426972" y="1179753"/>
                  </a:lnTo>
                  <a:close/>
                </a:path>
                <a:path w="1777364" h="1493520">
                  <a:moveTo>
                    <a:pt x="1290701" y="1065530"/>
                  </a:moveTo>
                  <a:lnTo>
                    <a:pt x="1274445" y="1084986"/>
                  </a:lnTo>
                  <a:lnTo>
                    <a:pt x="1352296" y="1150264"/>
                  </a:lnTo>
                  <a:lnTo>
                    <a:pt x="1368678" y="1130795"/>
                  </a:lnTo>
                  <a:lnTo>
                    <a:pt x="1290701" y="1065530"/>
                  </a:lnTo>
                  <a:close/>
                </a:path>
                <a:path w="1777364" h="1493520">
                  <a:moveTo>
                    <a:pt x="1154557" y="951293"/>
                  </a:moveTo>
                  <a:lnTo>
                    <a:pt x="1138174" y="970762"/>
                  </a:lnTo>
                  <a:lnTo>
                    <a:pt x="1216025" y="1036040"/>
                  </a:lnTo>
                  <a:lnTo>
                    <a:pt x="1232408" y="1016571"/>
                  </a:lnTo>
                  <a:lnTo>
                    <a:pt x="1154557" y="951293"/>
                  </a:lnTo>
                  <a:close/>
                </a:path>
                <a:path w="1777364" h="1493520">
                  <a:moveTo>
                    <a:pt x="1018286" y="837069"/>
                  </a:moveTo>
                  <a:lnTo>
                    <a:pt x="1001902" y="856538"/>
                  </a:lnTo>
                  <a:lnTo>
                    <a:pt x="1079753" y="921816"/>
                  </a:lnTo>
                  <a:lnTo>
                    <a:pt x="1096137" y="902347"/>
                  </a:lnTo>
                  <a:lnTo>
                    <a:pt x="1018286" y="837069"/>
                  </a:lnTo>
                  <a:close/>
                </a:path>
                <a:path w="1777364" h="1493520">
                  <a:moveTo>
                    <a:pt x="882014" y="722845"/>
                  </a:moveTo>
                  <a:lnTo>
                    <a:pt x="865632" y="742315"/>
                  </a:lnTo>
                  <a:lnTo>
                    <a:pt x="943482" y="807580"/>
                  </a:lnTo>
                  <a:lnTo>
                    <a:pt x="959865" y="788123"/>
                  </a:lnTo>
                  <a:lnTo>
                    <a:pt x="882014" y="722845"/>
                  </a:lnTo>
                  <a:close/>
                </a:path>
                <a:path w="1777364" h="1493520">
                  <a:moveTo>
                    <a:pt x="745744" y="608584"/>
                  </a:moveTo>
                  <a:lnTo>
                    <a:pt x="729361" y="628091"/>
                  </a:lnTo>
                  <a:lnTo>
                    <a:pt x="807338" y="693356"/>
                  </a:lnTo>
                  <a:lnTo>
                    <a:pt x="823594" y="673887"/>
                  </a:lnTo>
                  <a:lnTo>
                    <a:pt x="745744" y="608584"/>
                  </a:lnTo>
                  <a:close/>
                </a:path>
                <a:path w="1777364" h="1493520">
                  <a:moveTo>
                    <a:pt x="609473" y="494411"/>
                  </a:moveTo>
                  <a:lnTo>
                    <a:pt x="593217" y="513842"/>
                  </a:lnTo>
                  <a:lnTo>
                    <a:pt x="671068" y="579120"/>
                  </a:lnTo>
                  <a:lnTo>
                    <a:pt x="687324" y="559689"/>
                  </a:lnTo>
                  <a:lnTo>
                    <a:pt x="609473" y="494411"/>
                  </a:lnTo>
                  <a:close/>
                </a:path>
                <a:path w="1777364" h="1493520">
                  <a:moveTo>
                    <a:pt x="473201" y="380111"/>
                  </a:moveTo>
                  <a:lnTo>
                    <a:pt x="456945" y="399669"/>
                  </a:lnTo>
                  <a:lnTo>
                    <a:pt x="534796" y="464947"/>
                  </a:lnTo>
                  <a:lnTo>
                    <a:pt x="551052" y="445389"/>
                  </a:lnTo>
                  <a:lnTo>
                    <a:pt x="473201" y="380111"/>
                  </a:lnTo>
                  <a:close/>
                </a:path>
                <a:path w="1777364" h="1493520">
                  <a:moveTo>
                    <a:pt x="336931" y="265938"/>
                  </a:moveTo>
                  <a:lnTo>
                    <a:pt x="320675" y="285369"/>
                  </a:lnTo>
                  <a:lnTo>
                    <a:pt x="398525" y="350647"/>
                  </a:lnTo>
                  <a:lnTo>
                    <a:pt x="414781" y="331216"/>
                  </a:lnTo>
                  <a:lnTo>
                    <a:pt x="336931" y="265938"/>
                  </a:lnTo>
                  <a:close/>
                </a:path>
                <a:path w="1777364" h="1493520">
                  <a:moveTo>
                    <a:pt x="200659" y="151765"/>
                  </a:moveTo>
                  <a:lnTo>
                    <a:pt x="184403" y="171196"/>
                  </a:lnTo>
                  <a:lnTo>
                    <a:pt x="262255" y="236474"/>
                  </a:lnTo>
                  <a:lnTo>
                    <a:pt x="278638" y="217043"/>
                  </a:lnTo>
                  <a:lnTo>
                    <a:pt x="200659" y="151765"/>
                  </a:lnTo>
                  <a:close/>
                </a:path>
                <a:path w="1777364" h="1493520">
                  <a:moveTo>
                    <a:pt x="66559" y="39178"/>
                  </a:moveTo>
                  <a:lnTo>
                    <a:pt x="50226" y="58651"/>
                  </a:lnTo>
                  <a:lnTo>
                    <a:pt x="125983" y="122174"/>
                  </a:lnTo>
                  <a:lnTo>
                    <a:pt x="142367" y="102743"/>
                  </a:lnTo>
                  <a:lnTo>
                    <a:pt x="66559" y="39178"/>
                  </a:lnTo>
                  <a:close/>
                </a:path>
                <a:path w="1777364" h="1493520">
                  <a:moveTo>
                    <a:pt x="0" y="0"/>
                  </a:moveTo>
                  <a:lnTo>
                    <a:pt x="33908" y="78105"/>
                  </a:lnTo>
                  <a:lnTo>
                    <a:pt x="50226" y="58651"/>
                  </a:lnTo>
                  <a:lnTo>
                    <a:pt x="48132" y="56896"/>
                  </a:lnTo>
                  <a:lnTo>
                    <a:pt x="64515" y="37465"/>
                  </a:lnTo>
                  <a:lnTo>
                    <a:pt x="67997" y="37465"/>
                  </a:lnTo>
                  <a:lnTo>
                    <a:pt x="82803" y="19812"/>
                  </a:lnTo>
                  <a:lnTo>
                    <a:pt x="0" y="0"/>
                  </a:lnTo>
                  <a:close/>
                </a:path>
                <a:path w="1777364" h="1493520">
                  <a:moveTo>
                    <a:pt x="64515" y="37465"/>
                  </a:moveTo>
                  <a:lnTo>
                    <a:pt x="48132" y="56896"/>
                  </a:lnTo>
                  <a:lnTo>
                    <a:pt x="50226" y="58651"/>
                  </a:lnTo>
                  <a:lnTo>
                    <a:pt x="66559" y="39178"/>
                  </a:lnTo>
                  <a:lnTo>
                    <a:pt x="64515" y="37465"/>
                  </a:lnTo>
                  <a:close/>
                </a:path>
                <a:path w="1777364" h="1493520">
                  <a:moveTo>
                    <a:pt x="67997" y="37465"/>
                  </a:moveTo>
                  <a:lnTo>
                    <a:pt x="64515" y="37465"/>
                  </a:lnTo>
                  <a:lnTo>
                    <a:pt x="66559" y="39178"/>
                  </a:lnTo>
                  <a:lnTo>
                    <a:pt x="67997" y="37465"/>
                  </a:lnTo>
                  <a:close/>
                </a:path>
              </a:pathLst>
            </a:custGeom>
            <a:solidFill>
              <a:srgbClr val="000000"/>
            </a:solidFill>
          </p:spPr>
          <p:txBody>
            <a:bodyPr wrap="square" lIns="0" tIns="0" rIns="0" bIns="0" rtlCol="0"/>
            <a:lstStyle/>
            <a:p>
              <a:endParaRPr/>
            </a:p>
          </p:txBody>
        </p:sp>
      </p:grpSp>
      <p:sp>
        <p:nvSpPr>
          <p:cNvPr id="55" name="object 55"/>
          <p:cNvSpPr txBox="1"/>
          <p:nvPr/>
        </p:nvSpPr>
        <p:spPr>
          <a:xfrm>
            <a:off x="4096892" y="3745179"/>
            <a:ext cx="381635" cy="757555"/>
          </a:xfrm>
          <a:prstGeom prst="rect">
            <a:avLst/>
          </a:prstGeom>
        </p:spPr>
        <p:txBody>
          <a:bodyPr vert="horz" wrap="square" lIns="0" tIns="12700" rIns="0" bIns="0" rtlCol="0">
            <a:spAutoFit/>
          </a:bodyPr>
          <a:lstStyle/>
          <a:p>
            <a:pPr marL="12700">
              <a:lnSpc>
                <a:spcPct val="100000"/>
              </a:lnSpc>
              <a:spcBef>
                <a:spcPts val="100"/>
              </a:spcBef>
            </a:pPr>
            <a:r>
              <a:rPr sz="4800" spc="-50" dirty="0">
                <a:latin typeface="Arial MT"/>
                <a:cs typeface="Arial MT"/>
              </a:rPr>
              <a:t>=</a:t>
            </a:r>
            <a:endParaRPr sz="4800">
              <a:latin typeface="Arial MT"/>
              <a:cs typeface="Arial MT"/>
            </a:endParaRPr>
          </a:p>
        </p:txBody>
      </p:sp>
      <p:grpSp>
        <p:nvGrpSpPr>
          <p:cNvPr id="56" name="object 56"/>
          <p:cNvGrpSpPr/>
          <p:nvPr/>
        </p:nvGrpSpPr>
        <p:grpSpPr>
          <a:xfrm>
            <a:off x="8210804" y="2174303"/>
            <a:ext cx="415290" cy="610235"/>
            <a:chOff x="8210804" y="2174303"/>
            <a:chExt cx="415290" cy="610235"/>
          </a:xfrm>
        </p:grpSpPr>
        <p:sp>
          <p:nvSpPr>
            <p:cNvPr id="57" name="object 57"/>
            <p:cNvSpPr/>
            <p:nvPr/>
          </p:nvSpPr>
          <p:spPr>
            <a:xfrm>
              <a:off x="8223504" y="2187003"/>
              <a:ext cx="389890" cy="584835"/>
            </a:xfrm>
            <a:custGeom>
              <a:avLst/>
              <a:gdLst/>
              <a:ahLst/>
              <a:cxnLst/>
              <a:rect l="l" t="t" r="r" b="b"/>
              <a:pathLst>
                <a:path w="389890" h="584835">
                  <a:moveTo>
                    <a:pt x="389851" y="0"/>
                  </a:moveTo>
                  <a:lnTo>
                    <a:pt x="0" y="0"/>
                  </a:lnTo>
                  <a:lnTo>
                    <a:pt x="0" y="584771"/>
                  </a:lnTo>
                  <a:lnTo>
                    <a:pt x="389851" y="584771"/>
                  </a:lnTo>
                  <a:lnTo>
                    <a:pt x="389851" y="0"/>
                  </a:lnTo>
                  <a:close/>
                </a:path>
              </a:pathLst>
            </a:custGeom>
            <a:solidFill>
              <a:srgbClr val="008E28"/>
            </a:solidFill>
          </p:spPr>
          <p:txBody>
            <a:bodyPr wrap="square" lIns="0" tIns="0" rIns="0" bIns="0" rtlCol="0"/>
            <a:lstStyle/>
            <a:p>
              <a:endParaRPr/>
            </a:p>
          </p:txBody>
        </p:sp>
        <p:sp>
          <p:nvSpPr>
            <p:cNvPr id="58" name="object 58"/>
            <p:cNvSpPr/>
            <p:nvPr/>
          </p:nvSpPr>
          <p:spPr>
            <a:xfrm>
              <a:off x="8223504" y="2187003"/>
              <a:ext cx="389890" cy="584835"/>
            </a:xfrm>
            <a:custGeom>
              <a:avLst/>
              <a:gdLst/>
              <a:ahLst/>
              <a:cxnLst/>
              <a:rect l="l" t="t" r="r" b="b"/>
              <a:pathLst>
                <a:path w="389890" h="584835">
                  <a:moveTo>
                    <a:pt x="0" y="584771"/>
                  </a:moveTo>
                  <a:lnTo>
                    <a:pt x="389851" y="584771"/>
                  </a:lnTo>
                  <a:lnTo>
                    <a:pt x="389851" y="0"/>
                  </a:lnTo>
                  <a:lnTo>
                    <a:pt x="0" y="0"/>
                  </a:lnTo>
                  <a:lnTo>
                    <a:pt x="0" y="584771"/>
                  </a:lnTo>
                  <a:close/>
                </a:path>
              </a:pathLst>
            </a:custGeom>
            <a:ln w="25400">
              <a:solidFill>
                <a:srgbClr val="00671D"/>
              </a:solidFill>
            </a:ln>
          </p:spPr>
          <p:txBody>
            <a:bodyPr wrap="square" lIns="0" tIns="0" rIns="0" bIns="0" rtlCol="0"/>
            <a:lstStyle/>
            <a:p>
              <a:endParaRPr/>
            </a:p>
          </p:txBody>
        </p:sp>
      </p:grpSp>
      <p:graphicFrame>
        <p:nvGraphicFramePr>
          <p:cNvPr id="59" name="object 59"/>
          <p:cNvGraphicFramePr>
            <a:graphicFrameLocks noGrp="1"/>
          </p:cNvGraphicFramePr>
          <p:nvPr/>
        </p:nvGraphicFramePr>
        <p:xfrm>
          <a:off x="7413625" y="1544447"/>
          <a:ext cx="1210944" cy="2337245"/>
        </p:xfrm>
        <a:graphic>
          <a:graphicData uri="http://schemas.openxmlformats.org/drawingml/2006/table">
            <a:tbl>
              <a:tblPr firstRow="1" bandRow="1">
                <a:tableStyleId>{2D5ABB26-0587-4C30-8999-92F81FD0307C}</a:tableStyleId>
              </a:tblPr>
              <a:tblGrid>
                <a:gridCol w="156845">
                  <a:extLst>
                    <a:ext uri="{9D8B030D-6E8A-4147-A177-3AD203B41FA5}">
                      <a16:colId xmlns:a16="http://schemas.microsoft.com/office/drawing/2014/main" val="20000"/>
                    </a:ext>
                  </a:extLst>
                </a:gridCol>
                <a:gridCol w="99059">
                  <a:extLst>
                    <a:ext uri="{9D8B030D-6E8A-4147-A177-3AD203B41FA5}">
                      <a16:colId xmlns:a16="http://schemas.microsoft.com/office/drawing/2014/main" val="20001"/>
                    </a:ext>
                  </a:extLst>
                </a:gridCol>
                <a:gridCol w="955040">
                  <a:extLst>
                    <a:ext uri="{9D8B030D-6E8A-4147-A177-3AD203B41FA5}">
                      <a16:colId xmlns:a16="http://schemas.microsoft.com/office/drawing/2014/main" val="20002"/>
                    </a:ext>
                  </a:extLst>
                </a:gridCol>
              </a:tblGrid>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0"/>
                  </a:ext>
                </a:extLst>
              </a:tr>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45"/>
                        </a:spcBef>
                      </a:pPr>
                      <a:r>
                        <a:rPr sz="900" spc="-50" dirty="0">
                          <a:latin typeface="Calibri"/>
                          <a:cs typeface="Calibri"/>
                        </a:rPr>
                        <a:t>1</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1"/>
                  </a:ext>
                </a:extLst>
              </a:tr>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45"/>
                        </a:spcBef>
                      </a:pPr>
                      <a:r>
                        <a:rPr sz="900" spc="-50" dirty="0">
                          <a:latin typeface="Calibri"/>
                          <a:cs typeface="Calibri"/>
                        </a:rPr>
                        <a:t>2</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2"/>
                  </a:ext>
                </a:extLst>
              </a:tr>
              <a:tr h="46990">
                <a:tc>
                  <a:txBody>
                    <a:bodyPr/>
                    <a:lstStyle/>
                    <a:p>
                      <a:pPr marR="12065">
                        <a:lnSpc>
                          <a:spcPct val="100000"/>
                        </a:lnSpc>
                      </a:pPr>
                      <a:endParaRPr sz="1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a:txBody>
                    <a:bodyPr/>
                    <a:lstStyle/>
                    <a:p>
                      <a:pPr>
                        <a:lnSpc>
                          <a:spcPct val="100000"/>
                        </a:lnSpc>
                      </a:pPr>
                      <a:endParaRPr sz="1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a:txBody>
                    <a:bodyPr/>
                    <a:lstStyle/>
                    <a:p>
                      <a:pPr>
                        <a:lnSpc>
                          <a:spcPct val="100000"/>
                        </a:lnSpc>
                      </a:pPr>
                      <a:endParaRPr sz="10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3"/>
                  </a:ext>
                </a:extLst>
              </a:tr>
              <a:tr h="140970">
                <a:tc>
                  <a:txBody>
                    <a:bodyPr/>
                    <a:lstStyle/>
                    <a:p>
                      <a:pPr algn="r">
                        <a:lnSpc>
                          <a:spcPts val="855"/>
                        </a:lnSpc>
                      </a:pPr>
                      <a:r>
                        <a:rPr sz="900" spc="-50" dirty="0">
                          <a:latin typeface="Calibri"/>
                          <a:cs typeface="Calibri"/>
                        </a:rPr>
                        <a:t>0</a:t>
                      </a:r>
                      <a:endParaRPr sz="900">
                        <a:latin typeface="Calibri"/>
                        <a:cs typeface="Calibri"/>
                      </a:endParaRPr>
                    </a:p>
                  </a:txBody>
                  <a:tcPr marL="0" marR="0" marT="0" marB="0">
                    <a:lnL w="12700">
                      <a:solidFill>
                        <a:srgbClr val="000000"/>
                      </a:solidFill>
                      <a:prstDash val="solid"/>
                    </a:lnL>
                    <a:lnB w="12700">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a:txBody>
                    <a:bodyPr/>
                    <a:lstStyle/>
                    <a:p>
                      <a:pPr marL="90170">
                        <a:lnSpc>
                          <a:spcPts val="855"/>
                        </a:lnSpc>
                      </a:pPr>
                      <a:r>
                        <a:rPr sz="900" spc="-50" dirty="0">
                          <a:latin typeface="Calibri"/>
                          <a:cs typeface="Calibri"/>
                        </a:rPr>
                        <a:t>3</a:t>
                      </a:r>
                      <a:endParaRPr sz="900">
                        <a:latin typeface="Calibri"/>
                        <a:cs typeface="Calibri"/>
                      </a:endParaRPr>
                    </a:p>
                  </a:txBody>
                  <a:tcPr marL="0" marR="0" marT="0" marB="0">
                    <a:lnL w="12700">
                      <a:solidFill>
                        <a:srgbClr val="000000"/>
                      </a:solidFill>
                      <a:prstDash val="solid"/>
                    </a:lnL>
                  </a:tcPr>
                </a:tc>
                <a:extLst>
                  <a:ext uri="{0D108BD9-81ED-4DB2-BD59-A6C34878D82A}">
                    <a16:rowId xmlns:a16="http://schemas.microsoft.com/office/drawing/2014/main" val="10004"/>
                  </a:ext>
                </a:extLst>
              </a:tr>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ts val="1385"/>
                        </a:lnSpc>
                        <a:tabLst>
                          <a:tab pos="657860" algn="l"/>
                        </a:tabLst>
                      </a:pPr>
                      <a:r>
                        <a:rPr sz="900" spc="-50" dirty="0">
                          <a:latin typeface="Calibri"/>
                          <a:cs typeface="Calibri"/>
                        </a:rPr>
                        <a:t>4</a:t>
                      </a:r>
                      <a:r>
                        <a:rPr sz="900" dirty="0">
                          <a:latin typeface="Calibri"/>
                          <a:cs typeface="Calibri"/>
                        </a:rPr>
                        <a:t>	</a:t>
                      </a:r>
                      <a:r>
                        <a:rPr sz="4800" spc="-75" baseline="-26041" dirty="0">
                          <a:solidFill>
                            <a:srgbClr val="FFFFFF"/>
                          </a:solidFill>
                          <a:latin typeface="Arial MT"/>
                          <a:cs typeface="Arial MT"/>
                        </a:rPr>
                        <a:t>5</a:t>
                      </a:r>
                      <a:endParaRPr sz="4800" baseline="-26041">
                        <a:latin typeface="Arial MT"/>
                        <a:cs typeface="Arial MT"/>
                      </a:endParaRPr>
                    </a:p>
                  </a:txBody>
                  <a:tcPr marL="0" marR="0" marT="0" marB="0">
                    <a:lnL w="12700">
                      <a:solidFill>
                        <a:srgbClr val="000000"/>
                      </a:solidFill>
                      <a:prstDash val="solid"/>
                    </a:lnL>
                  </a:tcPr>
                </a:tc>
                <a:extLst>
                  <a:ext uri="{0D108BD9-81ED-4DB2-BD59-A6C34878D82A}">
                    <a16:rowId xmlns:a16="http://schemas.microsoft.com/office/drawing/2014/main" val="10005"/>
                  </a:ext>
                </a:extLst>
              </a:tr>
              <a:tr h="188595">
                <a:tc>
                  <a:txBody>
                    <a:bodyPr/>
                    <a:lstStyle/>
                    <a:p>
                      <a:pPr algn="r">
                        <a:lnSpc>
                          <a:spcPct val="100000"/>
                        </a:lnSpc>
                        <a:spcBef>
                          <a:spcPts val="145"/>
                        </a:spcBef>
                      </a:pPr>
                      <a:r>
                        <a:rPr sz="900" spc="-50" dirty="0">
                          <a:latin typeface="Calibri"/>
                          <a:cs typeface="Calibri"/>
                        </a:rPr>
                        <a:t>1</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solidFill>
                      <a:srgbClr val="43B009"/>
                    </a:solidFill>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43B009"/>
                    </a:solidFill>
                  </a:tcPr>
                </a:tc>
                <a:tc>
                  <a:txBody>
                    <a:bodyPr/>
                    <a:lstStyle/>
                    <a:p>
                      <a:pPr marL="90170">
                        <a:lnSpc>
                          <a:spcPct val="100000"/>
                        </a:lnSpc>
                        <a:spcBef>
                          <a:spcPts val="145"/>
                        </a:spcBef>
                      </a:pPr>
                      <a:r>
                        <a:rPr sz="900" spc="-50" dirty="0">
                          <a:latin typeface="Calibri"/>
                          <a:cs typeface="Calibri"/>
                        </a:rPr>
                        <a:t>5</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6"/>
                  </a:ext>
                </a:extLst>
              </a:tr>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45"/>
                        </a:spcBef>
                      </a:pPr>
                      <a:r>
                        <a:rPr sz="900" spc="-50" dirty="0">
                          <a:latin typeface="Calibri"/>
                          <a:cs typeface="Calibri"/>
                        </a:rPr>
                        <a:t>6</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7"/>
                  </a:ext>
                </a:extLst>
              </a:tr>
              <a:tr h="188595">
                <a:tc>
                  <a:txBody>
                    <a:bodyPr/>
                    <a:lstStyle/>
                    <a:p>
                      <a:pPr algn="r">
                        <a:lnSpc>
                          <a:spcPct val="100000"/>
                        </a:lnSpc>
                        <a:spcBef>
                          <a:spcPts val="150"/>
                        </a:spcBef>
                      </a:pPr>
                      <a:r>
                        <a:rPr sz="900" spc="-50" dirty="0">
                          <a:latin typeface="Calibri"/>
                          <a:cs typeface="Calibri"/>
                        </a:rPr>
                        <a:t>0</a:t>
                      </a:r>
                      <a:endParaRPr sz="900">
                        <a:latin typeface="Calibri"/>
                        <a:cs typeface="Calibri"/>
                      </a:endParaRPr>
                    </a:p>
                  </a:txBody>
                  <a:tcPr marL="0" marR="0" marT="1905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50"/>
                        </a:spcBef>
                      </a:pPr>
                      <a:r>
                        <a:rPr sz="900" spc="-50" dirty="0">
                          <a:latin typeface="Calibri"/>
                          <a:cs typeface="Calibri"/>
                        </a:rPr>
                        <a:t>7</a:t>
                      </a:r>
                      <a:endParaRPr sz="900">
                        <a:latin typeface="Calibri"/>
                        <a:cs typeface="Calibri"/>
                      </a:endParaRPr>
                    </a:p>
                  </a:txBody>
                  <a:tcPr marL="0" marR="0" marT="19050" marB="0">
                    <a:lnL w="12700">
                      <a:solidFill>
                        <a:srgbClr val="000000"/>
                      </a:solidFill>
                      <a:prstDash val="solid"/>
                    </a:lnL>
                  </a:tcPr>
                </a:tc>
                <a:extLst>
                  <a:ext uri="{0D108BD9-81ED-4DB2-BD59-A6C34878D82A}">
                    <a16:rowId xmlns:a16="http://schemas.microsoft.com/office/drawing/2014/main" val="10008"/>
                  </a:ext>
                </a:extLst>
              </a:tr>
              <a:tr h="188595">
                <a:tc>
                  <a:txBody>
                    <a:bodyPr/>
                    <a:lstStyle/>
                    <a:p>
                      <a:pPr algn="r">
                        <a:lnSpc>
                          <a:spcPct val="100000"/>
                        </a:lnSpc>
                        <a:spcBef>
                          <a:spcPts val="145"/>
                        </a:spcBef>
                      </a:pPr>
                      <a:r>
                        <a:rPr sz="900" spc="-50" dirty="0">
                          <a:latin typeface="Calibri"/>
                          <a:cs typeface="Calibri"/>
                        </a:rPr>
                        <a:t>0</a:t>
                      </a:r>
                      <a:endParaRPr sz="900">
                        <a:latin typeface="Calibri"/>
                        <a:cs typeface="Calibri"/>
                      </a:endParaRPr>
                    </a:p>
                  </a:txBody>
                  <a:tcPr marL="0" marR="0" marT="1841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170">
                        <a:lnSpc>
                          <a:spcPct val="100000"/>
                        </a:lnSpc>
                        <a:spcBef>
                          <a:spcPts val="145"/>
                        </a:spcBef>
                      </a:pPr>
                      <a:r>
                        <a:rPr sz="900" spc="-50" dirty="0">
                          <a:latin typeface="Calibri"/>
                          <a:cs typeface="Calibri"/>
                        </a:rPr>
                        <a:t>8</a:t>
                      </a:r>
                      <a:endParaRPr sz="900">
                        <a:latin typeface="Calibri"/>
                        <a:cs typeface="Calibri"/>
                      </a:endParaRPr>
                    </a:p>
                  </a:txBody>
                  <a:tcPr marL="0" marR="0" marT="18415" marB="0">
                    <a:lnL w="12700">
                      <a:solidFill>
                        <a:srgbClr val="000000"/>
                      </a:solidFill>
                      <a:prstDash val="solid"/>
                    </a:lnL>
                  </a:tcPr>
                </a:tc>
                <a:extLst>
                  <a:ext uri="{0D108BD9-81ED-4DB2-BD59-A6C34878D82A}">
                    <a16:rowId xmlns:a16="http://schemas.microsoft.com/office/drawing/2014/main" val="10009"/>
                  </a:ext>
                </a:extLst>
              </a:tr>
              <a:tr h="603250">
                <a:tc>
                  <a:txBody>
                    <a:bodyPr/>
                    <a:lstStyle/>
                    <a:p>
                      <a:pPr algn="r">
                        <a:lnSpc>
                          <a:spcPct val="100000"/>
                        </a:lnSpc>
                        <a:spcBef>
                          <a:spcPts val="150"/>
                        </a:spcBef>
                      </a:pPr>
                      <a:r>
                        <a:rPr sz="900" spc="-50" dirty="0">
                          <a:latin typeface="Calibri"/>
                          <a:cs typeface="Calibri"/>
                        </a:rPr>
                        <a:t>0</a:t>
                      </a:r>
                      <a:endParaRPr sz="900">
                        <a:latin typeface="Calibri"/>
                        <a:cs typeface="Calibri"/>
                      </a:endParaRPr>
                    </a:p>
                  </a:txBody>
                  <a:tcPr marL="0" marR="0" marT="19050" marB="0">
                    <a:lnL w="12700">
                      <a:solidFill>
                        <a:srgbClr val="000000"/>
                      </a:solidFill>
                      <a:prstDash val="solid"/>
                    </a:lnL>
                    <a:lnT w="12700">
                      <a:solidFill>
                        <a:srgbClr val="000000"/>
                      </a:solidFill>
                      <a:prstDash val="solid"/>
                    </a:lnT>
                  </a:tcPr>
                </a:tc>
                <a:tc>
                  <a:txBody>
                    <a:bodyPr/>
                    <a:lstStyle/>
                    <a:p>
                      <a:pPr>
                        <a:lnSpc>
                          <a:spcPct val="100000"/>
                        </a:lnSpc>
                      </a:pPr>
                      <a:endParaRPr sz="10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a:txBody>
                    <a:bodyPr/>
                    <a:lstStyle/>
                    <a:p>
                      <a:pPr marL="90170">
                        <a:lnSpc>
                          <a:spcPct val="100000"/>
                        </a:lnSpc>
                        <a:spcBef>
                          <a:spcPts val="150"/>
                        </a:spcBef>
                      </a:pPr>
                      <a:r>
                        <a:rPr sz="900" spc="-50" dirty="0">
                          <a:latin typeface="Calibri"/>
                          <a:cs typeface="Calibri"/>
                        </a:rPr>
                        <a:t>9</a:t>
                      </a:r>
                      <a:endParaRPr sz="900">
                        <a:latin typeface="Calibri"/>
                        <a:cs typeface="Calibri"/>
                      </a:endParaRPr>
                    </a:p>
                  </a:txBody>
                  <a:tcPr marL="0" marR="0" marT="19050" marB="0">
                    <a:lnL w="12700">
                      <a:solidFill>
                        <a:srgbClr val="000000"/>
                      </a:solidFill>
                      <a:prstDash val="solid"/>
                    </a:lnL>
                  </a:tcPr>
                </a:tc>
                <a:extLst>
                  <a:ext uri="{0D108BD9-81ED-4DB2-BD59-A6C34878D82A}">
                    <a16:rowId xmlns:a16="http://schemas.microsoft.com/office/drawing/2014/main" val="10010"/>
                  </a:ext>
                </a:extLst>
              </a:tr>
            </a:tbl>
          </a:graphicData>
        </a:graphic>
      </p:graphicFrame>
      <p:pic>
        <p:nvPicPr>
          <p:cNvPr id="60" name="object 60"/>
          <p:cNvPicPr/>
          <p:nvPr/>
        </p:nvPicPr>
        <p:blipFill>
          <a:blip r:embed="rId12" cstate="print"/>
          <a:stretch>
            <a:fillRect/>
          </a:stretch>
        </p:blipFill>
        <p:spPr>
          <a:xfrm>
            <a:off x="7507167" y="3551900"/>
            <a:ext cx="954150" cy="367996"/>
          </a:xfrm>
          <a:prstGeom prst="rect">
            <a:avLst/>
          </a:prstGeom>
        </p:spPr>
      </p:pic>
      <p:grpSp>
        <p:nvGrpSpPr>
          <p:cNvPr id="61" name="object 61"/>
          <p:cNvGrpSpPr/>
          <p:nvPr/>
        </p:nvGrpSpPr>
        <p:grpSpPr>
          <a:xfrm>
            <a:off x="7540688" y="2738615"/>
            <a:ext cx="929640" cy="1129665"/>
            <a:chOff x="7540688" y="2738615"/>
            <a:chExt cx="929640" cy="1129665"/>
          </a:xfrm>
        </p:grpSpPr>
        <p:sp>
          <p:nvSpPr>
            <p:cNvPr id="62" name="object 62"/>
            <p:cNvSpPr/>
            <p:nvPr/>
          </p:nvSpPr>
          <p:spPr>
            <a:xfrm>
              <a:off x="7554976" y="3558413"/>
              <a:ext cx="863600" cy="295275"/>
            </a:xfrm>
            <a:custGeom>
              <a:avLst/>
              <a:gdLst/>
              <a:ahLst/>
              <a:cxnLst/>
              <a:rect l="l" t="t" r="r" b="b"/>
              <a:pathLst>
                <a:path w="863600" h="295275">
                  <a:moveTo>
                    <a:pt x="863473" y="0"/>
                  </a:moveTo>
                  <a:lnTo>
                    <a:pt x="863473" y="114837"/>
                  </a:lnTo>
                  <a:lnTo>
                    <a:pt x="863473" y="208613"/>
                  </a:lnTo>
                  <a:lnTo>
                    <a:pt x="863473" y="271837"/>
                  </a:lnTo>
                  <a:lnTo>
                    <a:pt x="863473" y="295020"/>
                  </a:lnTo>
                  <a:lnTo>
                    <a:pt x="0" y="295020"/>
                  </a:lnTo>
                  <a:lnTo>
                    <a:pt x="0" y="271837"/>
                  </a:lnTo>
                  <a:lnTo>
                    <a:pt x="0" y="208613"/>
                  </a:lnTo>
                  <a:lnTo>
                    <a:pt x="0" y="114837"/>
                  </a:lnTo>
                  <a:lnTo>
                    <a:pt x="0" y="0"/>
                  </a:lnTo>
                </a:path>
              </a:pathLst>
            </a:custGeom>
            <a:ln w="28574">
              <a:solidFill>
                <a:srgbClr val="008E28"/>
              </a:solidFill>
            </a:ln>
          </p:spPr>
          <p:txBody>
            <a:bodyPr wrap="square" lIns="0" tIns="0" rIns="0" bIns="0" rtlCol="0"/>
            <a:lstStyle/>
            <a:p>
              <a:endParaRPr/>
            </a:p>
          </p:txBody>
        </p:sp>
        <p:pic>
          <p:nvPicPr>
            <p:cNvPr id="63" name="object 63"/>
            <p:cNvPicPr/>
            <p:nvPr/>
          </p:nvPicPr>
          <p:blipFill>
            <a:blip r:embed="rId13" cstate="print"/>
            <a:stretch>
              <a:fillRect/>
            </a:stretch>
          </p:blipFill>
          <p:spPr>
            <a:xfrm>
              <a:off x="8362188" y="2738615"/>
              <a:ext cx="108076" cy="880884"/>
            </a:xfrm>
            <a:prstGeom prst="rect">
              <a:avLst/>
            </a:prstGeom>
          </p:spPr>
        </p:pic>
        <p:sp>
          <p:nvSpPr>
            <p:cNvPr id="64" name="object 64"/>
            <p:cNvSpPr/>
            <p:nvPr/>
          </p:nvSpPr>
          <p:spPr>
            <a:xfrm>
              <a:off x="8418449" y="2771775"/>
              <a:ext cx="0" cy="786765"/>
            </a:xfrm>
            <a:custGeom>
              <a:avLst/>
              <a:gdLst/>
              <a:ahLst/>
              <a:cxnLst/>
              <a:rect l="l" t="t" r="r" b="b"/>
              <a:pathLst>
                <a:path h="786764">
                  <a:moveTo>
                    <a:pt x="0" y="786638"/>
                  </a:moveTo>
                  <a:lnTo>
                    <a:pt x="0" y="0"/>
                  </a:lnTo>
                </a:path>
              </a:pathLst>
            </a:custGeom>
            <a:ln w="28575">
              <a:solidFill>
                <a:srgbClr val="008E28"/>
              </a:solidFill>
            </a:ln>
          </p:spPr>
          <p:txBody>
            <a:bodyPr wrap="square" lIns="0" tIns="0" rIns="0" bIns="0" rtlCol="0"/>
            <a:lstStyle/>
            <a:p>
              <a:endParaRPr/>
            </a:p>
          </p:txBody>
        </p:sp>
      </p:grpSp>
      <p:sp>
        <p:nvSpPr>
          <p:cNvPr id="65" name="object 65"/>
          <p:cNvSpPr txBox="1"/>
          <p:nvPr/>
        </p:nvSpPr>
        <p:spPr>
          <a:xfrm>
            <a:off x="7273797" y="3938777"/>
            <a:ext cx="1583690" cy="23939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FF0000"/>
                </a:solidFill>
                <a:latin typeface="Arial"/>
                <a:cs typeface="Arial"/>
              </a:rPr>
              <a:t>One-</a:t>
            </a:r>
            <a:r>
              <a:rPr sz="1400" b="1" dirty="0">
                <a:solidFill>
                  <a:srgbClr val="FF0000"/>
                </a:solidFill>
                <a:latin typeface="Arial"/>
                <a:cs typeface="Arial"/>
              </a:rPr>
              <a:t>Hot</a:t>
            </a:r>
            <a:r>
              <a:rPr sz="1400" b="1" spc="-10" dirty="0">
                <a:solidFill>
                  <a:srgbClr val="FF0000"/>
                </a:solidFill>
                <a:latin typeface="Arial"/>
                <a:cs typeface="Arial"/>
              </a:rPr>
              <a:t> Encoding</a:t>
            </a:r>
            <a:endParaRPr sz="14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5222" rIns="0" bIns="0" rtlCol="0">
            <a:spAutoFit/>
          </a:bodyPr>
          <a:lstStyle/>
          <a:p>
            <a:pPr marL="64769">
              <a:lnSpc>
                <a:spcPct val="100000"/>
              </a:lnSpc>
              <a:spcBef>
                <a:spcPts val="100"/>
              </a:spcBef>
            </a:pPr>
            <a:r>
              <a:rPr spc="-10" dirty="0"/>
              <a:t>Classification</a:t>
            </a:r>
          </a:p>
        </p:txBody>
      </p:sp>
      <p:sp>
        <p:nvSpPr>
          <p:cNvPr id="3" name="object 3"/>
          <p:cNvSpPr txBox="1"/>
          <p:nvPr/>
        </p:nvSpPr>
        <p:spPr>
          <a:xfrm>
            <a:off x="578916" y="1073277"/>
            <a:ext cx="731456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a:cs typeface="Arial"/>
              </a:rPr>
              <a:t>One-</a:t>
            </a:r>
            <a:r>
              <a:rPr sz="1800" b="1" dirty="0">
                <a:latin typeface="Arial"/>
                <a:cs typeface="Arial"/>
              </a:rPr>
              <a:t>Hot</a:t>
            </a:r>
            <a:r>
              <a:rPr sz="1800" b="1" spc="-40" dirty="0">
                <a:latin typeface="Arial"/>
                <a:cs typeface="Arial"/>
              </a:rPr>
              <a:t> </a:t>
            </a:r>
            <a:r>
              <a:rPr sz="1800" b="1" dirty="0">
                <a:latin typeface="Arial"/>
                <a:cs typeface="Arial"/>
              </a:rPr>
              <a:t>Encoding:</a:t>
            </a:r>
            <a:r>
              <a:rPr sz="1800" b="1" spc="-50" dirty="0">
                <a:latin typeface="Arial"/>
                <a:cs typeface="Arial"/>
              </a:rPr>
              <a:t> </a:t>
            </a:r>
            <a:r>
              <a:rPr sz="1800" dirty="0">
                <a:latin typeface="Arial MT"/>
                <a:cs typeface="Arial MT"/>
              </a:rPr>
              <a:t>transforms</a:t>
            </a:r>
            <a:r>
              <a:rPr sz="1800" spc="-30" dirty="0">
                <a:latin typeface="Arial MT"/>
                <a:cs typeface="Arial MT"/>
              </a:rPr>
              <a:t> </a:t>
            </a:r>
            <a:r>
              <a:rPr sz="1800" dirty="0">
                <a:solidFill>
                  <a:srgbClr val="3B3B3A"/>
                </a:solidFill>
                <a:latin typeface="Arial MT"/>
                <a:cs typeface="Arial MT"/>
              </a:rPr>
              <a:t>categorical</a:t>
            </a:r>
            <a:r>
              <a:rPr sz="1800" spc="-20" dirty="0">
                <a:solidFill>
                  <a:srgbClr val="3B3B3A"/>
                </a:solidFill>
                <a:latin typeface="Arial MT"/>
                <a:cs typeface="Arial MT"/>
              </a:rPr>
              <a:t> </a:t>
            </a:r>
            <a:r>
              <a:rPr sz="1800" dirty="0">
                <a:solidFill>
                  <a:srgbClr val="3B3B3A"/>
                </a:solidFill>
                <a:latin typeface="Arial MT"/>
                <a:cs typeface="Arial MT"/>
              </a:rPr>
              <a:t>variable</a:t>
            </a:r>
            <a:r>
              <a:rPr sz="1800" spc="-15" dirty="0">
                <a:solidFill>
                  <a:srgbClr val="3B3B3A"/>
                </a:solidFill>
                <a:latin typeface="Arial MT"/>
                <a:cs typeface="Arial MT"/>
              </a:rPr>
              <a:t> </a:t>
            </a:r>
            <a:r>
              <a:rPr sz="1800" dirty="0">
                <a:solidFill>
                  <a:srgbClr val="3B3B3A"/>
                </a:solidFill>
                <a:latin typeface="Arial MT"/>
                <a:cs typeface="Arial MT"/>
              </a:rPr>
              <a:t>into</a:t>
            </a:r>
            <a:r>
              <a:rPr sz="1800" spc="-30" dirty="0">
                <a:solidFill>
                  <a:srgbClr val="3B3B3A"/>
                </a:solidFill>
                <a:latin typeface="Arial MT"/>
                <a:cs typeface="Arial MT"/>
              </a:rPr>
              <a:t> </a:t>
            </a:r>
            <a:r>
              <a:rPr sz="1800" dirty="0">
                <a:solidFill>
                  <a:srgbClr val="3B3B3A"/>
                </a:solidFill>
                <a:latin typeface="Arial MT"/>
                <a:cs typeface="Arial MT"/>
              </a:rPr>
              <a:t>binary</a:t>
            </a:r>
            <a:r>
              <a:rPr sz="1800" spc="-15" dirty="0">
                <a:solidFill>
                  <a:srgbClr val="3B3B3A"/>
                </a:solidFill>
                <a:latin typeface="Arial MT"/>
                <a:cs typeface="Arial MT"/>
              </a:rPr>
              <a:t> </a:t>
            </a:r>
            <a:r>
              <a:rPr sz="1800" spc="-10" dirty="0">
                <a:solidFill>
                  <a:srgbClr val="3B3B3A"/>
                </a:solidFill>
                <a:latin typeface="Arial MT"/>
                <a:cs typeface="Arial MT"/>
              </a:rPr>
              <a:t>columns</a:t>
            </a:r>
            <a:endParaRPr sz="1800">
              <a:latin typeface="Arial MT"/>
              <a:cs typeface="Arial MT"/>
            </a:endParaRPr>
          </a:p>
        </p:txBody>
      </p:sp>
      <p:sp>
        <p:nvSpPr>
          <p:cNvPr id="4" name="object 4"/>
          <p:cNvSpPr txBox="1"/>
          <p:nvPr/>
        </p:nvSpPr>
        <p:spPr>
          <a:xfrm>
            <a:off x="578916" y="2949397"/>
            <a:ext cx="7840980" cy="996315"/>
          </a:xfrm>
          <a:prstGeom prst="rect">
            <a:avLst/>
          </a:prstGeom>
        </p:spPr>
        <p:txBody>
          <a:bodyPr vert="horz" wrap="square" lIns="0" tIns="13970" rIns="0" bIns="0" rtlCol="0">
            <a:spAutoFit/>
          </a:bodyPr>
          <a:lstStyle/>
          <a:p>
            <a:pPr marL="12700" marR="5080">
              <a:lnSpc>
                <a:spcPct val="99400"/>
              </a:lnSpc>
              <a:spcBef>
                <a:spcPts val="110"/>
              </a:spcBef>
            </a:pPr>
            <a:r>
              <a:rPr sz="1600" dirty="0">
                <a:solidFill>
                  <a:srgbClr val="3B3B3A"/>
                </a:solidFill>
                <a:latin typeface="Arial MT"/>
                <a:cs typeface="Arial MT"/>
              </a:rPr>
              <a:t>When</a:t>
            </a:r>
            <a:r>
              <a:rPr sz="1600" spc="-25" dirty="0">
                <a:solidFill>
                  <a:srgbClr val="3B3B3A"/>
                </a:solidFill>
                <a:latin typeface="Arial MT"/>
                <a:cs typeface="Arial MT"/>
              </a:rPr>
              <a:t> </a:t>
            </a:r>
            <a:r>
              <a:rPr sz="1600" dirty="0">
                <a:solidFill>
                  <a:srgbClr val="3B3B3A"/>
                </a:solidFill>
                <a:latin typeface="Arial MT"/>
                <a:cs typeface="Arial MT"/>
              </a:rPr>
              <a:t>the</a:t>
            </a:r>
            <a:r>
              <a:rPr sz="1600" spc="-10" dirty="0">
                <a:solidFill>
                  <a:srgbClr val="3B3B3A"/>
                </a:solidFill>
                <a:latin typeface="Arial MT"/>
                <a:cs typeface="Arial MT"/>
              </a:rPr>
              <a:t> </a:t>
            </a:r>
            <a:r>
              <a:rPr sz="1600" dirty="0">
                <a:solidFill>
                  <a:srgbClr val="3B3B3A"/>
                </a:solidFill>
                <a:latin typeface="Arial MT"/>
                <a:cs typeface="Arial MT"/>
              </a:rPr>
              <a:t>classification</a:t>
            </a:r>
            <a:r>
              <a:rPr sz="1600" spc="-50" dirty="0">
                <a:solidFill>
                  <a:srgbClr val="3B3B3A"/>
                </a:solidFill>
                <a:latin typeface="Arial MT"/>
                <a:cs typeface="Arial MT"/>
              </a:rPr>
              <a:t> </a:t>
            </a:r>
            <a:r>
              <a:rPr sz="1600" dirty="0">
                <a:solidFill>
                  <a:srgbClr val="3B3B3A"/>
                </a:solidFill>
                <a:latin typeface="Arial MT"/>
                <a:cs typeface="Arial MT"/>
              </a:rPr>
              <a:t>model</a:t>
            </a:r>
            <a:r>
              <a:rPr sz="1600" spc="-20" dirty="0">
                <a:solidFill>
                  <a:srgbClr val="3B3B3A"/>
                </a:solidFill>
                <a:latin typeface="Arial MT"/>
                <a:cs typeface="Arial MT"/>
              </a:rPr>
              <a:t> </a:t>
            </a:r>
            <a:r>
              <a:rPr sz="1600" dirty="0">
                <a:solidFill>
                  <a:srgbClr val="3B3B3A"/>
                </a:solidFill>
                <a:latin typeface="Arial MT"/>
                <a:cs typeface="Arial MT"/>
              </a:rPr>
              <a:t>predict</a:t>
            </a:r>
            <a:r>
              <a:rPr sz="1600" spc="-15" dirty="0">
                <a:solidFill>
                  <a:srgbClr val="3B3B3A"/>
                </a:solidFill>
                <a:latin typeface="Arial MT"/>
                <a:cs typeface="Arial MT"/>
              </a:rPr>
              <a:t> </a:t>
            </a:r>
            <a:r>
              <a:rPr sz="1600" dirty="0">
                <a:solidFill>
                  <a:srgbClr val="3B3B3A"/>
                </a:solidFill>
                <a:latin typeface="Arial MT"/>
                <a:cs typeface="Arial MT"/>
              </a:rPr>
              <a:t>a</a:t>
            </a:r>
            <a:r>
              <a:rPr sz="1600" spc="-25" dirty="0">
                <a:solidFill>
                  <a:srgbClr val="3B3B3A"/>
                </a:solidFill>
                <a:latin typeface="Arial MT"/>
                <a:cs typeface="Arial MT"/>
              </a:rPr>
              <a:t> </a:t>
            </a:r>
            <a:r>
              <a:rPr sz="1600" dirty="0">
                <a:solidFill>
                  <a:srgbClr val="3B3B3A"/>
                </a:solidFill>
                <a:latin typeface="Arial MT"/>
                <a:cs typeface="Arial MT"/>
              </a:rPr>
              <a:t>class,</a:t>
            </a:r>
            <a:r>
              <a:rPr sz="1600" spc="-35" dirty="0">
                <a:solidFill>
                  <a:srgbClr val="3B3B3A"/>
                </a:solidFill>
                <a:latin typeface="Arial MT"/>
                <a:cs typeface="Arial MT"/>
              </a:rPr>
              <a:t> </a:t>
            </a:r>
            <a:r>
              <a:rPr sz="1600" dirty="0">
                <a:solidFill>
                  <a:srgbClr val="3B3B3A"/>
                </a:solidFill>
                <a:latin typeface="Arial MT"/>
                <a:cs typeface="Arial MT"/>
              </a:rPr>
              <a:t>each</a:t>
            </a:r>
            <a:r>
              <a:rPr sz="1600" spc="-25" dirty="0">
                <a:solidFill>
                  <a:srgbClr val="3B3B3A"/>
                </a:solidFill>
                <a:latin typeface="Arial MT"/>
                <a:cs typeface="Arial MT"/>
              </a:rPr>
              <a:t> </a:t>
            </a:r>
            <a:r>
              <a:rPr sz="1600" dirty="0">
                <a:solidFill>
                  <a:srgbClr val="3B3B3A"/>
                </a:solidFill>
                <a:latin typeface="Arial MT"/>
                <a:cs typeface="Arial MT"/>
              </a:rPr>
              <a:t>output</a:t>
            </a:r>
            <a:r>
              <a:rPr sz="1600" spc="-15" dirty="0">
                <a:solidFill>
                  <a:srgbClr val="3B3B3A"/>
                </a:solidFill>
                <a:latin typeface="Arial MT"/>
                <a:cs typeface="Arial MT"/>
              </a:rPr>
              <a:t> </a:t>
            </a:r>
            <a:r>
              <a:rPr sz="1600" dirty="0">
                <a:solidFill>
                  <a:srgbClr val="3B3B3A"/>
                </a:solidFill>
                <a:latin typeface="Arial MT"/>
                <a:cs typeface="Arial MT"/>
              </a:rPr>
              <a:t>node</a:t>
            </a:r>
            <a:r>
              <a:rPr sz="1600" spc="-15" dirty="0">
                <a:solidFill>
                  <a:srgbClr val="3B3B3A"/>
                </a:solidFill>
                <a:latin typeface="Arial MT"/>
                <a:cs typeface="Arial MT"/>
              </a:rPr>
              <a:t> </a:t>
            </a:r>
            <a:r>
              <a:rPr sz="1600" dirty="0">
                <a:solidFill>
                  <a:srgbClr val="3B3B3A"/>
                </a:solidFill>
                <a:latin typeface="Arial MT"/>
                <a:cs typeface="Arial MT"/>
              </a:rPr>
              <a:t>will</a:t>
            </a:r>
            <a:r>
              <a:rPr sz="1600" spc="-25" dirty="0">
                <a:solidFill>
                  <a:srgbClr val="3B3B3A"/>
                </a:solidFill>
                <a:latin typeface="Arial MT"/>
                <a:cs typeface="Arial MT"/>
              </a:rPr>
              <a:t> </a:t>
            </a:r>
            <a:r>
              <a:rPr sz="1600" dirty="0">
                <a:solidFill>
                  <a:srgbClr val="3B3B3A"/>
                </a:solidFill>
                <a:latin typeface="Arial MT"/>
                <a:cs typeface="Arial MT"/>
              </a:rPr>
              <a:t>give</a:t>
            </a:r>
            <a:r>
              <a:rPr sz="1600" spc="-35" dirty="0">
                <a:solidFill>
                  <a:srgbClr val="3B3B3A"/>
                </a:solidFill>
                <a:latin typeface="Arial MT"/>
                <a:cs typeface="Arial MT"/>
              </a:rPr>
              <a:t> </a:t>
            </a:r>
            <a:r>
              <a:rPr sz="1600" dirty="0">
                <a:solidFill>
                  <a:srgbClr val="3B3B3A"/>
                </a:solidFill>
                <a:latin typeface="Arial MT"/>
                <a:cs typeface="Arial MT"/>
              </a:rPr>
              <a:t>the</a:t>
            </a:r>
            <a:r>
              <a:rPr sz="1600" spc="-15" dirty="0">
                <a:solidFill>
                  <a:srgbClr val="3B3B3A"/>
                </a:solidFill>
                <a:latin typeface="Arial MT"/>
                <a:cs typeface="Arial MT"/>
              </a:rPr>
              <a:t> </a:t>
            </a:r>
            <a:r>
              <a:rPr sz="1600" spc="-10" dirty="0">
                <a:solidFill>
                  <a:srgbClr val="3B3B3A"/>
                </a:solidFill>
                <a:latin typeface="Arial MT"/>
                <a:cs typeface="Arial MT"/>
              </a:rPr>
              <a:t>probability </a:t>
            </a:r>
            <a:r>
              <a:rPr sz="1600" dirty="0">
                <a:solidFill>
                  <a:srgbClr val="3B3B3A"/>
                </a:solidFill>
                <a:latin typeface="Arial MT"/>
                <a:cs typeface="Arial MT"/>
              </a:rPr>
              <a:t>for</a:t>
            </a:r>
            <a:r>
              <a:rPr sz="1600" spc="-10" dirty="0">
                <a:solidFill>
                  <a:srgbClr val="3B3B3A"/>
                </a:solidFill>
                <a:latin typeface="Arial MT"/>
                <a:cs typeface="Arial MT"/>
              </a:rPr>
              <a:t> </a:t>
            </a:r>
            <a:r>
              <a:rPr sz="1600" dirty="0">
                <a:solidFill>
                  <a:srgbClr val="3B3B3A"/>
                </a:solidFill>
                <a:latin typeface="Arial MT"/>
                <a:cs typeface="Arial MT"/>
              </a:rPr>
              <a:t>the</a:t>
            </a:r>
            <a:r>
              <a:rPr sz="1600" spc="-20" dirty="0">
                <a:solidFill>
                  <a:srgbClr val="3B3B3A"/>
                </a:solidFill>
                <a:latin typeface="Arial MT"/>
                <a:cs typeface="Arial MT"/>
              </a:rPr>
              <a:t> </a:t>
            </a:r>
            <a:r>
              <a:rPr sz="1600" dirty="0">
                <a:solidFill>
                  <a:srgbClr val="3B3B3A"/>
                </a:solidFill>
                <a:latin typeface="Arial MT"/>
                <a:cs typeface="Arial MT"/>
              </a:rPr>
              <a:t>corresponding</a:t>
            </a:r>
            <a:r>
              <a:rPr sz="1600" spc="-20" dirty="0">
                <a:solidFill>
                  <a:srgbClr val="3B3B3A"/>
                </a:solidFill>
                <a:latin typeface="Arial MT"/>
                <a:cs typeface="Arial MT"/>
              </a:rPr>
              <a:t> </a:t>
            </a:r>
            <a:r>
              <a:rPr sz="1600" dirty="0">
                <a:solidFill>
                  <a:srgbClr val="3B3B3A"/>
                </a:solidFill>
                <a:latin typeface="Arial MT"/>
                <a:cs typeface="Arial MT"/>
              </a:rPr>
              <a:t>class.</a:t>
            </a:r>
            <a:r>
              <a:rPr sz="1600" spc="-40" dirty="0">
                <a:solidFill>
                  <a:srgbClr val="3B3B3A"/>
                </a:solidFill>
                <a:latin typeface="Arial MT"/>
                <a:cs typeface="Arial MT"/>
              </a:rPr>
              <a:t> </a:t>
            </a:r>
            <a:r>
              <a:rPr sz="1600" dirty="0">
                <a:solidFill>
                  <a:srgbClr val="3B3B3A"/>
                </a:solidFill>
                <a:latin typeface="Arial MT"/>
                <a:cs typeface="Arial MT"/>
              </a:rPr>
              <a:t>The</a:t>
            </a:r>
            <a:r>
              <a:rPr sz="1600" spc="-20" dirty="0">
                <a:solidFill>
                  <a:srgbClr val="3B3B3A"/>
                </a:solidFill>
                <a:latin typeface="Arial MT"/>
                <a:cs typeface="Arial MT"/>
              </a:rPr>
              <a:t> </a:t>
            </a:r>
            <a:r>
              <a:rPr sz="1600" dirty="0">
                <a:solidFill>
                  <a:srgbClr val="3B3B3A"/>
                </a:solidFill>
                <a:latin typeface="Arial MT"/>
                <a:cs typeface="Arial MT"/>
              </a:rPr>
              <a:t>sum</a:t>
            </a:r>
            <a:r>
              <a:rPr sz="1600" spc="-20" dirty="0">
                <a:solidFill>
                  <a:srgbClr val="3B3B3A"/>
                </a:solidFill>
                <a:latin typeface="Arial MT"/>
                <a:cs typeface="Arial MT"/>
              </a:rPr>
              <a:t> </a:t>
            </a:r>
            <a:r>
              <a:rPr sz="1600" dirty="0">
                <a:solidFill>
                  <a:srgbClr val="3B3B3A"/>
                </a:solidFill>
                <a:latin typeface="Arial MT"/>
                <a:cs typeface="Arial MT"/>
              </a:rPr>
              <a:t>of</a:t>
            </a:r>
            <a:r>
              <a:rPr sz="1600" spc="-20" dirty="0">
                <a:solidFill>
                  <a:srgbClr val="3B3B3A"/>
                </a:solidFill>
                <a:latin typeface="Arial MT"/>
                <a:cs typeface="Arial MT"/>
              </a:rPr>
              <a:t> </a:t>
            </a:r>
            <a:r>
              <a:rPr sz="1600" dirty="0">
                <a:solidFill>
                  <a:srgbClr val="3B3B3A"/>
                </a:solidFill>
                <a:latin typeface="Arial MT"/>
                <a:cs typeface="Arial MT"/>
              </a:rPr>
              <a:t>all</a:t>
            </a:r>
            <a:r>
              <a:rPr sz="1600" spc="-35" dirty="0">
                <a:solidFill>
                  <a:srgbClr val="3B3B3A"/>
                </a:solidFill>
                <a:latin typeface="Arial MT"/>
                <a:cs typeface="Arial MT"/>
              </a:rPr>
              <a:t> </a:t>
            </a:r>
            <a:r>
              <a:rPr sz="1600" dirty="0">
                <a:solidFill>
                  <a:srgbClr val="3B3B3A"/>
                </a:solidFill>
                <a:latin typeface="Arial MT"/>
                <a:cs typeface="Arial MT"/>
              </a:rPr>
              <a:t>the</a:t>
            </a:r>
            <a:r>
              <a:rPr sz="1600" spc="-15" dirty="0">
                <a:solidFill>
                  <a:srgbClr val="3B3B3A"/>
                </a:solidFill>
                <a:latin typeface="Arial MT"/>
                <a:cs typeface="Arial MT"/>
              </a:rPr>
              <a:t> </a:t>
            </a:r>
            <a:r>
              <a:rPr sz="1600" dirty="0">
                <a:solidFill>
                  <a:srgbClr val="3B3B3A"/>
                </a:solidFill>
                <a:latin typeface="Arial MT"/>
                <a:cs typeface="Arial MT"/>
              </a:rPr>
              <a:t>output</a:t>
            </a:r>
            <a:r>
              <a:rPr sz="1600" spc="-25" dirty="0">
                <a:solidFill>
                  <a:srgbClr val="3B3B3A"/>
                </a:solidFill>
                <a:latin typeface="Arial MT"/>
                <a:cs typeface="Arial MT"/>
              </a:rPr>
              <a:t> </a:t>
            </a:r>
            <a:r>
              <a:rPr sz="1600" dirty="0">
                <a:solidFill>
                  <a:srgbClr val="3B3B3A"/>
                </a:solidFill>
                <a:latin typeface="Arial MT"/>
                <a:cs typeface="Arial MT"/>
              </a:rPr>
              <a:t>nodes</a:t>
            </a:r>
            <a:r>
              <a:rPr sz="1600" spc="-20" dirty="0">
                <a:solidFill>
                  <a:srgbClr val="3B3B3A"/>
                </a:solidFill>
                <a:latin typeface="Arial MT"/>
                <a:cs typeface="Arial MT"/>
              </a:rPr>
              <a:t> </a:t>
            </a:r>
            <a:r>
              <a:rPr sz="1600" dirty="0">
                <a:solidFill>
                  <a:srgbClr val="3B3B3A"/>
                </a:solidFill>
                <a:latin typeface="Arial MT"/>
                <a:cs typeface="Arial MT"/>
              </a:rPr>
              <a:t>(sum</a:t>
            </a:r>
            <a:r>
              <a:rPr sz="1600" spc="-5" dirty="0">
                <a:solidFill>
                  <a:srgbClr val="3B3B3A"/>
                </a:solidFill>
                <a:latin typeface="Arial MT"/>
                <a:cs typeface="Arial MT"/>
              </a:rPr>
              <a:t> </a:t>
            </a:r>
            <a:r>
              <a:rPr sz="1600" dirty="0">
                <a:solidFill>
                  <a:srgbClr val="3B3B3A"/>
                </a:solidFill>
                <a:latin typeface="Arial MT"/>
                <a:cs typeface="Arial MT"/>
              </a:rPr>
              <a:t>of</a:t>
            </a:r>
            <a:r>
              <a:rPr sz="1600" spc="-15" dirty="0">
                <a:solidFill>
                  <a:srgbClr val="3B3B3A"/>
                </a:solidFill>
                <a:latin typeface="Arial MT"/>
                <a:cs typeface="Arial MT"/>
              </a:rPr>
              <a:t> </a:t>
            </a:r>
            <a:r>
              <a:rPr sz="1600" dirty="0">
                <a:solidFill>
                  <a:srgbClr val="3B3B3A"/>
                </a:solidFill>
                <a:latin typeface="Arial MT"/>
                <a:cs typeface="Arial MT"/>
              </a:rPr>
              <a:t>all</a:t>
            </a:r>
            <a:r>
              <a:rPr sz="1600" spc="-50" dirty="0">
                <a:solidFill>
                  <a:srgbClr val="3B3B3A"/>
                </a:solidFill>
                <a:latin typeface="Arial MT"/>
                <a:cs typeface="Arial MT"/>
              </a:rPr>
              <a:t> </a:t>
            </a:r>
            <a:r>
              <a:rPr sz="1600" spc="-25" dirty="0">
                <a:solidFill>
                  <a:srgbClr val="3B3B3A"/>
                </a:solidFill>
                <a:latin typeface="Arial MT"/>
                <a:cs typeface="Arial MT"/>
              </a:rPr>
              <a:t>the </a:t>
            </a:r>
            <a:r>
              <a:rPr sz="1600" spc="-10" dirty="0">
                <a:solidFill>
                  <a:srgbClr val="3B3B3A"/>
                </a:solidFill>
                <a:latin typeface="Arial MT"/>
                <a:cs typeface="Arial MT"/>
              </a:rPr>
              <a:t>probabilities)</a:t>
            </a:r>
            <a:r>
              <a:rPr sz="1600" spc="-60" dirty="0">
                <a:solidFill>
                  <a:srgbClr val="3B3B3A"/>
                </a:solidFill>
                <a:latin typeface="Arial MT"/>
                <a:cs typeface="Arial MT"/>
              </a:rPr>
              <a:t> </a:t>
            </a:r>
            <a:r>
              <a:rPr sz="1600" dirty="0">
                <a:solidFill>
                  <a:srgbClr val="3B3B3A"/>
                </a:solidFill>
                <a:latin typeface="Arial MT"/>
                <a:cs typeface="Arial MT"/>
              </a:rPr>
              <a:t>is</a:t>
            </a:r>
            <a:r>
              <a:rPr sz="1600" spc="-25" dirty="0">
                <a:solidFill>
                  <a:srgbClr val="3B3B3A"/>
                </a:solidFill>
                <a:latin typeface="Arial MT"/>
                <a:cs typeface="Arial MT"/>
              </a:rPr>
              <a:t> </a:t>
            </a:r>
            <a:r>
              <a:rPr sz="1600" dirty="0">
                <a:solidFill>
                  <a:srgbClr val="3B3B3A"/>
                </a:solidFill>
                <a:latin typeface="Arial MT"/>
                <a:cs typeface="Arial MT"/>
              </a:rPr>
              <a:t>equal</a:t>
            </a:r>
            <a:r>
              <a:rPr sz="1600" spc="-15" dirty="0">
                <a:solidFill>
                  <a:srgbClr val="3B3B3A"/>
                </a:solidFill>
                <a:latin typeface="Arial MT"/>
                <a:cs typeface="Arial MT"/>
              </a:rPr>
              <a:t> </a:t>
            </a:r>
            <a:r>
              <a:rPr sz="1600" dirty="0">
                <a:solidFill>
                  <a:srgbClr val="3B3B3A"/>
                </a:solidFill>
                <a:latin typeface="Arial MT"/>
                <a:cs typeface="Arial MT"/>
              </a:rPr>
              <a:t>to</a:t>
            </a:r>
            <a:r>
              <a:rPr sz="1600" spc="-15" dirty="0">
                <a:solidFill>
                  <a:srgbClr val="3B3B3A"/>
                </a:solidFill>
                <a:latin typeface="Arial MT"/>
                <a:cs typeface="Arial MT"/>
              </a:rPr>
              <a:t> </a:t>
            </a:r>
            <a:r>
              <a:rPr sz="1600" dirty="0">
                <a:solidFill>
                  <a:srgbClr val="3B3B3A"/>
                </a:solidFill>
                <a:latin typeface="Arial MT"/>
                <a:cs typeface="Arial MT"/>
              </a:rPr>
              <a:t>1.</a:t>
            </a:r>
            <a:r>
              <a:rPr sz="1600" spc="-10" dirty="0">
                <a:solidFill>
                  <a:srgbClr val="3B3B3A"/>
                </a:solidFill>
                <a:latin typeface="Arial MT"/>
                <a:cs typeface="Arial MT"/>
              </a:rPr>
              <a:t> </a:t>
            </a:r>
            <a:r>
              <a:rPr sz="1600" dirty="0">
                <a:solidFill>
                  <a:srgbClr val="3B3B3A"/>
                </a:solidFill>
                <a:latin typeface="Arial MT"/>
                <a:cs typeface="Arial MT"/>
              </a:rPr>
              <a:t>To</a:t>
            </a:r>
            <a:r>
              <a:rPr sz="1600" spc="-10" dirty="0">
                <a:solidFill>
                  <a:srgbClr val="3B3B3A"/>
                </a:solidFill>
                <a:latin typeface="Arial MT"/>
                <a:cs typeface="Arial MT"/>
              </a:rPr>
              <a:t> </a:t>
            </a:r>
            <a:r>
              <a:rPr sz="1600" dirty="0">
                <a:solidFill>
                  <a:srgbClr val="3B3B3A"/>
                </a:solidFill>
                <a:latin typeface="Arial MT"/>
                <a:cs typeface="Arial MT"/>
              </a:rPr>
              <a:t>enforce</a:t>
            </a:r>
            <a:r>
              <a:rPr sz="1600" spc="-5" dirty="0">
                <a:solidFill>
                  <a:srgbClr val="3B3B3A"/>
                </a:solidFill>
                <a:latin typeface="Arial MT"/>
                <a:cs typeface="Arial MT"/>
              </a:rPr>
              <a:t> </a:t>
            </a:r>
            <a:r>
              <a:rPr sz="1600" dirty="0">
                <a:solidFill>
                  <a:srgbClr val="3B3B3A"/>
                </a:solidFill>
                <a:latin typeface="Arial MT"/>
                <a:cs typeface="Arial MT"/>
              </a:rPr>
              <a:t>this,</a:t>
            </a:r>
            <a:r>
              <a:rPr sz="1600" spc="-5" dirty="0">
                <a:solidFill>
                  <a:srgbClr val="3B3B3A"/>
                </a:solidFill>
                <a:latin typeface="Arial MT"/>
                <a:cs typeface="Arial MT"/>
              </a:rPr>
              <a:t> </a:t>
            </a:r>
            <a:r>
              <a:rPr sz="1600" dirty="0">
                <a:solidFill>
                  <a:srgbClr val="3B3B3A"/>
                </a:solidFill>
                <a:latin typeface="Arial MT"/>
                <a:cs typeface="Arial MT"/>
              </a:rPr>
              <a:t>the</a:t>
            </a:r>
            <a:r>
              <a:rPr sz="1600" spc="-10" dirty="0">
                <a:solidFill>
                  <a:srgbClr val="3B3B3A"/>
                </a:solidFill>
                <a:latin typeface="Arial MT"/>
                <a:cs typeface="Arial MT"/>
              </a:rPr>
              <a:t> </a:t>
            </a:r>
            <a:r>
              <a:rPr sz="1600" spc="-105" dirty="0">
                <a:solidFill>
                  <a:srgbClr val="C00000"/>
                </a:solidFill>
                <a:latin typeface="Verdana"/>
                <a:cs typeface="Verdana"/>
              </a:rPr>
              <a:t>softmax </a:t>
            </a:r>
            <a:r>
              <a:rPr sz="1600" dirty="0">
                <a:solidFill>
                  <a:srgbClr val="3B3B3A"/>
                </a:solidFill>
                <a:latin typeface="Arial MT"/>
                <a:cs typeface="Arial MT"/>
              </a:rPr>
              <a:t>activation</a:t>
            </a:r>
            <a:r>
              <a:rPr sz="1600" spc="-25" dirty="0">
                <a:solidFill>
                  <a:srgbClr val="3B3B3A"/>
                </a:solidFill>
                <a:latin typeface="Arial MT"/>
                <a:cs typeface="Arial MT"/>
              </a:rPr>
              <a:t> </a:t>
            </a:r>
            <a:r>
              <a:rPr sz="1600" dirty="0">
                <a:solidFill>
                  <a:srgbClr val="3B3B3A"/>
                </a:solidFill>
                <a:latin typeface="Arial MT"/>
                <a:cs typeface="Arial MT"/>
              </a:rPr>
              <a:t>function</a:t>
            </a:r>
            <a:r>
              <a:rPr sz="1600" spc="-15" dirty="0">
                <a:solidFill>
                  <a:srgbClr val="3B3B3A"/>
                </a:solidFill>
                <a:latin typeface="Arial MT"/>
                <a:cs typeface="Arial MT"/>
              </a:rPr>
              <a:t> </a:t>
            </a:r>
            <a:r>
              <a:rPr sz="1600" dirty="0">
                <a:solidFill>
                  <a:srgbClr val="3B3B3A"/>
                </a:solidFill>
                <a:latin typeface="Arial MT"/>
                <a:cs typeface="Arial MT"/>
              </a:rPr>
              <a:t>is</a:t>
            </a:r>
            <a:r>
              <a:rPr sz="1600" spc="-30" dirty="0">
                <a:solidFill>
                  <a:srgbClr val="3B3B3A"/>
                </a:solidFill>
                <a:latin typeface="Arial MT"/>
                <a:cs typeface="Arial MT"/>
              </a:rPr>
              <a:t> </a:t>
            </a:r>
            <a:r>
              <a:rPr sz="1600" dirty="0">
                <a:solidFill>
                  <a:srgbClr val="3B3B3A"/>
                </a:solidFill>
                <a:latin typeface="Arial MT"/>
                <a:cs typeface="Arial MT"/>
              </a:rPr>
              <a:t>used</a:t>
            </a:r>
            <a:r>
              <a:rPr sz="1600" spc="-15" dirty="0">
                <a:solidFill>
                  <a:srgbClr val="3B3B3A"/>
                </a:solidFill>
                <a:latin typeface="Arial MT"/>
                <a:cs typeface="Arial MT"/>
              </a:rPr>
              <a:t> </a:t>
            </a:r>
            <a:r>
              <a:rPr sz="1600" spc="-25" dirty="0">
                <a:solidFill>
                  <a:srgbClr val="3B3B3A"/>
                </a:solidFill>
                <a:latin typeface="Arial MT"/>
                <a:cs typeface="Arial MT"/>
              </a:rPr>
              <a:t>for </a:t>
            </a:r>
            <a:r>
              <a:rPr sz="1600" dirty="0">
                <a:solidFill>
                  <a:srgbClr val="3B3B3A"/>
                </a:solidFill>
                <a:latin typeface="Arial MT"/>
                <a:cs typeface="Arial MT"/>
              </a:rPr>
              <a:t>the</a:t>
            </a:r>
            <a:r>
              <a:rPr sz="1600" spc="-10" dirty="0">
                <a:solidFill>
                  <a:srgbClr val="3B3B3A"/>
                </a:solidFill>
                <a:latin typeface="Arial MT"/>
                <a:cs typeface="Arial MT"/>
              </a:rPr>
              <a:t> </a:t>
            </a:r>
            <a:r>
              <a:rPr sz="1600" dirty="0">
                <a:solidFill>
                  <a:srgbClr val="3B3B3A"/>
                </a:solidFill>
                <a:latin typeface="Arial MT"/>
                <a:cs typeface="Arial MT"/>
              </a:rPr>
              <a:t>output</a:t>
            </a:r>
            <a:r>
              <a:rPr sz="1600" spc="-5" dirty="0">
                <a:solidFill>
                  <a:srgbClr val="3B3B3A"/>
                </a:solidFill>
                <a:latin typeface="Arial MT"/>
                <a:cs typeface="Arial MT"/>
              </a:rPr>
              <a:t> </a:t>
            </a:r>
            <a:r>
              <a:rPr sz="1600" dirty="0">
                <a:solidFill>
                  <a:srgbClr val="3B3B3A"/>
                </a:solidFill>
                <a:latin typeface="Arial MT"/>
                <a:cs typeface="Arial MT"/>
              </a:rPr>
              <a:t>layer</a:t>
            </a:r>
            <a:r>
              <a:rPr sz="1600" spc="10" dirty="0">
                <a:solidFill>
                  <a:srgbClr val="3B3B3A"/>
                </a:solidFill>
                <a:latin typeface="Arial MT"/>
                <a:cs typeface="Arial MT"/>
              </a:rPr>
              <a:t> </a:t>
            </a:r>
            <a:r>
              <a:rPr sz="1600" dirty="0">
                <a:solidFill>
                  <a:srgbClr val="3B3B3A"/>
                </a:solidFill>
                <a:latin typeface="Arial MT"/>
                <a:cs typeface="Arial MT"/>
              </a:rPr>
              <a:t>together</a:t>
            </a:r>
            <a:r>
              <a:rPr sz="1600" spc="10" dirty="0">
                <a:solidFill>
                  <a:srgbClr val="3B3B3A"/>
                </a:solidFill>
                <a:latin typeface="Arial MT"/>
                <a:cs typeface="Arial MT"/>
              </a:rPr>
              <a:t> </a:t>
            </a:r>
            <a:r>
              <a:rPr sz="1600" dirty="0">
                <a:solidFill>
                  <a:srgbClr val="3B3B3A"/>
                </a:solidFill>
                <a:latin typeface="Arial MT"/>
                <a:cs typeface="Arial MT"/>
              </a:rPr>
              <a:t>with a</a:t>
            </a:r>
            <a:r>
              <a:rPr sz="1600" spc="-5" dirty="0">
                <a:solidFill>
                  <a:srgbClr val="3B3B3A"/>
                </a:solidFill>
                <a:latin typeface="Arial MT"/>
                <a:cs typeface="Arial MT"/>
              </a:rPr>
              <a:t> </a:t>
            </a:r>
            <a:r>
              <a:rPr sz="1600" spc="-90" dirty="0">
                <a:solidFill>
                  <a:srgbClr val="C00000"/>
                </a:solidFill>
                <a:latin typeface="Verdana"/>
                <a:cs typeface="Verdana"/>
              </a:rPr>
              <a:t>categorical_crossentropy</a:t>
            </a:r>
            <a:r>
              <a:rPr sz="1600" spc="-155" dirty="0">
                <a:solidFill>
                  <a:srgbClr val="C00000"/>
                </a:solidFill>
                <a:latin typeface="Verdana"/>
                <a:cs typeface="Verdana"/>
              </a:rPr>
              <a:t> </a:t>
            </a:r>
            <a:r>
              <a:rPr sz="1600" spc="-10" dirty="0">
                <a:solidFill>
                  <a:srgbClr val="3B3B3A"/>
                </a:solidFill>
                <a:latin typeface="Arial MT"/>
                <a:cs typeface="Arial MT"/>
              </a:rPr>
              <a:t>loss.</a:t>
            </a:r>
            <a:endParaRPr sz="1600">
              <a:latin typeface="Arial MT"/>
              <a:cs typeface="Arial MT"/>
            </a:endParaRPr>
          </a:p>
        </p:txBody>
      </p:sp>
      <p:sp>
        <p:nvSpPr>
          <p:cNvPr id="5" name="object 5"/>
          <p:cNvSpPr txBox="1"/>
          <p:nvPr/>
        </p:nvSpPr>
        <p:spPr>
          <a:xfrm>
            <a:off x="578916" y="5091429"/>
            <a:ext cx="7702550" cy="1379220"/>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3B3B3A"/>
                </a:solidFill>
                <a:latin typeface="Arial MT"/>
                <a:cs typeface="Arial MT"/>
              </a:rPr>
              <a:t>For</a:t>
            </a:r>
            <a:r>
              <a:rPr sz="1600" spc="5" dirty="0">
                <a:solidFill>
                  <a:srgbClr val="3B3B3A"/>
                </a:solidFill>
                <a:latin typeface="Arial MT"/>
                <a:cs typeface="Arial MT"/>
              </a:rPr>
              <a:t> </a:t>
            </a:r>
            <a:r>
              <a:rPr sz="1600" spc="-10" dirty="0">
                <a:solidFill>
                  <a:srgbClr val="3B3B3A"/>
                </a:solidFill>
                <a:latin typeface="Arial MT"/>
                <a:cs typeface="Arial MT"/>
              </a:rPr>
              <a:t>one-</a:t>
            </a:r>
            <a:r>
              <a:rPr sz="1600" dirty="0">
                <a:solidFill>
                  <a:srgbClr val="3B3B3A"/>
                </a:solidFill>
                <a:latin typeface="Arial MT"/>
                <a:cs typeface="Arial MT"/>
              </a:rPr>
              <a:t>hot</a:t>
            </a:r>
            <a:r>
              <a:rPr sz="1600" spc="30" dirty="0">
                <a:solidFill>
                  <a:srgbClr val="3B3B3A"/>
                </a:solidFill>
                <a:latin typeface="Arial MT"/>
                <a:cs typeface="Arial MT"/>
              </a:rPr>
              <a:t> </a:t>
            </a:r>
            <a:r>
              <a:rPr sz="1600" dirty="0">
                <a:solidFill>
                  <a:srgbClr val="3B3B3A"/>
                </a:solidFill>
                <a:latin typeface="Arial MT"/>
                <a:cs typeface="Arial MT"/>
              </a:rPr>
              <a:t>encoding</a:t>
            </a:r>
            <a:r>
              <a:rPr sz="1600" spc="-5" dirty="0">
                <a:solidFill>
                  <a:srgbClr val="3B3B3A"/>
                </a:solidFill>
                <a:latin typeface="Arial MT"/>
                <a:cs typeface="Arial MT"/>
              </a:rPr>
              <a:t> </a:t>
            </a:r>
            <a:r>
              <a:rPr sz="1600" dirty="0">
                <a:solidFill>
                  <a:srgbClr val="3B3B3A"/>
                </a:solidFill>
                <a:latin typeface="Arial MT"/>
                <a:cs typeface="Arial MT"/>
              </a:rPr>
              <a:t>the</a:t>
            </a:r>
            <a:r>
              <a:rPr sz="1600" spc="30" dirty="0">
                <a:solidFill>
                  <a:srgbClr val="3B3B3A"/>
                </a:solidFill>
                <a:latin typeface="Arial MT"/>
                <a:cs typeface="Arial MT"/>
              </a:rPr>
              <a:t> </a:t>
            </a:r>
            <a:r>
              <a:rPr sz="1400" spc="-75" dirty="0">
                <a:solidFill>
                  <a:srgbClr val="3B3B3A"/>
                </a:solidFill>
                <a:latin typeface="Verdana"/>
                <a:cs typeface="Verdana"/>
              </a:rPr>
              <a:t>to_categorical</a:t>
            </a:r>
            <a:r>
              <a:rPr sz="1400" spc="-190" dirty="0">
                <a:solidFill>
                  <a:srgbClr val="3B3B3A"/>
                </a:solidFill>
                <a:latin typeface="Verdana"/>
                <a:cs typeface="Verdana"/>
              </a:rPr>
              <a:t> </a:t>
            </a:r>
            <a:r>
              <a:rPr sz="1600" dirty="0">
                <a:solidFill>
                  <a:srgbClr val="3B3B3A"/>
                </a:solidFill>
                <a:latin typeface="Arial MT"/>
                <a:cs typeface="Arial MT"/>
              </a:rPr>
              <a:t>function</a:t>
            </a:r>
            <a:r>
              <a:rPr sz="1600" spc="5" dirty="0">
                <a:solidFill>
                  <a:srgbClr val="3B3B3A"/>
                </a:solidFill>
                <a:latin typeface="Arial MT"/>
                <a:cs typeface="Arial MT"/>
              </a:rPr>
              <a:t> </a:t>
            </a:r>
            <a:r>
              <a:rPr sz="1600" dirty="0">
                <a:solidFill>
                  <a:srgbClr val="3B3B3A"/>
                </a:solidFill>
                <a:latin typeface="Arial MT"/>
                <a:cs typeface="Arial MT"/>
              </a:rPr>
              <a:t>from</a:t>
            </a:r>
            <a:r>
              <a:rPr sz="1600" spc="35" dirty="0">
                <a:solidFill>
                  <a:srgbClr val="3B3B3A"/>
                </a:solidFill>
                <a:latin typeface="Arial MT"/>
                <a:cs typeface="Arial MT"/>
              </a:rPr>
              <a:t> </a:t>
            </a:r>
            <a:r>
              <a:rPr sz="1400" spc="-80" dirty="0">
                <a:solidFill>
                  <a:srgbClr val="3B3B3A"/>
                </a:solidFill>
                <a:latin typeface="Verdana"/>
                <a:cs typeface="Verdana"/>
              </a:rPr>
              <a:t>tensorflow.keras.utils</a:t>
            </a:r>
            <a:r>
              <a:rPr sz="1400" spc="-190" dirty="0">
                <a:solidFill>
                  <a:srgbClr val="3B3B3A"/>
                </a:solidFill>
                <a:latin typeface="Verdana"/>
                <a:cs typeface="Verdana"/>
              </a:rPr>
              <a:t> </a:t>
            </a:r>
            <a:r>
              <a:rPr sz="1600" dirty="0">
                <a:solidFill>
                  <a:srgbClr val="3B3B3A"/>
                </a:solidFill>
                <a:latin typeface="Arial MT"/>
                <a:cs typeface="Arial MT"/>
              </a:rPr>
              <a:t>can</a:t>
            </a:r>
            <a:r>
              <a:rPr sz="1600" spc="5" dirty="0">
                <a:solidFill>
                  <a:srgbClr val="3B3B3A"/>
                </a:solidFill>
                <a:latin typeface="Arial MT"/>
                <a:cs typeface="Arial MT"/>
              </a:rPr>
              <a:t> </a:t>
            </a:r>
            <a:r>
              <a:rPr sz="1600" dirty="0">
                <a:solidFill>
                  <a:srgbClr val="3B3B3A"/>
                </a:solidFill>
                <a:latin typeface="Arial MT"/>
                <a:cs typeface="Arial MT"/>
              </a:rPr>
              <a:t>be</a:t>
            </a:r>
            <a:r>
              <a:rPr sz="1600" spc="5" dirty="0">
                <a:solidFill>
                  <a:srgbClr val="3B3B3A"/>
                </a:solidFill>
                <a:latin typeface="Arial MT"/>
                <a:cs typeface="Arial MT"/>
              </a:rPr>
              <a:t> </a:t>
            </a:r>
            <a:r>
              <a:rPr sz="1600" spc="-10" dirty="0">
                <a:solidFill>
                  <a:srgbClr val="3B3B3A"/>
                </a:solidFill>
                <a:latin typeface="Arial MT"/>
                <a:cs typeface="Arial MT"/>
              </a:rPr>
              <a:t>used. </a:t>
            </a:r>
            <a:r>
              <a:rPr sz="1600" dirty="0">
                <a:solidFill>
                  <a:srgbClr val="3B3B3A"/>
                </a:solidFill>
                <a:latin typeface="Arial MT"/>
                <a:cs typeface="Arial MT"/>
              </a:rPr>
              <a:t>In</a:t>
            </a:r>
            <a:r>
              <a:rPr sz="1600" spc="-35" dirty="0">
                <a:solidFill>
                  <a:srgbClr val="3B3B3A"/>
                </a:solidFill>
                <a:latin typeface="Arial MT"/>
                <a:cs typeface="Arial MT"/>
              </a:rPr>
              <a:t> </a:t>
            </a:r>
            <a:r>
              <a:rPr sz="1600" dirty="0">
                <a:solidFill>
                  <a:srgbClr val="3B3B3A"/>
                </a:solidFill>
                <a:latin typeface="Arial MT"/>
                <a:cs typeface="Arial MT"/>
              </a:rPr>
              <a:t>case</a:t>
            </a:r>
            <a:r>
              <a:rPr sz="1600" spc="-25" dirty="0">
                <a:solidFill>
                  <a:srgbClr val="3B3B3A"/>
                </a:solidFill>
                <a:latin typeface="Arial MT"/>
                <a:cs typeface="Arial MT"/>
              </a:rPr>
              <a:t> </a:t>
            </a:r>
            <a:r>
              <a:rPr sz="1600" dirty="0">
                <a:solidFill>
                  <a:srgbClr val="3B3B3A"/>
                </a:solidFill>
                <a:latin typeface="Arial MT"/>
                <a:cs typeface="Arial MT"/>
              </a:rPr>
              <a:t>the</a:t>
            </a:r>
            <a:r>
              <a:rPr sz="1600" spc="-15" dirty="0">
                <a:solidFill>
                  <a:srgbClr val="3B3B3A"/>
                </a:solidFill>
                <a:latin typeface="Arial MT"/>
                <a:cs typeface="Arial MT"/>
              </a:rPr>
              <a:t> </a:t>
            </a:r>
            <a:r>
              <a:rPr sz="1600" dirty="0">
                <a:solidFill>
                  <a:srgbClr val="3B3B3A"/>
                </a:solidFill>
                <a:latin typeface="Arial MT"/>
                <a:cs typeface="Arial MT"/>
              </a:rPr>
              <a:t>dataset</a:t>
            </a:r>
            <a:r>
              <a:rPr sz="1600" spc="-15" dirty="0">
                <a:solidFill>
                  <a:srgbClr val="3B3B3A"/>
                </a:solidFill>
                <a:latin typeface="Arial MT"/>
                <a:cs typeface="Arial MT"/>
              </a:rPr>
              <a:t> </a:t>
            </a:r>
            <a:r>
              <a:rPr sz="1600" dirty="0">
                <a:solidFill>
                  <a:srgbClr val="3B3B3A"/>
                </a:solidFill>
                <a:latin typeface="Arial MT"/>
                <a:cs typeface="Arial MT"/>
              </a:rPr>
              <a:t>is</a:t>
            </a:r>
            <a:r>
              <a:rPr sz="1600" spc="-35" dirty="0">
                <a:solidFill>
                  <a:srgbClr val="3B3B3A"/>
                </a:solidFill>
                <a:latin typeface="Arial MT"/>
                <a:cs typeface="Arial MT"/>
              </a:rPr>
              <a:t> </a:t>
            </a:r>
            <a:r>
              <a:rPr sz="1600" dirty="0">
                <a:solidFill>
                  <a:srgbClr val="3B3B3A"/>
                </a:solidFill>
                <a:latin typeface="Arial MT"/>
                <a:cs typeface="Arial MT"/>
              </a:rPr>
              <a:t>a</a:t>
            </a:r>
            <a:r>
              <a:rPr sz="1600" spc="-25" dirty="0">
                <a:solidFill>
                  <a:srgbClr val="3B3B3A"/>
                </a:solidFill>
                <a:latin typeface="Arial MT"/>
                <a:cs typeface="Arial MT"/>
              </a:rPr>
              <a:t> </a:t>
            </a:r>
            <a:r>
              <a:rPr sz="1600" dirty="0">
                <a:solidFill>
                  <a:srgbClr val="3B3B3A"/>
                </a:solidFill>
                <a:latin typeface="Arial MT"/>
                <a:cs typeface="Arial MT"/>
              </a:rPr>
              <a:t>pandas</a:t>
            </a:r>
            <a:r>
              <a:rPr sz="1600" spc="-5" dirty="0">
                <a:solidFill>
                  <a:srgbClr val="3B3B3A"/>
                </a:solidFill>
                <a:latin typeface="Arial MT"/>
                <a:cs typeface="Arial MT"/>
              </a:rPr>
              <a:t> </a:t>
            </a:r>
            <a:r>
              <a:rPr sz="1600" dirty="0">
                <a:solidFill>
                  <a:srgbClr val="3B3B3A"/>
                </a:solidFill>
                <a:latin typeface="Arial MT"/>
                <a:cs typeface="Arial MT"/>
              </a:rPr>
              <a:t>dateframe, the</a:t>
            </a:r>
            <a:r>
              <a:rPr sz="1600" spc="-15" dirty="0">
                <a:solidFill>
                  <a:srgbClr val="3B3B3A"/>
                </a:solidFill>
                <a:latin typeface="Arial MT"/>
                <a:cs typeface="Arial MT"/>
              </a:rPr>
              <a:t> </a:t>
            </a:r>
            <a:r>
              <a:rPr sz="1400" spc="-95" dirty="0">
                <a:solidFill>
                  <a:srgbClr val="3B3B3A"/>
                </a:solidFill>
                <a:latin typeface="Verdana"/>
                <a:cs typeface="Verdana"/>
              </a:rPr>
              <a:t>pd.get_dummies</a:t>
            </a:r>
            <a:r>
              <a:rPr sz="1400" spc="-195" dirty="0">
                <a:solidFill>
                  <a:srgbClr val="3B3B3A"/>
                </a:solidFill>
                <a:latin typeface="Verdana"/>
                <a:cs typeface="Verdana"/>
              </a:rPr>
              <a:t> </a:t>
            </a:r>
            <a:r>
              <a:rPr sz="1600" dirty="0">
                <a:solidFill>
                  <a:srgbClr val="3B3B3A"/>
                </a:solidFill>
                <a:latin typeface="Arial MT"/>
                <a:cs typeface="Arial MT"/>
              </a:rPr>
              <a:t>function</a:t>
            </a:r>
            <a:r>
              <a:rPr sz="1600" spc="-25" dirty="0">
                <a:solidFill>
                  <a:srgbClr val="3B3B3A"/>
                </a:solidFill>
                <a:latin typeface="Arial MT"/>
                <a:cs typeface="Arial MT"/>
              </a:rPr>
              <a:t> </a:t>
            </a:r>
            <a:r>
              <a:rPr sz="1600" dirty="0">
                <a:solidFill>
                  <a:srgbClr val="3B3B3A"/>
                </a:solidFill>
                <a:latin typeface="Arial MT"/>
                <a:cs typeface="Arial MT"/>
              </a:rPr>
              <a:t>can</a:t>
            </a:r>
            <a:r>
              <a:rPr sz="1600" spc="-30" dirty="0">
                <a:solidFill>
                  <a:srgbClr val="3B3B3A"/>
                </a:solidFill>
                <a:latin typeface="Arial MT"/>
                <a:cs typeface="Arial MT"/>
              </a:rPr>
              <a:t> </a:t>
            </a:r>
            <a:r>
              <a:rPr sz="1600" dirty="0">
                <a:solidFill>
                  <a:srgbClr val="3B3B3A"/>
                </a:solidFill>
                <a:latin typeface="Arial MT"/>
                <a:cs typeface="Arial MT"/>
              </a:rPr>
              <a:t>be</a:t>
            </a:r>
            <a:r>
              <a:rPr sz="1600" spc="-15" dirty="0">
                <a:solidFill>
                  <a:srgbClr val="3B3B3A"/>
                </a:solidFill>
                <a:latin typeface="Arial MT"/>
                <a:cs typeface="Arial MT"/>
              </a:rPr>
              <a:t> </a:t>
            </a:r>
            <a:r>
              <a:rPr sz="1600" spc="-10" dirty="0">
                <a:solidFill>
                  <a:srgbClr val="3B3B3A"/>
                </a:solidFill>
                <a:latin typeface="Arial MT"/>
                <a:cs typeface="Arial MT"/>
              </a:rPr>
              <a:t>used.</a:t>
            </a:r>
            <a:endParaRPr sz="1600">
              <a:latin typeface="Arial MT"/>
              <a:cs typeface="Arial MT"/>
            </a:endParaRPr>
          </a:p>
          <a:p>
            <a:pPr>
              <a:lnSpc>
                <a:spcPct val="100000"/>
              </a:lnSpc>
              <a:spcBef>
                <a:spcPts val="695"/>
              </a:spcBef>
            </a:pPr>
            <a:endParaRPr sz="1600">
              <a:latin typeface="Arial MT"/>
              <a:cs typeface="Arial MT"/>
            </a:endParaRPr>
          </a:p>
          <a:p>
            <a:pPr marL="641985" marR="186055" indent="-629920">
              <a:lnSpc>
                <a:spcPct val="99200"/>
              </a:lnSpc>
              <a:spcBef>
                <a:spcPts val="5"/>
              </a:spcBef>
            </a:pPr>
            <a:r>
              <a:rPr sz="1200" dirty="0">
                <a:solidFill>
                  <a:srgbClr val="3B3B3A"/>
                </a:solidFill>
                <a:latin typeface="Arial MT"/>
                <a:cs typeface="Arial MT"/>
              </a:rPr>
              <a:t>Remark:</a:t>
            </a:r>
            <a:r>
              <a:rPr sz="1200" spc="75" dirty="0">
                <a:solidFill>
                  <a:srgbClr val="3B3B3A"/>
                </a:solidFill>
                <a:latin typeface="Arial MT"/>
                <a:cs typeface="Arial MT"/>
              </a:rPr>
              <a:t> </a:t>
            </a:r>
            <a:r>
              <a:rPr sz="1200" dirty="0">
                <a:solidFill>
                  <a:srgbClr val="3B3B3A"/>
                </a:solidFill>
                <a:latin typeface="Arial MT"/>
                <a:cs typeface="Arial MT"/>
              </a:rPr>
              <a:t>in</a:t>
            </a:r>
            <a:r>
              <a:rPr sz="1200" spc="-10" dirty="0">
                <a:solidFill>
                  <a:srgbClr val="3B3B3A"/>
                </a:solidFill>
                <a:latin typeface="Arial MT"/>
                <a:cs typeface="Arial MT"/>
              </a:rPr>
              <a:t> </a:t>
            </a:r>
            <a:r>
              <a:rPr sz="1200" dirty="0">
                <a:solidFill>
                  <a:srgbClr val="3B3B3A"/>
                </a:solidFill>
                <a:latin typeface="Arial MT"/>
                <a:cs typeface="Arial MT"/>
              </a:rPr>
              <a:t>case</a:t>
            </a:r>
            <a:r>
              <a:rPr sz="1200" spc="-5" dirty="0">
                <a:solidFill>
                  <a:srgbClr val="3B3B3A"/>
                </a:solidFill>
                <a:latin typeface="Arial MT"/>
                <a:cs typeface="Arial MT"/>
              </a:rPr>
              <a:t> </a:t>
            </a:r>
            <a:r>
              <a:rPr sz="1200" dirty="0">
                <a:solidFill>
                  <a:srgbClr val="3B3B3A"/>
                </a:solidFill>
                <a:latin typeface="Arial MT"/>
                <a:cs typeface="Arial MT"/>
              </a:rPr>
              <a:t>of</a:t>
            </a:r>
            <a:r>
              <a:rPr sz="1200" spc="-10" dirty="0">
                <a:solidFill>
                  <a:srgbClr val="3B3B3A"/>
                </a:solidFill>
                <a:latin typeface="Arial MT"/>
                <a:cs typeface="Arial MT"/>
              </a:rPr>
              <a:t> </a:t>
            </a:r>
            <a:r>
              <a:rPr sz="1200" dirty="0">
                <a:solidFill>
                  <a:srgbClr val="3B3B3A"/>
                </a:solidFill>
                <a:latin typeface="Arial MT"/>
                <a:cs typeface="Arial MT"/>
              </a:rPr>
              <a:t>a</a:t>
            </a:r>
            <a:r>
              <a:rPr sz="1200" spc="5" dirty="0">
                <a:solidFill>
                  <a:srgbClr val="3B3B3A"/>
                </a:solidFill>
                <a:latin typeface="Arial MT"/>
                <a:cs typeface="Arial MT"/>
              </a:rPr>
              <a:t> </a:t>
            </a:r>
            <a:r>
              <a:rPr sz="1200" dirty="0">
                <a:solidFill>
                  <a:srgbClr val="3B3B3A"/>
                </a:solidFill>
                <a:latin typeface="Arial MT"/>
                <a:cs typeface="Arial MT"/>
              </a:rPr>
              <a:t>binary</a:t>
            </a:r>
            <a:r>
              <a:rPr sz="1200" spc="-40" dirty="0">
                <a:solidFill>
                  <a:srgbClr val="3B3B3A"/>
                </a:solidFill>
                <a:latin typeface="Arial MT"/>
                <a:cs typeface="Arial MT"/>
              </a:rPr>
              <a:t> </a:t>
            </a:r>
            <a:r>
              <a:rPr sz="1200" dirty="0">
                <a:solidFill>
                  <a:srgbClr val="3B3B3A"/>
                </a:solidFill>
                <a:latin typeface="Arial MT"/>
                <a:cs typeface="Arial MT"/>
              </a:rPr>
              <a:t>classification</a:t>
            </a:r>
            <a:r>
              <a:rPr sz="1200" spc="-35" dirty="0">
                <a:solidFill>
                  <a:srgbClr val="3B3B3A"/>
                </a:solidFill>
                <a:latin typeface="Arial MT"/>
                <a:cs typeface="Arial MT"/>
              </a:rPr>
              <a:t> </a:t>
            </a:r>
            <a:r>
              <a:rPr sz="1200" spc="-10" dirty="0">
                <a:solidFill>
                  <a:srgbClr val="3B3B3A"/>
                </a:solidFill>
                <a:latin typeface="Arial MT"/>
                <a:cs typeface="Arial MT"/>
              </a:rPr>
              <a:t>(“positive”/”negative”), </a:t>
            </a:r>
            <a:r>
              <a:rPr sz="1200" dirty="0">
                <a:solidFill>
                  <a:srgbClr val="3B3B3A"/>
                </a:solidFill>
                <a:latin typeface="Arial MT"/>
                <a:cs typeface="Arial MT"/>
              </a:rPr>
              <a:t>it is</a:t>
            </a:r>
            <a:r>
              <a:rPr sz="1200" spc="5" dirty="0">
                <a:solidFill>
                  <a:srgbClr val="3B3B3A"/>
                </a:solidFill>
                <a:latin typeface="Arial MT"/>
                <a:cs typeface="Arial MT"/>
              </a:rPr>
              <a:t> </a:t>
            </a:r>
            <a:r>
              <a:rPr sz="1200" dirty="0">
                <a:solidFill>
                  <a:srgbClr val="3B3B3A"/>
                </a:solidFill>
                <a:latin typeface="Arial MT"/>
                <a:cs typeface="Arial MT"/>
              </a:rPr>
              <a:t>also</a:t>
            </a:r>
            <a:r>
              <a:rPr sz="1200" spc="-10" dirty="0">
                <a:solidFill>
                  <a:srgbClr val="3B3B3A"/>
                </a:solidFill>
                <a:latin typeface="Arial MT"/>
                <a:cs typeface="Arial MT"/>
              </a:rPr>
              <a:t> </a:t>
            </a:r>
            <a:r>
              <a:rPr sz="1200" dirty="0">
                <a:solidFill>
                  <a:srgbClr val="3B3B3A"/>
                </a:solidFill>
                <a:latin typeface="Arial MT"/>
                <a:cs typeface="Arial MT"/>
              </a:rPr>
              <a:t>possible</a:t>
            </a:r>
            <a:r>
              <a:rPr sz="1200" spc="-40" dirty="0">
                <a:solidFill>
                  <a:srgbClr val="3B3B3A"/>
                </a:solidFill>
                <a:latin typeface="Arial MT"/>
                <a:cs typeface="Arial MT"/>
              </a:rPr>
              <a:t> </a:t>
            </a:r>
            <a:r>
              <a:rPr sz="1200" dirty="0">
                <a:solidFill>
                  <a:srgbClr val="3B3B3A"/>
                </a:solidFill>
                <a:latin typeface="Arial MT"/>
                <a:cs typeface="Arial MT"/>
              </a:rPr>
              <a:t>to</a:t>
            </a:r>
            <a:r>
              <a:rPr sz="1200" spc="5" dirty="0">
                <a:solidFill>
                  <a:srgbClr val="3B3B3A"/>
                </a:solidFill>
                <a:latin typeface="Arial MT"/>
                <a:cs typeface="Arial MT"/>
              </a:rPr>
              <a:t> </a:t>
            </a:r>
            <a:r>
              <a:rPr sz="1200" dirty="0">
                <a:solidFill>
                  <a:srgbClr val="3B3B3A"/>
                </a:solidFill>
                <a:latin typeface="Arial MT"/>
                <a:cs typeface="Arial MT"/>
              </a:rPr>
              <a:t>have</a:t>
            </a:r>
            <a:r>
              <a:rPr sz="1200" spc="-5" dirty="0">
                <a:solidFill>
                  <a:srgbClr val="3B3B3A"/>
                </a:solidFill>
                <a:latin typeface="Arial MT"/>
                <a:cs typeface="Arial MT"/>
              </a:rPr>
              <a:t> </a:t>
            </a:r>
            <a:r>
              <a:rPr sz="1200" dirty="0">
                <a:solidFill>
                  <a:srgbClr val="3B3B3A"/>
                </a:solidFill>
                <a:latin typeface="Arial MT"/>
                <a:cs typeface="Arial MT"/>
              </a:rPr>
              <a:t>1</a:t>
            </a:r>
            <a:r>
              <a:rPr sz="1200" spc="-10" dirty="0">
                <a:solidFill>
                  <a:srgbClr val="3B3B3A"/>
                </a:solidFill>
                <a:latin typeface="Arial MT"/>
                <a:cs typeface="Arial MT"/>
              </a:rPr>
              <a:t> </a:t>
            </a:r>
            <a:r>
              <a:rPr sz="1200" dirty="0">
                <a:solidFill>
                  <a:srgbClr val="3B3B3A"/>
                </a:solidFill>
                <a:latin typeface="Arial MT"/>
                <a:cs typeface="Arial MT"/>
              </a:rPr>
              <a:t>output</a:t>
            </a:r>
            <a:r>
              <a:rPr sz="1200" spc="-35" dirty="0">
                <a:solidFill>
                  <a:srgbClr val="3B3B3A"/>
                </a:solidFill>
                <a:latin typeface="Arial MT"/>
                <a:cs typeface="Arial MT"/>
              </a:rPr>
              <a:t> </a:t>
            </a:r>
            <a:r>
              <a:rPr sz="1200" dirty="0">
                <a:solidFill>
                  <a:srgbClr val="3B3B3A"/>
                </a:solidFill>
                <a:latin typeface="Arial MT"/>
                <a:cs typeface="Arial MT"/>
              </a:rPr>
              <a:t>node</a:t>
            </a:r>
            <a:r>
              <a:rPr sz="1200" spc="-25" dirty="0">
                <a:solidFill>
                  <a:srgbClr val="3B3B3A"/>
                </a:solidFill>
                <a:latin typeface="Arial MT"/>
                <a:cs typeface="Arial MT"/>
              </a:rPr>
              <a:t> </a:t>
            </a:r>
            <a:r>
              <a:rPr sz="1200" dirty="0">
                <a:solidFill>
                  <a:srgbClr val="3B3B3A"/>
                </a:solidFill>
                <a:latin typeface="Arial MT"/>
                <a:cs typeface="Arial MT"/>
              </a:rPr>
              <a:t>(so </a:t>
            </a:r>
            <a:r>
              <a:rPr sz="1200" spc="-25" dirty="0">
                <a:solidFill>
                  <a:srgbClr val="3B3B3A"/>
                </a:solidFill>
                <a:latin typeface="Arial MT"/>
                <a:cs typeface="Arial MT"/>
              </a:rPr>
              <a:t>not </a:t>
            </a:r>
            <a:r>
              <a:rPr sz="1200" dirty="0">
                <a:solidFill>
                  <a:srgbClr val="3B3B3A"/>
                </a:solidFill>
                <a:latin typeface="Arial MT"/>
                <a:cs typeface="Arial MT"/>
              </a:rPr>
              <a:t>using</a:t>
            </a:r>
            <a:r>
              <a:rPr sz="1200" spc="-50" dirty="0">
                <a:solidFill>
                  <a:srgbClr val="3B3B3A"/>
                </a:solidFill>
                <a:latin typeface="Arial MT"/>
                <a:cs typeface="Arial MT"/>
              </a:rPr>
              <a:t> </a:t>
            </a:r>
            <a:r>
              <a:rPr sz="1200" spc="-10" dirty="0">
                <a:solidFill>
                  <a:srgbClr val="3B3B3A"/>
                </a:solidFill>
                <a:latin typeface="Arial MT"/>
                <a:cs typeface="Arial MT"/>
              </a:rPr>
              <a:t>one-</a:t>
            </a:r>
            <a:r>
              <a:rPr sz="1200" dirty="0">
                <a:solidFill>
                  <a:srgbClr val="3B3B3A"/>
                </a:solidFill>
                <a:latin typeface="Arial MT"/>
                <a:cs typeface="Arial MT"/>
              </a:rPr>
              <a:t>hot</a:t>
            </a:r>
            <a:r>
              <a:rPr sz="1200" spc="-50" dirty="0">
                <a:solidFill>
                  <a:srgbClr val="3B3B3A"/>
                </a:solidFill>
                <a:latin typeface="Arial MT"/>
                <a:cs typeface="Arial MT"/>
              </a:rPr>
              <a:t> </a:t>
            </a:r>
            <a:r>
              <a:rPr sz="1200" dirty="0">
                <a:solidFill>
                  <a:srgbClr val="3B3B3A"/>
                </a:solidFill>
                <a:latin typeface="Arial MT"/>
                <a:cs typeface="Arial MT"/>
              </a:rPr>
              <a:t>encoding),</a:t>
            </a:r>
            <a:r>
              <a:rPr sz="1200" spc="-35" dirty="0">
                <a:solidFill>
                  <a:srgbClr val="3B3B3A"/>
                </a:solidFill>
                <a:latin typeface="Arial MT"/>
                <a:cs typeface="Arial MT"/>
              </a:rPr>
              <a:t> </a:t>
            </a:r>
            <a:r>
              <a:rPr sz="1200" dirty="0">
                <a:solidFill>
                  <a:srgbClr val="3B3B3A"/>
                </a:solidFill>
                <a:latin typeface="Arial MT"/>
                <a:cs typeface="Arial MT"/>
              </a:rPr>
              <a:t>giving</a:t>
            </a:r>
            <a:r>
              <a:rPr sz="1200" spc="-15" dirty="0">
                <a:solidFill>
                  <a:srgbClr val="3B3B3A"/>
                </a:solidFill>
                <a:latin typeface="Arial MT"/>
                <a:cs typeface="Arial MT"/>
              </a:rPr>
              <a:t> </a:t>
            </a:r>
            <a:r>
              <a:rPr sz="1200" dirty="0">
                <a:solidFill>
                  <a:srgbClr val="3B3B3A"/>
                </a:solidFill>
                <a:latin typeface="Arial MT"/>
                <a:cs typeface="Arial MT"/>
              </a:rPr>
              <a:t>the</a:t>
            </a:r>
            <a:r>
              <a:rPr sz="1200" spc="-25" dirty="0">
                <a:solidFill>
                  <a:srgbClr val="3B3B3A"/>
                </a:solidFill>
                <a:latin typeface="Arial MT"/>
                <a:cs typeface="Arial MT"/>
              </a:rPr>
              <a:t> </a:t>
            </a:r>
            <a:r>
              <a:rPr sz="1200" dirty="0">
                <a:solidFill>
                  <a:srgbClr val="3B3B3A"/>
                </a:solidFill>
                <a:latin typeface="Arial MT"/>
                <a:cs typeface="Arial MT"/>
              </a:rPr>
              <a:t>probability</a:t>
            </a:r>
            <a:r>
              <a:rPr sz="1200" spc="-45" dirty="0">
                <a:solidFill>
                  <a:srgbClr val="3B3B3A"/>
                </a:solidFill>
                <a:latin typeface="Arial MT"/>
                <a:cs typeface="Arial MT"/>
              </a:rPr>
              <a:t> </a:t>
            </a:r>
            <a:r>
              <a:rPr sz="1200" dirty="0">
                <a:solidFill>
                  <a:srgbClr val="3B3B3A"/>
                </a:solidFill>
                <a:latin typeface="Arial MT"/>
                <a:cs typeface="Arial MT"/>
              </a:rPr>
              <a:t>of</a:t>
            </a:r>
            <a:r>
              <a:rPr sz="1200" spc="-10" dirty="0">
                <a:solidFill>
                  <a:srgbClr val="3B3B3A"/>
                </a:solidFill>
                <a:latin typeface="Arial MT"/>
                <a:cs typeface="Arial MT"/>
              </a:rPr>
              <a:t> </a:t>
            </a:r>
            <a:r>
              <a:rPr sz="1200" dirty="0">
                <a:solidFill>
                  <a:srgbClr val="3B3B3A"/>
                </a:solidFill>
                <a:latin typeface="Arial MT"/>
                <a:cs typeface="Arial MT"/>
              </a:rPr>
              <a:t>“positive”.</a:t>
            </a:r>
            <a:r>
              <a:rPr sz="1200" spc="-30" dirty="0">
                <a:solidFill>
                  <a:srgbClr val="3B3B3A"/>
                </a:solidFill>
                <a:latin typeface="Arial MT"/>
                <a:cs typeface="Arial MT"/>
              </a:rPr>
              <a:t> </a:t>
            </a:r>
            <a:r>
              <a:rPr sz="1200" dirty="0">
                <a:solidFill>
                  <a:srgbClr val="3B3B3A"/>
                </a:solidFill>
                <a:latin typeface="Arial MT"/>
                <a:cs typeface="Arial MT"/>
              </a:rPr>
              <a:t>In</a:t>
            </a:r>
            <a:r>
              <a:rPr sz="1200" spc="-5" dirty="0">
                <a:solidFill>
                  <a:srgbClr val="3B3B3A"/>
                </a:solidFill>
                <a:latin typeface="Arial MT"/>
                <a:cs typeface="Arial MT"/>
              </a:rPr>
              <a:t> </a:t>
            </a:r>
            <a:r>
              <a:rPr sz="1200" dirty="0">
                <a:solidFill>
                  <a:srgbClr val="3B3B3A"/>
                </a:solidFill>
                <a:latin typeface="Arial MT"/>
                <a:cs typeface="Arial MT"/>
              </a:rPr>
              <a:t>this</a:t>
            </a:r>
            <a:r>
              <a:rPr sz="1200" spc="-30" dirty="0">
                <a:solidFill>
                  <a:srgbClr val="3B3B3A"/>
                </a:solidFill>
                <a:latin typeface="Arial MT"/>
                <a:cs typeface="Arial MT"/>
              </a:rPr>
              <a:t> </a:t>
            </a:r>
            <a:r>
              <a:rPr sz="1200" dirty="0">
                <a:solidFill>
                  <a:srgbClr val="3B3B3A"/>
                </a:solidFill>
                <a:latin typeface="Arial MT"/>
                <a:cs typeface="Arial MT"/>
              </a:rPr>
              <a:t>case</a:t>
            </a:r>
            <a:r>
              <a:rPr sz="1200" spc="-20" dirty="0">
                <a:solidFill>
                  <a:srgbClr val="3B3B3A"/>
                </a:solidFill>
                <a:latin typeface="Arial MT"/>
                <a:cs typeface="Arial MT"/>
              </a:rPr>
              <a:t> </a:t>
            </a:r>
            <a:r>
              <a:rPr sz="1200" dirty="0">
                <a:solidFill>
                  <a:srgbClr val="3B3B3A"/>
                </a:solidFill>
                <a:latin typeface="Arial MT"/>
                <a:cs typeface="Arial MT"/>
              </a:rPr>
              <a:t>a</a:t>
            </a:r>
            <a:r>
              <a:rPr sz="1200" spc="10" dirty="0">
                <a:solidFill>
                  <a:srgbClr val="3B3B3A"/>
                </a:solidFill>
                <a:latin typeface="Arial MT"/>
                <a:cs typeface="Arial MT"/>
              </a:rPr>
              <a:t> </a:t>
            </a:r>
            <a:r>
              <a:rPr sz="1200" spc="-65" dirty="0">
                <a:solidFill>
                  <a:srgbClr val="3B3B3A"/>
                </a:solidFill>
                <a:latin typeface="Verdana"/>
                <a:cs typeface="Verdana"/>
              </a:rPr>
              <a:t>sigmoid</a:t>
            </a:r>
            <a:r>
              <a:rPr sz="1200" spc="-75" dirty="0">
                <a:solidFill>
                  <a:srgbClr val="3B3B3A"/>
                </a:solidFill>
                <a:latin typeface="Verdana"/>
                <a:cs typeface="Verdana"/>
              </a:rPr>
              <a:t> </a:t>
            </a:r>
            <a:r>
              <a:rPr sz="1200" dirty="0">
                <a:solidFill>
                  <a:srgbClr val="3B3B3A"/>
                </a:solidFill>
                <a:latin typeface="Arial MT"/>
                <a:cs typeface="Arial MT"/>
              </a:rPr>
              <a:t>activation</a:t>
            </a:r>
            <a:r>
              <a:rPr sz="1200" spc="-30" dirty="0">
                <a:solidFill>
                  <a:srgbClr val="3B3B3A"/>
                </a:solidFill>
                <a:latin typeface="Arial MT"/>
                <a:cs typeface="Arial MT"/>
              </a:rPr>
              <a:t> </a:t>
            </a:r>
            <a:r>
              <a:rPr sz="1200" dirty="0">
                <a:solidFill>
                  <a:srgbClr val="3B3B3A"/>
                </a:solidFill>
                <a:latin typeface="Arial MT"/>
                <a:cs typeface="Arial MT"/>
              </a:rPr>
              <a:t>is</a:t>
            </a:r>
            <a:r>
              <a:rPr sz="1200" spc="-10" dirty="0">
                <a:solidFill>
                  <a:srgbClr val="3B3B3A"/>
                </a:solidFill>
                <a:latin typeface="Arial MT"/>
                <a:cs typeface="Arial MT"/>
              </a:rPr>
              <a:t> </a:t>
            </a:r>
            <a:r>
              <a:rPr sz="1200" spc="-20" dirty="0">
                <a:solidFill>
                  <a:srgbClr val="3B3B3A"/>
                </a:solidFill>
                <a:latin typeface="Arial MT"/>
                <a:cs typeface="Arial MT"/>
              </a:rPr>
              <a:t>used </a:t>
            </a:r>
            <a:r>
              <a:rPr sz="1200" dirty="0">
                <a:solidFill>
                  <a:srgbClr val="3B3B3A"/>
                </a:solidFill>
                <a:latin typeface="Arial MT"/>
                <a:cs typeface="Arial MT"/>
              </a:rPr>
              <a:t>(giving a</a:t>
            </a:r>
            <a:r>
              <a:rPr sz="1200" spc="-10" dirty="0">
                <a:solidFill>
                  <a:srgbClr val="3B3B3A"/>
                </a:solidFill>
                <a:latin typeface="Arial MT"/>
                <a:cs typeface="Arial MT"/>
              </a:rPr>
              <a:t> </a:t>
            </a:r>
            <a:r>
              <a:rPr sz="1200" dirty="0">
                <a:solidFill>
                  <a:srgbClr val="3B3B3A"/>
                </a:solidFill>
                <a:latin typeface="Arial MT"/>
                <a:cs typeface="Arial MT"/>
              </a:rPr>
              <a:t>value</a:t>
            </a:r>
            <a:r>
              <a:rPr sz="1200" spc="-5" dirty="0">
                <a:solidFill>
                  <a:srgbClr val="3B3B3A"/>
                </a:solidFill>
                <a:latin typeface="Arial MT"/>
                <a:cs typeface="Arial MT"/>
              </a:rPr>
              <a:t> </a:t>
            </a:r>
            <a:r>
              <a:rPr sz="1200" dirty="0">
                <a:solidFill>
                  <a:srgbClr val="3B3B3A"/>
                </a:solidFill>
                <a:latin typeface="Arial MT"/>
                <a:cs typeface="Arial MT"/>
              </a:rPr>
              <a:t>between</a:t>
            </a:r>
            <a:r>
              <a:rPr sz="1200" spc="-30" dirty="0">
                <a:solidFill>
                  <a:srgbClr val="3B3B3A"/>
                </a:solidFill>
                <a:latin typeface="Arial MT"/>
                <a:cs typeface="Arial MT"/>
              </a:rPr>
              <a:t> </a:t>
            </a:r>
            <a:r>
              <a:rPr sz="1200" dirty="0">
                <a:solidFill>
                  <a:srgbClr val="3B3B3A"/>
                </a:solidFill>
                <a:latin typeface="Arial MT"/>
                <a:cs typeface="Arial MT"/>
              </a:rPr>
              <a:t>0</a:t>
            </a:r>
            <a:r>
              <a:rPr sz="1200" spc="-10" dirty="0">
                <a:solidFill>
                  <a:srgbClr val="3B3B3A"/>
                </a:solidFill>
                <a:latin typeface="Arial MT"/>
                <a:cs typeface="Arial MT"/>
              </a:rPr>
              <a:t> </a:t>
            </a:r>
            <a:r>
              <a:rPr sz="1200" dirty="0">
                <a:solidFill>
                  <a:srgbClr val="3B3B3A"/>
                </a:solidFill>
                <a:latin typeface="Arial MT"/>
                <a:cs typeface="Arial MT"/>
              </a:rPr>
              <a:t>and</a:t>
            </a:r>
            <a:r>
              <a:rPr sz="1200" spc="-20" dirty="0">
                <a:solidFill>
                  <a:srgbClr val="3B3B3A"/>
                </a:solidFill>
                <a:latin typeface="Arial MT"/>
                <a:cs typeface="Arial MT"/>
              </a:rPr>
              <a:t> </a:t>
            </a:r>
            <a:r>
              <a:rPr sz="1200" dirty="0">
                <a:solidFill>
                  <a:srgbClr val="3B3B3A"/>
                </a:solidFill>
                <a:latin typeface="Arial MT"/>
                <a:cs typeface="Arial MT"/>
              </a:rPr>
              <a:t>1) together</a:t>
            </a:r>
            <a:r>
              <a:rPr sz="1200" spc="-40" dirty="0">
                <a:solidFill>
                  <a:srgbClr val="3B3B3A"/>
                </a:solidFill>
                <a:latin typeface="Arial MT"/>
                <a:cs typeface="Arial MT"/>
              </a:rPr>
              <a:t> </a:t>
            </a:r>
            <a:r>
              <a:rPr sz="1200" dirty="0">
                <a:solidFill>
                  <a:srgbClr val="3B3B3A"/>
                </a:solidFill>
                <a:latin typeface="Arial MT"/>
                <a:cs typeface="Arial MT"/>
              </a:rPr>
              <a:t>with</a:t>
            </a:r>
            <a:r>
              <a:rPr sz="1200" spc="15" dirty="0">
                <a:solidFill>
                  <a:srgbClr val="3B3B3A"/>
                </a:solidFill>
                <a:latin typeface="Arial MT"/>
                <a:cs typeface="Arial MT"/>
              </a:rPr>
              <a:t> </a:t>
            </a:r>
            <a:r>
              <a:rPr sz="1200" dirty="0">
                <a:solidFill>
                  <a:srgbClr val="3B3B3A"/>
                </a:solidFill>
                <a:latin typeface="Arial MT"/>
                <a:cs typeface="Arial MT"/>
              </a:rPr>
              <a:t>a</a:t>
            </a:r>
            <a:r>
              <a:rPr sz="1200" spc="25" dirty="0">
                <a:solidFill>
                  <a:srgbClr val="3B3B3A"/>
                </a:solidFill>
                <a:latin typeface="Arial MT"/>
                <a:cs typeface="Arial MT"/>
              </a:rPr>
              <a:t> </a:t>
            </a:r>
            <a:r>
              <a:rPr sz="1200" spc="-75" dirty="0">
                <a:solidFill>
                  <a:srgbClr val="3B3B3A"/>
                </a:solidFill>
                <a:latin typeface="Verdana"/>
                <a:cs typeface="Verdana"/>
              </a:rPr>
              <a:t>binary_crossentropy</a:t>
            </a:r>
            <a:r>
              <a:rPr sz="1200" spc="-125" dirty="0">
                <a:solidFill>
                  <a:srgbClr val="3B3B3A"/>
                </a:solidFill>
                <a:latin typeface="Verdana"/>
                <a:cs typeface="Verdana"/>
              </a:rPr>
              <a:t> </a:t>
            </a:r>
            <a:r>
              <a:rPr sz="1200" dirty="0">
                <a:solidFill>
                  <a:srgbClr val="3B3B3A"/>
                </a:solidFill>
                <a:latin typeface="Arial MT"/>
                <a:cs typeface="Arial MT"/>
              </a:rPr>
              <a:t>loss</a:t>
            </a:r>
            <a:r>
              <a:rPr sz="1200" spc="-10" dirty="0">
                <a:solidFill>
                  <a:srgbClr val="3B3B3A"/>
                </a:solidFill>
                <a:latin typeface="Arial MT"/>
                <a:cs typeface="Arial MT"/>
              </a:rPr>
              <a:t> function.</a:t>
            </a:r>
            <a:endParaRPr sz="1200">
              <a:latin typeface="Arial MT"/>
              <a:cs typeface="Arial MT"/>
            </a:endParaRPr>
          </a:p>
        </p:txBody>
      </p:sp>
      <p:pic>
        <p:nvPicPr>
          <p:cNvPr id="6" name="object 6"/>
          <p:cNvPicPr/>
          <p:nvPr/>
        </p:nvPicPr>
        <p:blipFill>
          <a:blip r:embed="rId3" cstate="print"/>
          <a:stretch>
            <a:fillRect/>
          </a:stretch>
        </p:blipFill>
        <p:spPr>
          <a:xfrm>
            <a:off x="3715678" y="4121010"/>
            <a:ext cx="1589375" cy="825048"/>
          </a:xfrm>
          <a:prstGeom prst="rect">
            <a:avLst/>
          </a:prstGeom>
        </p:spPr>
      </p:pic>
      <p:pic>
        <p:nvPicPr>
          <p:cNvPr id="7" name="object 7"/>
          <p:cNvPicPr/>
          <p:nvPr/>
        </p:nvPicPr>
        <p:blipFill>
          <a:blip r:embed="rId4" cstate="print"/>
          <a:stretch>
            <a:fillRect/>
          </a:stretch>
        </p:blipFill>
        <p:spPr>
          <a:xfrm>
            <a:off x="2238375" y="1645081"/>
            <a:ext cx="4101689" cy="11881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5222" rIns="0" bIns="0" rtlCol="0">
            <a:spAutoFit/>
          </a:bodyPr>
          <a:lstStyle/>
          <a:p>
            <a:pPr marL="64769">
              <a:lnSpc>
                <a:spcPct val="100000"/>
              </a:lnSpc>
              <a:spcBef>
                <a:spcPts val="100"/>
              </a:spcBef>
            </a:pPr>
            <a:r>
              <a:rPr dirty="0"/>
              <a:t>Define</a:t>
            </a:r>
            <a:r>
              <a:rPr spc="-30" dirty="0"/>
              <a:t> </a:t>
            </a:r>
            <a:r>
              <a:rPr dirty="0"/>
              <a:t>the</a:t>
            </a:r>
            <a:r>
              <a:rPr spc="-40" dirty="0"/>
              <a:t> </a:t>
            </a:r>
            <a:r>
              <a:rPr spc="-20" dirty="0"/>
              <a:t>model</a:t>
            </a:r>
          </a:p>
        </p:txBody>
      </p:sp>
      <p:sp>
        <p:nvSpPr>
          <p:cNvPr id="3" name="object 3"/>
          <p:cNvSpPr txBox="1"/>
          <p:nvPr/>
        </p:nvSpPr>
        <p:spPr>
          <a:xfrm>
            <a:off x="591616" y="819683"/>
            <a:ext cx="5078095" cy="5101590"/>
          </a:xfrm>
          <a:prstGeom prst="rect">
            <a:avLst/>
          </a:prstGeom>
        </p:spPr>
        <p:txBody>
          <a:bodyPr vert="horz" wrap="square" lIns="0" tIns="12700" rIns="0" bIns="0" rtlCol="0">
            <a:spAutoFit/>
          </a:bodyPr>
          <a:lstStyle/>
          <a:p>
            <a:pPr marR="2413000">
              <a:lnSpc>
                <a:spcPct val="115599"/>
              </a:lnSpc>
              <a:spcBef>
                <a:spcPts val="100"/>
              </a:spcBef>
            </a:pPr>
            <a:r>
              <a:rPr sz="1600" spc="-190" dirty="0">
                <a:solidFill>
                  <a:srgbClr val="318507"/>
                </a:solidFill>
                <a:latin typeface="Verdana"/>
                <a:cs typeface="Verdana"/>
              </a:rPr>
              <a:t>#</a:t>
            </a:r>
            <a:r>
              <a:rPr sz="1600" spc="-170" dirty="0">
                <a:solidFill>
                  <a:srgbClr val="318507"/>
                </a:solidFill>
                <a:latin typeface="Verdana"/>
                <a:cs typeface="Verdana"/>
              </a:rPr>
              <a:t> </a:t>
            </a:r>
            <a:r>
              <a:rPr sz="1600" spc="-90" dirty="0">
                <a:solidFill>
                  <a:srgbClr val="318507"/>
                </a:solidFill>
                <a:latin typeface="Verdana"/>
                <a:cs typeface="Verdana"/>
              </a:rPr>
              <a:t>input</a:t>
            </a:r>
            <a:r>
              <a:rPr sz="1600" spc="-150" dirty="0">
                <a:solidFill>
                  <a:srgbClr val="318507"/>
                </a:solidFill>
                <a:latin typeface="Verdana"/>
                <a:cs typeface="Verdana"/>
              </a:rPr>
              <a:t> </a:t>
            </a:r>
            <a:r>
              <a:rPr sz="1600" spc="-130" dirty="0">
                <a:solidFill>
                  <a:srgbClr val="318507"/>
                </a:solidFill>
                <a:latin typeface="Verdana"/>
                <a:cs typeface="Verdana"/>
              </a:rPr>
              <a:t>layer:</a:t>
            </a:r>
            <a:r>
              <a:rPr sz="1600" spc="-165" dirty="0">
                <a:solidFill>
                  <a:srgbClr val="318507"/>
                </a:solidFill>
                <a:latin typeface="Verdana"/>
                <a:cs typeface="Verdana"/>
              </a:rPr>
              <a:t> </a:t>
            </a:r>
            <a:r>
              <a:rPr sz="1600" spc="-70" dirty="0">
                <a:solidFill>
                  <a:srgbClr val="318507"/>
                </a:solidFill>
                <a:latin typeface="Verdana"/>
                <a:cs typeface="Verdana"/>
              </a:rPr>
              <a:t>784</a:t>
            </a:r>
            <a:r>
              <a:rPr sz="1600" spc="-150" dirty="0">
                <a:solidFill>
                  <a:srgbClr val="318507"/>
                </a:solidFill>
                <a:latin typeface="Verdana"/>
                <a:cs typeface="Verdana"/>
              </a:rPr>
              <a:t> </a:t>
            </a:r>
            <a:r>
              <a:rPr sz="1600" spc="-20" dirty="0">
                <a:solidFill>
                  <a:srgbClr val="318507"/>
                </a:solidFill>
                <a:latin typeface="Verdana"/>
                <a:cs typeface="Verdana"/>
              </a:rPr>
              <a:t>nodes </a:t>
            </a:r>
            <a:r>
              <a:rPr sz="1600" spc="-85" dirty="0">
                <a:solidFill>
                  <a:srgbClr val="3B3B3A"/>
                </a:solidFill>
                <a:latin typeface="Verdana"/>
                <a:cs typeface="Verdana"/>
              </a:rPr>
              <a:t>inputs</a:t>
            </a:r>
            <a:r>
              <a:rPr sz="1600" spc="-170" dirty="0">
                <a:solidFill>
                  <a:srgbClr val="3B3B3A"/>
                </a:solidFill>
                <a:latin typeface="Verdana"/>
                <a:cs typeface="Verdana"/>
              </a:rPr>
              <a:t> </a:t>
            </a:r>
            <a:r>
              <a:rPr sz="1600" spc="-370" dirty="0">
                <a:solidFill>
                  <a:srgbClr val="3B3B3A"/>
                </a:solidFill>
                <a:latin typeface="Verdana"/>
                <a:cs typeface="Verdana"/>
              </a:rPr>
              <a:t>=</a:t>
            </a:r>
            <a:r>
              <a:rPr sz="1600" spc="-170" dirty="0">
                <a:solidFill>
                  <a:srgbClr val="3B3B3A"/>
                </a:solidFill>
                <a:latin typeface="Verdana"/>
                <a:cs typeface="Verdana"/>
              </a:rPr>
              <a:t> </a:t>
            </a:r>
            <a:r>
              <a:rPr sz="1600" spc="-125" dirty="0">
                <a:solidFill>
                  <a:srgbClr val="3B3B3A"/>
                </a:solidFill>
                <a:latin typeface="Verdana"/>
                <a:cs typeface="Verdana"/>
              </a:rPr>
              <a:t>Input(shape=(</a:t>
            </a:r>
            <a:r>
              <a:rPr sz="1600" spc="-125" dirty="0">
                <a:solidFill>
                  <a:srgbClr val="C00000"/>
                </a:solidFill>
                <a:latin typeface="Verdana"/>
                <a:cs typeface="Verdana"/>
              </a:rPr>
              <a:t>784</a:t>
            </a:r>
            <a:r>
              <a:rPr sz="1600" spc="-125" dirty="0">
                <a:solidFill>
                  <a:srgbClr val="3B3B3A"/>
                </a:solidFill>
                <a:latin typeface="Verdana"/>
                <a:cs typeface="Verdana"/>
              </a:rPr>
              <a:t>,))</a:t>
            </a:r>
            <a:endParaRPr sz="1600" dirty="0">
              <a:latin typeface="Verdana"/>
              <a:cs typeface="Verdana"/>
            </a:endParaRPr>
          </a:p>
          <a:p>
            <a:pPr>
              <a:lnSpc>
                <a:spcPct val="115599"/>
              </a:lnSpc>
              <a:spcBef>
                <a:spcPts val="5"/>
              </a:spcBef>
            </a:pPr>
            <a:r>
              <a:rPr sz="1600" spc="-190" dirty="0">
                <a:solidFill>
                  <a:srgbClr val="318507"/>
                </a:solidFill>
                <a:latin typeface="Verdana"/>
                <a:cs typeface="Verdana"/>
              </a:rPr>
              <a:t>#</a:t>
            </a:r>
            <a:r>
              <a:rPr sz="1600" spc="-165" dirty="0">
                <a:solidFill>
                  <a:srgbClr val="318507"/>
                </a:solidFill>
                <a:latin typeface="Verdana"/>
                <a:cs typeface="Verdana"/>
              </a:rPr>
              <a:t> </a:t>
            </a:r>
            <a:r>
              <a:rPr sz="1600" spc="-70" dirty="0">
                <a:solidFill>
                  <a:srgbClr val="318507"/>
                </a:solidFill>
                <a:latin typeface="Verdana"/>
                <a:cs typeface="Verdana"/>
              </a:rPr>
              <a:t>2</a:t>
            </a:r>
            <a:r>
              <a:rPr sz="1600" spc="-170" dirty="0">
                <a:solidFill>
                  <a:srgbClr val="318507"/>
                </a:solidFill>
                <a:latin typeface="Verdana"/>
                <a:cs typeface="Verdana"/>
              </a:rPr>
              <a:t> </a:t>
            </a:r>
            <a:r>
              <a:rPr sz="1600" spc="-95" dirty="0">
                <a:solidFill>
                  <a:srgbClr val="318507"/>
                </a:solidFill>
                <a:latin typeface="Verdana"/>
                <a:cs typeface="Verdana"/>
              </a:rPr>
              <a:t>hidden</a:t>
            </a:r>
            <a:r>
              <a:rPr sz="1600" spc="-150" dirty="0">
                <a:solidFill>
                  <a:srgbClr val="318507"/>
                </a:solidFill>
                <a:latin typeface="Verdana"/>
                <a:cs typeface="Verdana"/>
              </a:rPr>
              <a:t> </a:t>
            </a:r>
            <a:r>
              <a:rPr sz="1600" spc="-120" dirty="0">
                <a:solidFill>
                  <a:srgbClr val="318507"/>
                </a:solidFill>
                <a:latin typeface="Verdana"/>
                <a:cs typeface="Verdana"/>
              </a:rPr>
              <a:t>layers:</a:t>
            </a:r>
            <a:r>
              <a:rPr sz="1600" spc="-165" dirty="0">
                <a:solidFill>
                  <a:srgbClr val="318507"/>
                </a:solidFill>
                <a:latin typeface="Verdana"/>
                <a:cs typeface="Verdana"/>
              </a:rPr>
              <a:t> </a:t>
            </a:r>
            <a:r>
              <a:rPr sz="1600" spc="-70" dirty="0">
                <a:solidFill>
                  <a:srgbClr val="318507"/>
                </a:solidFill>
                <a:latin typeface="Verdana"/>
                <a:cs typeface="Verdana"/>
              </a:rPr>
              <a:t>128</a:t>
            </a:r>
            <a:r>
              <a:rPr sz="1600" spc="-150" dirty="0">
                <a:solidFill>
                  <a:srgbClr val="318507"/>
                </a:solidFill>
                <a:latin typeface="Verdana"/>
                <a:cs typeface="Verdana"/>
              </a:rPr>
              <a:t> </a:t>
            </a:r>
            <a:r>
              <a:rPr sz="1600" spc="-105" dirty="0">
                <a:solidFill>
                  <a:srgbClr val="318507"/>
                </a:solidFill>
                <a:latin typeface="Verdana"/>
                <a:cs typeface="Verdana"/>
              </a:rPr>
              <a:t>and</a:t>
            </a:r>
            <a:r>
              <a:rPr sz="1600" spc="-160" dirty="0">
                <a:solidFill>
                  <a:srgbClr val="318507"/>
                </a:solidFill>
                <a:latin typeface="Verdana"/>
                <a:cs typeface="Verdana"/>
              </a:rPr>
              <a:t> </a:t>
            </a:r>
            <a:r>
              <a:rPr sz="1600" spc="-70" dirty="0">
                <a:solidFill>
                  <a:srgbClr val="318507"/>
                </a:solidFill>
                <a:latin typeface="Verdana"/>
                <a:cs typeface="Verdana"/>
              </a:rPr>
              <a:t>64</a:t>
            </a:r>
            <a:r>
              <a:rPr sz="1600" spc="-155" dirty="0">
                <a:solidFill>
                  <a:srgbClr val="318507"/>
                </a:solidFill>
                <a:latin typeface="Verdana"/>
                <a:cs typeface="Verdana"/>
              </a:rPr>
              <a:t> </a:t>
            </a:r>
            <a:r>
              <a:rPr sz="1600" spc="-95" dirty="0">
                <a:solidFill>
                  <a:srgbClr val="318507"/>
                </a:solidFill>
                <a:latin typeface="Verdana"/>
                <a:cs typeface="Verdana"/>
              </a:rPr>
              <a:t>nodes</a:t>
            </a:r>
            <a:r>
              <a:rPr sz="1600" spc="-155" dirty="0">
                <a:solidFill>
                  <a:srgbClr val="318507"/>
                </a:solidFill>
                <a:latin typeface="Verdana"/>
                <a:cs typeface="Verdana"/>
              </a:rPr>
              <a:t> </a:t>
            </a:r>
            <a:r>
              <a:rPr sz="1600" spc="-105" dirty="0">
                <a:solidFill>
                  <a:srgbClr val="318507"/>
                </a:solidFill>
                <a:latin typeface="Verdana"/>
                <a:cs typeface="Verdana"/>
              </a:rPr>
              <a:t>and</a:t>
            </a:r>
            <a:r>
              <a:rPr sz="1600" spc="-145" dirty="0">
                <a:solidFill>
                  <a:srgbClr val="318507"/>
                </a:solidFill>
                <a:latin typeface="Verdana"/>
                <a:cs typeface="Verdana"/>
              </a:rPr>
              <a:t> </a:t>
            </a:r>
            <a:r>
              <a:rPr sz="1600" spc="-85" dirty="0">
                <a:solidFill>
                  <a:srgbClr val="318507"/>
                </a:solidFill>
                <a:latin typeface="Verdana"/>
                <a:cs typeface="Verdana"/>
              </a:rPr>
              <a:t>relu</a:t>
            </a:r>
            <a:r>
              <a:rPr sz="1600" spc="-150" dirty="0">
                <a:solidFill>
                  <a:srgbClr val="318507"/>
                </a:solidFill>
                <a:latin typeface="Verdana"/>
                <a:cs typeface="Verdana"/>
              </a:rPr>
              <a:t> </a:t>
            </a:r>
            <a:r>
              <a:rPr sz="1600" spc="-75" dirty="0">
                <a:solidFill>
                  <a:srgbClr val="318507"/>
                </a:solidFill>
                <a:latin typeface="Verdana"/>
                <a:cs typeface="Verdana"/>
              </a:rPr>
              <a:t>activation </a:t>
            </a:r>
            <a:r>
              <a:rPr sz="1600" spc="-150" dirty="0">
                <a:solidFill>
                  <a:srgbClr val="3B3B3A"/>
                </a:solidFill>
                <a:latin typeface="Verdana"/>
                <a:cs typeface="Verdana"/>
              </a:rPr>
              <a:t>x</a:t>
            </a:r>
            <a:r>
              <a:rPr sz="1600" spc="-165" dirty="0">
                <a:solidFill>
                  <a:srgbClr val="3B3B3A"/>
                </a:solidFill>
                <a:latin typeface="Verdana"/>
                <a:cs typeface="Verdana"/>
              </a:rPr>
              <a:t> </a:t>
            </a:r>
            <a:r>
              <a:rPr sz="1600" spc="-370" dirty="0">
                <a:solidFill>
                  <a:srgbClr val="3B3B3A"/>
                </a:solidFill>
                <a:latin typeface="Verdana"/>
                <a:cs typeface="Verdana"/>
              </a:rPr>
              <a:t>=</a:t>
            </a:r>
            <a:r>
              <a:rPr sz="1600" spc="-165" dirty="0">
                <a:solidFill>
                  <a:srgbClr val="3B3B3A"/>
                </a:solidFill>
                <a:latin typeface="Verdana"/>
                <a:cs typeface="Verdana"/>
              </a:rPr>
              <a:t> </a:t>
            </a:r>
            <a:r>
              <a:rPr sz="1600" spc="-110" dirty="0">
                <a:solidFill>
                  <a:srgbClr val="3B3B3A"/>
                </a:solidFill>
                <a:latin typeface="Verdana"/>
                <a:cs typeface="Verdana"/>
              </a:rPr>
              <a:t>Dense(</a:t>
            </a:r>
            <a:r>
              <a:rPr sz="1600" spc="-110" dirty="0">
                <a:solidFill>
                  <a:srgbClr val="C00000"/>
                </a:solidFill>
                <a:latin typeface="Verdana"/>
                <a:cs typeface="Verdana"/>
              </a:rPr>
              <a:t>128</a:t>
            </a:r>
            <a:r>
              <a:rPr sz="1600" spc="-110" dirty="0">
                <a:solidFill>
                  <a:srgbClr val="3B3B3A"/>
                </a:solidFill>
                <a:latin typeface="Verdana"/>
                <a:cs typeface="Verdana"/>
              </a:rPr>
              <a:t>,</a:t>
            </a:r>
            <a:r>
              <a:rPr sz="1600" spc="-145" dirty="0">
                <a:solidFill>
                  <a:srgbClr val="3B3B3A"/>
                </a:solidFill>
                <a:latin typeface="Verdana"/>
                <a:cs typeface="Verdana"/>
              </a:rPr>
              <a:t> </a:t>
            </a:r>
            <a:r>
              <a:rPr sz="1600" spc="-65" dirty="0">
                <a:solidFill>
                  <a:srgbClr val="3B3B3A"/>
                </a:solidFill>
                <a:latin typeface="Verdana"/>
                <a:cs typeface="Verdana"/>
              </a:rPr>
              <a:t>activation=</a:t>
            </a:r>
            <a:r>
              <a:rPr sz="1600" spc="-65" dirty="0">
                <a:solidFill>
                  <a:srgbClr val="C00000"/>
                </a:solidFill>
                <a:latin typeface="Verdana"/>
                <a:cs typeface="Verdana"/>
              </a:rPr>
              <a:t>'relu</a:t>
            </a:r>
            <a:r>
              <a:rPr sz="1600" spc="-65" dirty="0">
                <a:solidFill>
                  <a:srgbClr val="3B3B3A"/>
                </a:solidFill>
                <a:latin typeface="Verdana"/>
                <a:cs typeface="Verdana"/>
              </a:rPr>
              <a:t>')(inputs)</a:t>
            </a:r>
            <a:endParaRPr sz="1600" dirty="0">
              <a:latin typeface="Verdana"/>
              <a:cs typeface="Verdana"/>
            </a:endParaRPr>
          </a:p>
          <a:p>
            <a:pPr>
              <a:lnSpc>
                <a:spcPct val="100000"/>
              </a:lnSpc>
              <a:spcBef>
                <a:spcPts val="300"/>
              </a:spcBef>
            </a:pPr>
            <a:r>
              <a:rPr sz="1600" spc="-150" dirty="0">
                <a:solidFill>
                  <a:srgbClr val="3B3B3A"/>
                </a:solidFill>
                <a:latin typeface="Verdana"/>
                <a:cs typeface="Verdana"/>
              </a:rPr>
              <a:t>x</a:t>
            </a:r>
            <a:r>
              <a:rPr sz="1600" spc="-165" dirty="0">
                <a:solidFill>
                  <a:srgbClr val="3B3B3A"/>
                </a:solidFill>
                <a:latin typeface="Verdana"/>
                <a:cs typeface="Verdana"/>
              </a:rPr>
              <a:t> </a:t>
            </a:r>
            <a:r>
              <a:rPr sz="1600" spc="-370" dirty="0">
                <a:solidFill>
                  <a:srgbClr val="3B3B3A"/>
                </a:solidFill>
                <a:latin typeface="Verdana"/>
                <a:cs typeface="Verdana"/>
              </a:rPr>
              <a:t>=</a:t>
            </a:r>
            <a:r>
              <a:rPr sz="1600" spc="-165" dirty="0">
                <a:solidFill>
                  <a:srgbClr val="3B3B3A"/>
                </a:solidFill>
                <a:latin typeface="Verdana"/>
                <a:cs typeface="Verdana"/>
              </a:rPr>
              <a:t> </a:t>
            </a:r>
            <a:r>
              <a:rPr sz="1600" spc="-114" dirty="0">
                <a:solidFill>
                  <a:srgbClr val="3B3B3A"/>
                </a:solidFill>
                <a:latin typeface="Verdana"/>
                <a:cs typeface="Verdana"/>
              </a:rPr>
              <a:t>Dense(</a:t>
            </a:r>
            <a:r>
              <a:rPr sz="1600" spc="-114" dirty="0">
                <a:solidFill>
                  <a:srgbClr val="C00000"/>
                </a:solidFill>
                <a:latin typeface="Verdana"/>
                <a:cs typeface="Verdana"/>
              </a:rPr>
              <a:t>64</a:t>
            </a:r>
            <a:r>
              <a:rPr sz="1600" spc="-114" dirty="0">
                <a:solidFill>
                  <a:srgbClr val="3B3B3A"/>
                </a:solidFill>
                <a:latin typeface="Verdana"/>
                <a:cs typeface="Verdana"/>
              </a:rPr>
              <a:t>,</a:t>
            </a:r>
            <a:r>
              <a:rPr sz="1600" spc="-165" dirty="0">
                <a:solidFill>
                  <a:srgbClr val="3B3B3A"/>
                </a:solidFill>
                <a:latin typeface="Verdana"/>
                <a:cs typeface="Verdana"/>
              </a:rPr>
              <a:t> </a:t>
            </a:r>
            <a:r>
              <a:rPr sz="1600" spc="-65" dirty="0">
                <a:solidFill>
                  <a:srgbClr val="3B3B3A"/>
                </a:solidFill>
                <a:latin typeface="Verdana"/>
                <a:cs typeface="Verdana"/>
              </a:rPr>
              <a:t>activation=</a:t>
            </a:r>
            <a:r>
              <a:rPr sz="1600" spc="-65" dirty="0">
                <a:solidFill>
                  <a:srgbClr val="C00000"/>
                </a:solidFill>
                <a:latin typeface="Verdana"/>
                <a:cs typeface="Verdana"/>
              </a:rPr>
              <a:t>'relu</a:t>
            </a:r>
            <a:r>
              <a:rPr sz="1600" spc="-65" dirty="0">
                <a:solidFill>
                  <a:srgbClr val="3B3B3A"/>
                </a:solidFill>
                <a:latin typeface="Verdana"/>
                <a:cs typeface="Verdana"/>
              </a:rPr>
              <a:t>')(x)</a:t>
            </a:r>
            <a:endParaRPr sz="1600" dirty="0">
              <a:latin typeface="Verdana"/>
              <a:cs typeface="Verdana"/>
            </a:endParaRPr>
          </a:p>
          <a:p>
            <a:pPr marR="705485">
              <a:lnSpc>
                <a:spcPct val="115599"/>
              </a:lnSpc>
            </a:pPr>
            <a:r>
              <a:rPr sz="1600" spc="-190" dirty="0">
                <a:solidFill>
                  <a:srgbClr val="318507"/>
                </a:solidFill>
                <a:latin typeface="Verdana"/>
                <a:cs typeface="Verdana"/>
              </a:rPr>
              <a:t>#</a:t>
            </a:r>
            <a:r>
              <a:rPr sz="1600" spc="-160" dirty="0">
                <a:solidFill>
                  <a:srgbClr val="318507"/>
                </a:solidFill>
                <a:latin typeface="Verdana"/>
                <a:cs typeface="Verdana"/>
              </a:rPr>
              <a:t> </a:t>
            </a:r>
            <a:r>
              <a:rPr sz="1600" spc="-95" dirty="0">
                <a:solidFill>
                  <a:srgbClr val="318507"/>
                </a:solidFill>
                <a:latin typeface="Verdana"/>
                <a:cs typeface="Verdana"/>
              </a:rPr>
              <a:t>output</a:t>
            </a:r>
            <a:r>
              <a:rPr sz="1600" spc="-150" dirty="0">
                <a:solidFill>
                  <a:srgbClr val="318507"/>
                </a:solidFill>
                <a:latin typeface="Verdana"/>
                <a:cs typeface="Verdana"/>
              </a:rPr>
              <a:t> </a:t>
            </a:r>
            <a:r>
              <a:rPr sz="1600" spc="-130" dirty="0">
                <a:solidFill>
                  <a:srgbClr val="318507"/>
                </a:solidFill>
                <a:latin typeface="Verdana"/>
                <a:cs typeface="Verdana"/>
              </a:rPr>
              <a:t>layer:</a:t>
            </a:r>
            <a:r>
              <a:rPr sz="1600" spc="-150" dirty="0">
                <a:solidFill>
                  <a:srgbClr val="318507"/>
                </a:solidFill>
                <a:latin typeface="Verdana"/>
                <a:cs typeface="Verdana"/>
              </a:rPr>
              <a:t> </a:t>
            </a:r>
            <a:r>
              <a:rPr sz="1600" spc="-70" dirty="0">
                <a:solidFill>
                  <a:srgbClr val="318507"/>
                </a:solidFill>
                <a:latin typeface="Verdana"/>
                <a:cs typeface="Verdana"/>
              </a:rPr>
              <a:t>10</a:t>
            </a:r>
            <a:r>
              <a:rPr sz="1600" spc="-150" dirty="0">
                <a:solidFill>
                  <a:srgbClr val="318507"/>
                </a:solidFill>
                <a:latin typeface="Verdana"/>
                <a:cs typeface="Verdana"/>
              </a:rPr>
              <a:t> </a:t>
            </a:r>
            <a:r>
              <a:rPr sz="1600" spc="-95" dirty="0">
                <a:solidFill>
                  <a:srgbClr val="318507"/>
                </a:solidFill>
                <a:latin typeface="Verdana"/>
                <a:cs typeface="Verdana"/>
              </a:rPr>
              <a:t>nodes</a:t>
            </a:r>
            <a:r>
              <a:rPr sz="1600" spc="-160" dirty="0">
                <a:solidFill>
                  <a:srgbClr val="318507"/>
                </a:solidFill>
                <a:latin typeface="Verdana"/>
                <a:cs typeface="Verdana"/>
              </a:rPr>
              <a:t> </a:t>
            </a:r>
            <a:r>
              <a:rPr sz="1600" spc="-105" dirty="0">
                <a:solidFill>
                  <a:srgbClr val="318507"/>
                </a:solidFill>
                <a:latin typeface="Verdana"/>
                <a:cs typeface="Verdana"/>
              </a:rPr>
              <a:t>and</a:t>
            </a:r>
            <a:r>
              <a:rPr sz="1600" spc="-135" dirty="0">
                <a:solidFill>
                  <a:srgbClr val="318507"/>
                </a:solidFill>
                <a:latin typeface="Verdana"/>
                <a:cs typeface="Verdana"/>
              </a:rPr>
              <a:t> </a:t>
            </a:r>
            <a:r>
              <a:rPr sz="1600" spc="-110" dirty="0">
                <a:solidFill>
                  <a:srgbClr val="318507"/>
                </a:solidFill>
                <a:latin typeface="Verdana"/>
                <a:cs typeface="Verdana"/>
              </a:rPr>
              <a:t>softmax</a:t>
            </a:r>
            <a:r>
              <a:rPr sz="1600" spc="-150" dirty="0">
                <a:solidFill>
                  <a:srgbClr val="318507"/>
                </a:solidFill>
                <a:latin typeface="Verdana"/>
                <a:cs typeface="Verdana"/>
              </a:rPr>
              <a:t> </a:t>
            </a:r>
            <a:r>
              <a:rPr sz="1600" spc="-75" dirty="0">
                <a:solidFill>
                  <a:srgbClr val="318507"/>
                </a:solidFill>
                <a:latin typeface="Verdana"/>
                <a:cs typeface="Verdana"/>
              </a:rPr>
              <a:t>activation </a:t>
            </a:r>
            <a:r>
              <a:rPr sz="1600" spc="-95" dirty="0">
                <a:solidFill>
                  <a:srgbClr val="3B3B3A"/>
                </a:solidFill>
                <a:latin typeface="Verdana"/>
                <a:cs typeface="Verdana"/>
              </a:rPr>
              <a:t>outputs</a:t>
            </a:r>
            <a:r>
              <a:rPr sz="1600" spc="-130" dirty="0">
                <a:solidFill>
                  <a:srgbClr val="3B3B3A"/>
                </a:solidFill>
                <a:latin typeface="Verdana"/>
                <a:cs typeface="Verdana"/>
              </a:rPr>
              <a:t> </a:t>
            </a:r>
            <a:r>
              <a:rPr sz="1600" spc="-370" dirty="0">
                <a:solidFill>
                  <a:srgbClr val="3B3B3A"/>
                </a:solidFill>
                <a:latin typeface="Verdana"/>
                <a:cs typeface="Verdana"/>
              </a:rPr>
              <a:t>=</a:t>
            </a:r>
            <a:r>
              <a:rPr sz="1600" spc="-145" dirty="0">
                <a:solidFill>
                  <a:srgbClr val="3B3B3A"/>
                </a:solidFill>
                <a:latin typeface="Verdana"/>
                <a:cs typeface="Verdana"/>
              </a:rPr>
              <a:t> </a:t>
            </a:r>
            <a:r>
              <a:rPr sz="1600" spc="-114" dirty="0">
                <a:solidFill>
                  <a:srgbClr val="3B3B3A"/>
                </a:solidFill>
                <a:latin typeface="Verdana"/>
                <a:cs typeface="Verdana"/>
              </a:rPr>
              <a:t>Dense(</a:t>
            </a:r>
            <a:r>
              <a:rPr sz="1600" spc="-114" dirty="0">
                <a:solidFill>
                  <a:srgbClr val="C00000"/>
                </a:solidFill>
                <a:latin typeface="Verdana"/>
                <a:cs typeface="Verdana"/>
              </a:rPr>
              <a:t>10</a:t>
            </a:r>
            <a:r>
              <a:rPr sz="1600" spc="-114" dirty="0">
                <a:solidFill>
                  <a:srgbClr val="3B3B3A"/>
                </a:solidFill>
                <a:latin typeface="Verdana"/>
                <a:cs typeface="Verdana"/>
              </a:rPr>
              <a:t>,</a:t>
            </a:r>
            <a:r>
              <a:rPr sz="1600" spc="-140" dirty="0">
                <a:solidFill>
                  <a:srgbClr val="3B3B3A"/>
                </a:solidFill>
                <a:latin typeface="Verdana"/>
                <a:cs typeface="Verdana"/>
              </a:rPr>
              <a:t> </a:t>
            </a:r>
            <a:r>
              <a:rPr sz="1600" spc="-75" dirty="0">
                <a:solidFill>
                  <a:srgbClr val="3B3B3A"/>
                </a:solidFill>
                <a:latin typeface="Verdana"/>
                <a:cs typeface="Verdana"/>
              </a:rPr>
              <a:t>activation=</a:t>
            </a:r>
            <a:r>
              <a:rPr sz="1600" spc="-75" dirty="0">
                <a:solidFill>
                  <a:srgbClr val="C00000"/>
                </a:solidFill>
                <a:latin typeface="Verdana"/>
                <a:cs typeface="Verdana"/>
              </a:rPr>
              <a:t>'softmax</a:t>
            </a:r>
            <a:r>
              <a:rPr sz="1600" spc="-75" dirty="0">
                <a:solidFill>
                  <a:srgbClr val="3B3B3A"/>
                </a:solidFill>
                <a:latin typeface="Verdana"/>
                <a:cs typeface="Verdana"/>
              </a:rPr>
              <a:t>')(x)</a:t>
            </a:r>
            <a:endParaRPr sz="1600" dirty="0">
              <a:latin typeface="Verdana"/>
              <a:cs typeface="Verdana"/>
            </a:endParaRPr>
          </a:p>
          <a:p>
            <a:pPr>
              <a:lnSpc>
                <a:spcPct val="100000"/>
              </a:lnSpc>
              <a:spcBef>
                <a:spcPts val="300"/>
              </a:spcBef>
            </a:pPr>
            <a:r>
              <a:rPr sz="1600" spc="-190" dirty="0">
                <a:solidFill>
                  <a:srgbClr val="318507"/>
                </a:solidFill>
                <a:latin typeface="Verdana"/>
                <a:cs typeface="Verdana"/>
              </a:rPr>
              <a:t>#</a:t>
            </a:r>
            <a:r>
              <a:rPr sz="1600" spc="-160" dirty="0">
                <a:solidFill>
                  <a:srgbClr val="318507"/>
                </a:solidFill>
                <a:latin typeface="Verdana"/>
                <a:cs typeface="Verdana"/>
              </a:rPr>
              <a:t> </a:t>
            </a:r>
            <a:r>
              <a:rPr sz="1600" spc="-85" dirty="0">
                <a:solidFill>
                  <a:srgbClr val="318507"/>
                </a:solidFill>
                <a:latin typeface="Verdana"/>
                <a:cs typeface="Verdana"/>
              </a:rPr>
              <a:t>construct</a:t>
            </a:r>
            <a:r>
              <a:rPr sz="1600" spc="-150" dirty="0">
                <a:solidFill>
                  <a:srgbClr val="318507"/>
                </a:solidFill>
                <a:latin typeface="Verdana"/>
                <a:cs typeface="Verdana"/>
              </a:rPr>
              <a:t> </a:t>
            </a:r>
            <a:r>
              <a:rPr sz="1600" spc="-95" dirty="0">
                <a:solidFill>
                  <a:srgbClr val="318507"/>
                </a:solidFill>
                <a:latin typeface="Verdana"/>
                <a:cs typeface="Verdana"/>
              </a:rPr>
              <a:t>the</a:t>
            </a:r>
            <a:r>
              <a:rPr sz="1600" spc="-160" dirty="0">
                <a:solidFill>
                  <a:srgbClr val="318507"/>
                </a:solidFill>
                <a:latin typeface="Verdana"/>
                <a:cs typeface="Verdana"/>
              </a:rPr>
              <a:t> </a:t>
            </a:r>
            <a:r>
              <a:rPr sz="1600" spc="-10" dirty="0">
                <a:solidFill>
                  <a:srgbClr val="318507"/>
                </a:solidFill>
                <a:latin typeface="Verdana"/>
                <a:cs typeface="Verdana"/>
              </a:rPr>
              <a:t>model</a:t>
            </a:r>
            <a:endParaRPr sz="1600" dirty="0">
              <a:latin typeface="Verdana"/>
              <a:cs typeface="Verdana"/>
            </a:endParaRPr>
          </a:p>
          <a:p>
            <a:pPr>
              <a:lnSpc>
                <a:spcPct val="100000"/>
              </a:lnSpc>
              <a:spcBef>
                <a:spcPts val="300"/>
              </a:spcBef>
            </a:pPr>
            <a:r>
              <a:rPr sz="1600" spc="-95" dirty="0">
                <a:solidFill>
                  <a:srgbClr val="3B3B3A"/>
                </a:solidFill>
                <a:latin typeface="Verdana"/>
                <a:cs typeface="Verdana"/>
              </a:rPr>
              <a:t>model</a:t>
            </a:r>
            <a:r>
              <a:rPr sz="1600" spc="-135" dirty="0">
                <a:solidFill>
                  <a:srgbClr val="3B3B3A"/>
                </a:solidFill>
                <a:latin typeface="Verdana"/>
                <a:cs typeface="Verdana"/>
              </a:rPr>
              <a:t> </a:t>
            </a:r>
            <a:r>
              <a:rPr sz="1600" spc="-370" dirty="0">
                <a:solidFill>
                  <a:srgbClr val="3B3B3A"/>
                </a:solidFill>
                <a:latin typeface="Verdana"/>
                <a:cs typeface="Verdana"/>
              </a:rPr>
              <a:t>=</a:t>
            </a:r>
            <a:r>
              <a:rPr sz="1600" spc="-140" dirty="0">
                <a:solidFill>
                  <a:srgbClr val="3B3B3A"/>
                </a:solidFill>
                <a:latin typeface="Verdana"/>
                <a:cs typeface="Verdana"/>
              </a:rPr>
              <a:t> </a:t>
            </a:r>
            <a:r>
              <a:rPr sz="1600" spc="-95" dirty="0">
                <a:solidFill>
                  <a:srgbClr val="3B3B3A"/>
                </a:solidFill>
                <a:latin typeface="Verdana"/>
                <a:cs typeface="Verdana"/>
              </a:rPr>
              <a:t>Model(inputs,</a:t>
            </a:r>
            <a:r>
              <a:rPr sz="1600" spc="-130" dirty="0">
                <a:solidFill>
                  <a:srgbClr val="3B3B3A"/>
                </a:solidFill>
                <a:latin typeface="Verdana"/>
                <a:cs typeface="Verdana"/>
              </a:rPr>
              <a:t> </a:t>
            </a:r>
            <a:r>
              <a:rPr sz="1600" spc="-100" dirty="0">
                <a:solidFill>
                  <a:srgbClr val="3B3B3A"/>
                </a:solidFill>
                <a:latin typeface="Verdana"/>
                <a:cs typeface="Verdana"/>
              </a:rPr>
              <a:t>outputs,</a:t>
            </a:r>
            <a:r>
              <a:rPr sz="1600" spc="-140" dirty="0">
                <a:solidFill>
                  <a:srgbClr val="3B3B3A"/>
                </a:solidFill>
                <a:latin typeface="Verdana"/>
                <a:cs typeface="Verdana"/>
              </a:rPr>
              <a:t> </a:t>
            </a:r>
            <a:r>
              <a:rPr sz="1600" spc="-35" dirty="0">
                <a:solidFill>
                  <a:srgbClr val="3B3B3A"/>
                </a:solidFill>
                <a:latin typeface="Verdana"/>
                <a:cs typeface="Verdana"/>
              </a:rPr>
              <a:t>name='MNIST’)</a:t>
            </a:r>
            <a:endParaRPr sz="1600" dirty="0">
              <a:latin typeface="Verdana"/>
              <a:cs typeface="Verdana"/>
            </a:endParaRPr>
          </a:p>
          <a:p>
            <a:pPr marR="3392170">
              <a:lnSpc>
                <a:spcPct val="115599"/>
              </a:lnSpc>
            </a:pPr>
            <a:r>
              <a:rPr sz="1600" spc="-190" dirty="0">
                <a:solidFill>
                  <a:srgbClr val="318507"/>
                </a:solidFill>
                <a:latin typeface="Verdana"/>
                <a:cs typeface="Verdana"/>
              </a:rPr>
              <a:t>#</a:t>
            </a:r>
            <a:r>
              <a:rPr sz="1600" spc="-175" dirty="0">
                <a:solidFill>
                  <a:srgbClr val="318507"/>
                </a:solidFill>
                <a:latin typeface="Verdana"/>
                <a:cs typeface="Verdana"/>
              </a:rPr>
              <a:t> </a:t>
            </a:r>
            <a:r>
              <a:rPr sz="1600" spc="-90" dirty="0">
                <a:solidFill>
                  <a:srgbClr val="318507"/>
                </a:solidFill>
                <a:latin typeface="Verdana"/>
                <a:cs typeface="Verdana"/>
              </a:rPr>
              <a:t>print</a:t>
            </a:r>
            <a:r>
              <a:rPr sz="1600" spc="-165" dirty="0">
                <a:solidFill>
                  <a:srgbClr val="318507"/>
                </a:solidFill>
                <a:latin typeface="Verdana"/>
                <a:cs typeface="Verdana"/>
              </a:rPr>
              <a:t> </a:t>
            </a:r>
            <a:r>
              <a:rPr sz="1600" spc="-125" dirty="0">
                <a:solidFill>
                  <a:srgbClr val="318507"/>
                </a:solidFill>
                <a:latin typeface="Verdana"/>
                <a:cs typeface="Verdana"/>
              </a:rPr>
              <a:t>a</a:t>
            </a:r>
            <a:r>
              <a:rPr sz="1600" spc="-180" dirty="0">
                <a:solidFill>
                  <a:srgbClr val="318507"/>
                </a:solidFill>
                <a:latin typeface="Verdana"/>
                <a:cs typeface="Verdana"/>
              </a:rPr>
              <a:t> </a:t>
            </a:r>
            <a:r>
              <a:rPr sz="1600" spc="-130" dirty="0">
                <a:solidFill>
                  <a:srgbClr val="318507"/>
                </a:solidFill>
                <a:latin typeface="Verdana"/>
                <a:cs typeface="Verdana"/>
              </a:rPr>
              <a:t>summary </a:t>
            </a:r>
            <a:r>
              <a:rPr sz="1600" spc="-100" dirty="0">
                <a:solidFill>
                  <a:srgbClr val="3B3B3A"/>
                </a:solidFill>
                <a:latin typeface="Verdana"/>
                <a:cs typeface="Verdana"/>
              </a:rPr>
              <a:t>model.summary()</a:t>
            </a:r>
            <a:endParaRPr sz="1600" dirty="0">
              <a:latin typeface="Verdana"/>
              <a:cs typeface="Verdana"/>
            </a:endParaRPr>
          </a:p>
          <a:p>
            <a:pPr>
              <a:lnSpc>
                <a:spcPct val="100000"/>
              </a:lnSpc>
              <a:spcBef>
                <a:spcPts val="300"/>
              </a:spcBef>
            </a:pPr>
            <a:r>
              <a:rPr sz="1600" spc="-190" dirty="0">
                <a:solidFill>
                  <a:srgbClr val="318507"/>
                </a:solidFill>
                <a:latin typeface="Verdana"/>
                <a:cs typeface="Verdana"/>
              </a:rPr>
              <a:t>#</a:t>
            </a:r>
            <a:r>
              <a:rPr sz="1600" spc="-165" dirty="0">
                <a:solidFill>
                  <a:srgbClr val="318507"/>
                </a:solidFill>
                <a:latin typeface="Verdana"/>
                <a:cs typeface="Verdana"/>
              </a:rPr>
              <a:t> </a:t>
            </a:r>
            <a:r>
              <a:rPr sz="1600" spc="-85" dirty="0">
                <a:solidFill>
                  <a:srgbClr val="318507"/>
                </a:solidFill>
                <a:latin typeface="Verdana"/>
                <a:cs typeface="Verdana"/>
              </a:rPr>
              <a:t>compile</a:t>
            </a:r>
            <a:r>
              <a:rPr sz="1600" spc="-135" dirty="0">
                <a:solidFill>
                  <a:srgbClr val="318507"/>
                </a:solidFill>
                <a:latin typeface="Verdana"/>
                <a:cs typeface="Verdana"/>
              </a:rPr>
              <a:t> </a:t>
            </a:r>
            <a:r>
              <a:rPr sz="1600" spc="-95" dirty="0">
                <a:solidFill>
                  <a:srgbClr val="318507"/>
                </a:solidFill>
                <a:latin typeface="Verdana"/>
                <a:cs typeface="Verdana"/>
              </a:rPr>
              <a:t>the</a:t>
            </a:r>
            <a:r>
              <a:rPr sz="1600" spc="-165" dirty="0">
                <a:solidFill>
                  <a:srgbClr val="318507"/>
                </a:solidFill>
                <a:latin typeface="Verdana"/>
                <a:cs typeface="Verdana"/>
              </a:rPr>
              <a:t> </a:t>
            </a:r>
            <a:r>
              <a:rPr sz="1600" spc="-10" dirty="0">
                <a:solidFill>
                  <a:srgbClr val="318507"/>
                </a:solidFill>
                <a:latin typeface="Verdana"/>
                <a:cs typeface="Verdana"/>
              </a:rPr>
              <a:t>model</a:t>
            </a:r>
            <a:endParaRPr sz="1600" dirty="0">
              <a:latin typeface="Verdana"/>
              <a:cs typeface="Verdana"/>
            </a:endParaRPr>
          </a:p>
          <a:p>
            <a:pPr marR="2152015">
              <a:lnSpc>
                <a:spcPct val="115599"/>
              </a:lnSpc>
              <a:spcBef>
                <a:spcPts val="5"/>
              </a:spcBef>
            </a:pPr>
            <a:r>
              <a:rPr sz="1600" spc="-190" dirty="0">
                <a:solidFill>
                  <a:srgbClr val="318507"/>
                </a:solidFill>
                <a:latin typeface="Verdana"/>
                <a:cs typeface="Verdana"/>
              </a:rPr>
              <a:t>#</a:t>
            </a:r>
            <a:r>
              <a:rPr sz="1600" spc="-125" dirty="0">
                <a:solidFill>
                  <a:srgbClr val="318507"/>
                </a:solidFill>
                <a:latin typeface="Verdana"/>
                <a:cs typeface="Verdana"/>
              </a:rPr>
              <a:t> </a:t>
            </a:r>
            <a:r>
              <a:rPr sz="1600" spc="-90" dirty="0">
                <a:solidFill>
                  <a:srgbClr val="318507"/>
                </a:solidFill>
                <a:latin typeface="Verdana"/>
                <a:cs typeface="Verdana"/>
              </a:rPr>
              <a:t>categorical_crossentropy</a:t>
            </a:r>
            <a:r>
              <a:rPr sz="1600" spc="-85" dirty="0">
                <a:solidFill>
                  <a:srgbClr val="318507"/>
                </a:solidFill>
                <a:latin typeface="Verdana"/>
                <a:cs typeface="Verdana"/>
              </a:rPr>
              <a:t> </a:t>
            </a:r>
            <a:r>
              <a:rPr sz="1600" spc="-40" dirty="0">
                <a:solidFill>
                  <a:srgbClr val="318507"/>
                </a:solidFill>
                <a:latin typeface="Verdana"/>
                <a:cs typeface="Verdana"/>
              </a:rPr>
              <a:t>loss </a:t>
            </a:r>
            <a:r>
              <a:rPr sz="1600" spc="-30" dirty="0">
                <a:solidFill>
                  <a:srgbClr val="3B3B3A"/>
                </a:solidFill>
                <a:latin typeface="Verdana"/>
                <a:cs typeface="Verdana"/>
              </a:rPr>
              <a:t>model.compile(</a:t>
            </a:r>
            <a:endParaRPr sz="1600" dirty="0">
              <a:latin typeface="Verdana"/>
              <a:cs typeface="Verdana"/>
            </a:endParaRPr>
          </a:p>
          <a:p>
            <a:pPr marL="190500" marR="1292225">
              <a:lnSpc>
                <a:spcPct val="115599"/>
              </a:lnSpc>
            </a:pPr>
            <a:r>
              <a:rPr sz="1600" spc="-120" dirty="0">
                <a:solidFill>
                  <a:srgbClr val="3B3B3A"/>
                </a:solidFill>
                <a:latin typeface="Verdana"/>
                <a:cs typeface="Verdana"/>
              </a:rPr>
              <a:t>optimizer=Adam(learning_rate=0.001), </a:t>
            </a:r>
            <a:r>
              <a:rPr sz="1600" spc="-60" dirty="0">
                <a:solidFill>
                  <a:srgbClr val="3B3B3A"/>
                </a:solidFill>
                <a:latin typeface="Verdana"/>
                <a:cs typeface="Verdana"/>
              </a:rPr>
              <a:t>loss='</a:t>
            </a:r>
            <a:r>
              <a:rPr sz="1600" spc="-60" dirty="0">
                <a:solidFill>
                  <a:srgbClr val="C00000"/>
                </a:solidFill>
                <a:latin typeface="Verdana"/>
                <a:cs typeface="Verdana"/>
              </a:rPr>
              <a:t>categorical_crossentropy</a:t>
            </a:r>
            <a:r>
              <a:rPr sz="1600" spc="-60" dirty="0">
                <a:solidFill>
                  <a:srgbClr val="3B3B3A"/>
                </a:solidFill>
                <a:latin typeface="Verdana"/>
                <a:cs typeface="Verdana"/>
              </a:rPr>
              <a:t>’, metrics=['accuracy’]</a:t>
            </a:r>
            <a:endParaRPr sz="1600" dirty="0">
              <a:latin typeface="Verdana"/>
              <a:cs typeface="Verdana"/>
            </a:endParaRPr>
          </a:p>
          <a:p>
            <a:pPr>
              <a:lnSpc>
                <a:spcPct val="100000"/>
              </a:lnSpc>
              <a:spcBef>
                <a:spcPts val="300"/>
              </a:spcBef>
            </a:pPr>
            <a:r>
              <a:rPr sz="1600" spc="-50" dirty="0">
                <a:solidFill>
                  <a:srgbClr val="3B3B3A"/>
                </a:solidFill>
                <a:latin typeface="Verdana"/>
                <a:cs typeface="Verdana"/>
              </a:rPr>
              <a:t>)</a:t>
            </a:r>
            <a:endParaRPr sz="1600" dirty="0">
              <a:latin typeface="Verdana"/>
              <a:cs typeface="Verdana"/>
            </a:endParaRPr>
          </a:p>
        </p:txBody>
      </p:sp>
      <p:pic>
        <p:nvPicPr>
          <p:cNvPr id="4" name="object 4"/>
          <p:cNvPicPr/>
          <p:nvPr/>
        </p:nvPicPr>
        <p:blipFill>
          <a:blip r:embed="rId3" cstate="print"/>
          <a:stretch>
            <a:fillRect/>
          </a:stretch>
        </p:blipFill>
        <p:spPr>
          <a:xfrm>
            <a:off x="4690944" y="3790224"/>
            <a:ext cx="4100787" cy="22948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5222" rIns="0" bIns="0" rtlCol="0">
            <a:spAutoFit/>
          </a:bodyPr>
          <a:lstStyle/>
          <a:p>
            <a:pPr marL="64769">
              <a:lnSpc>
                <a:spcPct val="100000"/>
              </a:lnSpc>
              <a:spcBef>
                <a:spcPts val="100"/>
              </a:spcBef>
            </a:pPr>
            <a:r>
              <a:rPr dirty="0"/>
              <a:t>Train,</a:t>
            </a:r>
            <a:r>
              <a:rPr spc="-50" dirty="0"/>
              <a:t> </a:t>
            </a:r>
            <a:r>
              <a:rPr dirty="0"/>
              <a:t>evaluate</a:t>
            </a:r>
            <a:r>
              <a:rPr spc="-30" dirty="0"/>
              <a:t> </a:t>
            </a:r>
            <a:r>
              <a:rPr dirty="0"/>
              <a:t>and</a:t>
            </a:r>
            <a:r>
              <a:rPr spc="-25" dirty="0"/>
              <a:t> </a:t>
            </a:r>
            <a:r>
              <a:rPr spc="-10" dirty="0"/>
              <a:t>predict</a:t>
            </a:r>
          </a:p>
        </p:txBody>
      </p:sp>
      <p:sp>
        <p:nvSpPr>
          <p:cNvPr id="3" name="object 3"/>
          <p:cNvSpPr txBox="1"/>
          <p:nvPr/>
        </p:nvSpPr>
        <p:spPr>
          <a:xfrm>
            <a:off x="591616" y="1146200"/>
            <a:ext cx="2062480" cy="1999614"/>
          </a:xfrm>
          <a:prstGeom prst="rect">
            <a:avLst/>
          </a:prstGeom>
        </p:spPr>
        <p:txBody>
          <a:bodyPr vert="horz" wrap="square" lIns="0" tIns="12700" rIns="0" bIns="0" rtlCol="0">
            <a:spAutoFit/>
          </a:bodyPr>
          <a:lstStyle/>
          <a:p>
            <a:pPr marR="326390">
              <a:lnSpc>
                <a:spcPct val="115599"/>
              </a:lnSpc>
              <a:spcBef>
                <a:spcPts val="100"/>
              </a:spcBef>
            </a:pPr>
            <a:r>
              <a:rPr sz="1600" spc="-190" dirty="0">
                <a:solidFill>
                  <a:srgbClr val="318507"/>
                </a:solidFill>
                <a:latin typeface="Verdana"/>
                <a:cs typeface="Verdana"/>
              </a:rPr>
              <a:t>#</a:t>
            </a:r>
            <a:r>
              <a:rPr sz="1600" spc="-170" dirty="0">
                <a:solidFill>
                  <a:srgbClr val="318507"/>
                </a:solidFill>
                <a:latin typeface="Verdana"/>
                <a:cs typeface="Verdana"/>
              </a:rPr>
              <a:t> </a:t>
            </a:r>
            <a:r>
              <a:rPr sz="1600" spc="-95" dirty="0">
                <a:solidFill>
                  <a:srgbClr val="318507"/>
                </a:solidFill>
                <a:latin typeface="Verdana"/>
                <a:cs typeface="Verdana"/>
              </a:rPr>
              <a:t>train</a:t>
            </a:r>
            <a:r>
              <a:rPr sz="1600" spc="-165" dirty="0">
                <a:solidFill>
                  <a:srgbClr val="318507"/>
                </a:solidFill>
                <a:latin typeface="Verdana"/>
                <a:cs typeface="Verdana"/>
              </a:rPr>
              <a:t> </a:t>
            </a:r>
            <a:r>
              <a:rPr sz="1600" spc="-95" dirty="0">
                <a:solidFill>
                  <a:srgbClr val="318507"/>
                </a:solidFill>
                <a:latin typeface="Verdana"/>
                <a:cs typeface="Verdana"/>
              </a:rPr>
              <a:t>the</a:t>
            </a:r>
            <a:r>
              <a:rPr sz="1600" spc="-170" dirty="0">
                <a:solidFill>
                  <a:srgbClr val="318507"/>
                </a:solidFill>
                <a:latin typeface="Verdana"/>
                <a:cs typeface="Verdana"/>
              </a:rPr>
              <a:t> </a:t>
            </a:r>
            <a:r>
              <a:rPr sz="1600" spc="-20" dirty="0">
                <a:solidFill>
                  <a:srgbClr val="318507"/>
                </a:solidFill>
                <a:latin typeface="Verdana"/>
                <a:cs typeface="Verdana"/>
              </a:rPr>
              <a:t>model </a:t>
            </a:r>
            <a:r>
              <a:rPr sz="1600" spc="-100" dirty="0">
                <a:latin typeface="Verdana"/>
                <a:cs typeface="Verdana"/>
              </a:rPr>
              <a:t>history</a:t>
            </a:r>
            <a:r>
              <a:rPr sz="1600" spc="-150" dirty="0">
                <a:latin typeface="Verdana"/>
                <a:cs typeface="Verdana"/>
              </a:rPr>
              <a:t> </a:t>
            </a:r>
            <a:r>
              <a:rPr sz="1600" spc="-370" dirty="0">
                <a:latin typeface="Verdana"/>
                <a:cs typeface="Verdana"/>
              </a:rPr>
              <a:t>=</a:t>
            </a:r>
            <a:r>
              <a:rPr sz="1600" spc="-165" dirty="0">
                <a:latin typeface="Verdana"/>
                <a:cs typeface="Verdana"/>
              </a:rPr>
              <a:t> </a:t>
            </a:r>
            <a:r>
              <a:rPr sz="1600" spc="-95" dirty="0">
                <a:latin typeface="Verdana"/>
                <a:cs typeface="Verdana"/>
              </a:rPr>
              <a:t>model.fit(</a:t>
            </a:r>
            <a:endParaRPr sz="1600">
              <a:latin typeface="Verdana"/>
              <a:cs typeface="Verdana"/>
            </a:endParaRPr>
          </a:p>
          <a:p>
            <a:pPr marL="190500" marR="418465">
              <a:lnSpc>
                <a:spcPct val="115599"/>
              </a:lnSpc>
            </a:pPr>
            <a:r>
              <a:rPr sz="1600" spc="-40" dirty="0">
                <a:latin typeface="Verdana"/>
                <a:cs typeface="Verdana"/>
              </a:rPr>
              <a:t>x_train_norm, </a:t>
            </a:r>
            <a:r>
              <a:rPr sz="1600" spc="-105" dirty="0">
                <a:latin typeface="Verdana"/>
                <a:cs typeface="Verdana"/>
              </a:rPr>
              <a:t>y_train_onehot, </a:t>
            </a:r>
            <a:r>
              <a:rPr sz="1600" spc="-10" dirty="0">
                <a:latin typeface="Verdana"/>
                <a:cs typeface="Verdana"/>
              </a:rPr>
              <a:t>epochs=5,</a:t>
            </a:r>
            <a:endParaRPr sz="1600">
              <a:latin typeface="Verdana"/>
              <a:cs typeface="Verdana"/>
            </a:endParaRPr>
          </a:p>
          <a:p>
            <a:pPr marL="190500">
              <a:lnSpc>
                <a:spcPct val="115599"/>
              </a:lnSpc>
              <a:spcBef>
                <a:spcPts val="5"/>
              </a:spcBef>
            </a:pPr>
            <a:r>
              <a:rPr sz="1600" spc="-40" dirty="0">
                <a:latin typeface="Verdana"/>
                <a:cs typeface="Verdana"/>
              </a:rPr>
              <a:t>batch_size=32, </a:t>
            </a:r>
            <a:r>
              <a:rPr sz="1600" spc="-100" dirty="0">
                <a:latin typeface="Verdana"/>
                <a:cs typeface="Verdana"/>
              </a:rPr>
              <a:t>validation_split=0.1,</a:t>
            </a:r>
            <a:endParaRPr sz="1600">
              <a:latin typeface="Verdana"/>
              <a:cs typeface="Verdana"/>
            </a:endParaRPr>
          </a:p>
        </p:txBody>
      </p:sp>
      <p:sp>
        <p:nvSpPr>
          <p:cNvPr id="4" name="object 4"/>
          <p:cNvSpPr txBox="1"/>
          <p:nvPr/>
        </p:nvSpPr>
        <p:spPr>
          <a:xfrm>
            <a:off x="2869819" y="1710080"/>
            <a:ext cx="4892675" cy="589280"/>
          </a:xfrm>
          <a:prstGeom prst="rect">
            <a:avLst/>
          </a:prstGeom>
        </p:spPr>
        <p:txBody>
          <a:bodyPr vert="horz" wrap="square" lIns="0" tIns="12700" rIns="0" bIns="0" rtlCol="0">
            <a:spAutoFit/>
          </a:bodyPr>
          <a:lstStyle/>
          <a:p>
            <a:pPr marL="29209" marR="5080" indent="-17145">
              <a:lnSpc>
                <a:spcPct val="115599"/>
              </a:lnSpc>
              <a:spcBef>
                <a:spcPts val="100"/>
              </a:spcBef>
            </a:pPr>
            <a:r>
              <a:rPr sz="1600" spc="-190" dirty="0">
                <a:solidFill>
                  <a:srgbClr val="318507"/>
                </a:solidFill>
                <a:latin typeface="Verdana"/>
                <a:cs typeface="Verdana"/>
              </a:rPr>
              <a:t>#</a:t>
            </a:r>
            <a:r>
              <a:rPr sz="1600" spc="-145" dirty="0">
                <a:solidFill>
                  <a:srgbClr val="318507"/>
                </a:solidFill>
                <a:latin typeface="Verdana"/>
                <a:cs typeface="Verdana"/>
              </a:rPr>
              <a:t> </a:t>
            </a:r>
            <a:r>
              <a:rPr sz="1600" spc="-105" dirty="0">
                <a:solidFill>
                  <a:srgbClr val="318507"/>
                </a:solidFill>
                <a:latin typeface="Verdana"/>
                <a:cs typeface="Verdana"/>
              </a:rPr>
              <a:t>training</a:t>
            </a:r>
            <a:r>
              <a:rPr sz="1600" spc="-120" dirty="0">
                <a:solidFill>
                  <a:srgbClr val="318507"/>
                </a:solidFill>
                <a:latin typeface="Verdana"/>
                <a:cs typeface="Verdana"/>
              </a:rPr>
              <a:t> input</a:t>
            </a:r>
            <a:r>
              <a:rPr sz="1600" spc="-120" dirty="0">
                <a:solidFill>
                  <a:srgbClr val="006A1E"/>
                </a:solidFill>
                <a:latin typeface="Verdana"/>
                <a:cs typeface="Verdana"/>
              </a:rPr>
              <a:t>:</a:t>
            </a:r>
            <a:r>
              <a:rPr sz="1600" spc="-140" dirty="0">
                <a:solidFill>
                  <a:srgbClr val="006A1E"/>
                </a:solidFill>
                <a:latin typeface="Verdana"/>
                <a:cs typeface="Verdana"/>
              </a:rPr>
              <a:t> </a:t>
            </a:r>
            <a:r>
              <a:rPr sz="1600" spc="-110" dirty="0">
                <a:solidFill>
                  <a:srgbClr val="006A1E"/>
                </a:solidFill>
                <a:latin typeface="Verdana"/>
                <a:cs typeface="Verdana"/>
              </a:rPr>
              <a:t>normalized,</a:t>
            </a:r>
            <a:r>
              <a:rPr sz="1600" spc="-120" dirty="0">
                <a:solidFill>
                  <a:srgbClr val="006A1E"/>
                </a:solidFill>
                <a:latin typeface="Verdana"/>
                <a:cs typeface="Verdana"/>
              </a:rPr>
              <a:t> </a:t>
            </a:r>
            <a:r>
              <a:rPr sz="1600" spc="-150" dirty="0">
                <a:solidFill>
                  <a:srgbClr val="006A1E"/>
                </a:solidFill>
                <a:latin typeface="Verdana"/>
                <a:cs typeface="Verdana"/>
              </a:rPr>
              <a:t>e.g.</a:t>
            </a:r>
            <a:r>
              <a:rPr sz="1600" spc="-114" dirty="0">
                <a:solidFill>
                  <a:srgbClr val="006A1E"/>
                </a:solidFill>
                <a:latin typeface="Verdana"/>
                <a:cs typeface="Verdana"/>
              </a:rPr>
              <a:t> </a:t>
            </a:r>
            <a:r>
              <a:rPr sz="1600" spc="-85" dirty="0">
                <a:solidFill>
                  <a:srgbClr val="006A1E"/>
                </a:solidFill>
                <a:latin typeface="Verdana"/>
                <a:cs typeface="Verdana"/>
              </a:rPr>
              <a:t>with</a:t>
            </a:r>
            <a:r>
              <a:rPr sz="1600" spc="-125" dirty="0">
                <a:solidFill>
                  <a:srgbClr val="006A1E"/>
                </a:solidFill>
                <a:latin typeface="Verdana"/>
                <a:cs typeface="Verdana"/>
              </a:rPr>
              <a:t> </a:t>
            </a:r>
            <a:r>
              <a:rPr sz="1600" spc="-90" dirty="0">
                <a:solidFill>
                  <a:srgbClr val="006A1E"/>
                </a:solidFill>
                <a:latin typeface="Verdana"/>
                <a:cs typeface="Verdana"/>
              </a:rPr>
              <a:t>MinMaxScaler() </a:t>
            </a:r>
            <a:r>
              <a:rPr sz="1600" spc="-190" dirty="0">
                <a:solidFill>
                  <a:srgbClr val="318507"/>
                </a:solidFill>
                <a:latin typeface="Verdana"/>
                <a:cs typeface="Verdana"/>
              </a:rPr>
              <a:t>#</a:t>
            </a:r>
            <a:r>
              <a:rPr sz="1600" spc="-140" dirty="0">
                <a:solidFill>
                  <a:srgbClr val="318507"/>
                </a:solidFill>
                <a:latin typeface="Verdana"/>
                <a:cs typeface="Verdana"/>
              </a:rPr>
              <a:t> </a:t>
            </a:r>
            <a:r>
              <a:rPr sz="1600" spc="-105" dirty="0">
                <a:solidFill>
                  <a:srgbClr val="318507"/>
                </a:solidFill>
                <a:latin typeface="Verdana"/>
                <a:cs typeface="Verdana"/>
              </a:rPr>
              <a:t>training</a:t>
            </a:r>
            <a:r>
              <a:rPr sz="1600" spc="-130" dirty="0">
                <a:solidFill>
                  <a:srgbClr val="318507"/>
                </a:solidFill>
                <a:latin typeface="Verdana"/>
                <a:cs typeface="Verdana"/>
              </a:rPr>
              <a:t> </a:t>
            </a:r>
            <a:r>
              <a:rPr sz="1600" spc="-125" dirty="0">
                <a:solidFill>
                  <a:srgbClr val="318507"/>
                </a:solidFill>
                <a:latin typeface="Verdana"/>
                <a:cs typeface="Verdana"/>
              </a:rPr>
              <a:t>targets:</a:t>
            </a:r>
            <a:r>
              <a:rPr sz="1600" spc="-135" dirty="0">
                <a:solidFill>
                  <a:srgbClr val="318507"/>
                </a:solidFill>
                <a:latin typeface="Verdana"/>
                <a:cs typeface="Verdana"/>
              </a:rPr>
              <a:t> </a:t>
            </a:r>
            <a:r>
              <a:rPr sz="1600" spc="-105" dirty="0">
                <a:solidFill>
                  <a:srgbClr val="318507"/>
                </a:solidFill>
                <a:latin typeface="Verdana"/>
                <a:cs typeface="Verdana"/>
              </a:rPr>
              <a:t>one-</a:t>
            </a:r>
            <a:r>
              <a:rPr sz="1600" spc="-100" dirty="0">
                <a:solidFill>
                  <a:srgbClr val="318507"/>
                </a:solidFill>
                <a:latin typeface="Verdana"/>
                <a:cs typeface="Verdana"/>
              </a:rPr>
              <a:t>hot</a:t>
            </a:r>
            <a:r>
              <a:rPr sz="1600" spc="-110" dirty="0">
                <a:solidFill>
                  <a:srgbClr val="318507"/>
                </a:solidFill>
                <a:latin typeface="Verdana"/>
                <a:cs typeface="Verdana"/>
              </a:rPr>
              <a:t> </a:t>
            </a:r>
            <a:r>
              <a:rPr sz="1600" spc="-10" dirty="0">
                <a:solidFill>
                  <a:srgbClr val="318507"/>
                </a:solidFill>
                <a:latin typeface="Verdana"/>
                <a:cs typeface="Verdana"/>
              </a:rPr>
              <a:t>encoding</a:t>
            </a:r>
            <a:endParaRPr sz="1600">
              <a:latin typeface="Verdana"/>
              <a:cs typeface="Verdana"/>
            </a:endParaRPr>
          </a:p>
        </p:txBody>
      </p:sp>
      <p:sp>
        <p:nvSpPr>
          <p:cNvPr id="5" name="object 5"/>
          <p:cNvSpPr txBox="1"/>
          <p:nvPr/>
        </p:nvSpPr>
        <p:spPr>
          <a:xfrm>
            <a:off x="2886582" y="2876804"/>
            <a:ext cx="3798570" cy="269240"/>
          </a:xfrm>
          <a:prstGeom prst="rect">
            <a:avLst/>
          </a:prstGeom>
        </p:spPr>
        <p:txBody>
          <a:bodyPr vert="horz" wrap="square" lIns="0" tIns="12065" rIns="0" bIns="0" rtlCol="0">
            <a:spAutoFit/>
          </a:bodyPr>
          <a:lstStyle/>
          <a:p>
            <a:pPr marL="12700">
              <a:lnSpc>
                <a:spcPct val="100000"/>
              </a:lnSpc>
              <a:spcBef>
                <a:spcPts val="95"/>
              </a:spcBef>
            </a:pPr>
            <a:r>
              <a:rPr sz="1600" spc="-190" dirty="0">
                <a:solidFill>
                  <a:srgbClr val="318507"/>
                </a:solidFill>
                <a:latin typeface="Verdana"/>
                <a:cs typeface="Verdana"/>
              </a:rPr>
              <a:t>#</a:t>
            </a:r>
            <a:r>
              <a:rPr sz="1600" spc="-170" dirty="0">
                <a:solidFill>
                  <a:srgbClr val="318507"/>
                </a:solidFill>
                <a:latin typeface="Verdana"/>
                <a:cs typeface="Verdana"/>
              </a:rPr>
              <a:t> </a:t>
            </a:r>
            <a:r>
              <a:rPr sz="1600" spc="-125" dirty="0">
                <a:solidFill>
                  <a:srgbClr val="318507"/>
                </a:solidFill>
                <a:latin typeface="Verdana"/>
                <a:cs typeface="Verdana"/>
              </a:rPr>
              <a:t>10%</a:t>
            </a:r>
            <a:r>
              <a:rPr sz="1600" spc="-165" dirty="0">
                <a:solidFill>
                  <a:srgbClr val="318507"/>
                </a:solidFill>
                <a:latin typeface="Verdana"/>
                <a:cs typeface="Verdana"/>
              </a:rPr>
              <a:t> </a:t>
            </a:r>
            <a:r>
              <a:rPr sz="1600" spc="-80" dirty="0">
                <a:solidFill>
                  <a:srgbClr val="318507"/>
                </a:solidFill>
                <a:latin typeface="Verdana"/>
                <a:cs typeface="Verdana"/>
              </a:rPr>
              <a:t>of</a:t>
            </a:r>
            <a:r>
              <a:rPr sz="1600" spc="-165" dirty="0">
                <a:solidFill>
                  <a:srgbClr val="318507"/>
                </a:solidFill>
                <a:latin typeface="Verdana"/>
                <a:cs typeface="Verdana"/>
              </a:rPr>
              <a:t> </a:t>
            </a:r>
            <a:r>
              <a:rPr sz="1600" spc="-100" dirty="0">
                <a:solidFill>
                  <a:srgbClr val="318507"/>
                </a:solidFill>
                <a:latin typeface="Verdana"/>
                <a:cs typeface="Verdana"/>
              </a:rPr>
              <a:t>training</a:t>
            </a:r>
            <a:r>
              <a:rPr sz="1600" spc="-145" dirty="0">
                <a:solidFill>
                  <a:srgbClr val="318507"/>
                </a:solidFill>
                <a:latin typeface="Verdana"/>
                <a:cs typeface="Verdana"/>
              </a:rPr>
              <a:t> </a:t>
            </a:r>
            <a:r>
              <a:rPr sz="1600" spc="-105" dirty="0">
                <a:solidFill>
                  <a:srgbClr val="318507"/>
                </a:solidFill>
                <a:latin typeface="Verdana"/>
                <a:cs typeface="Verdana"/>
              </a:rPr>
              <a:t>data</a:t>
            </a:r>
            <a:r>
              <a:rPr sz="1600" spc="-170" dirty="0">
                <a:solidFill>
                  <a:srgbClr val="318507"/>
                </a:solidFill>
                <a:latin typeface="Verdana"/>
                <a:cs typeface="Verdana"/>
              </a:rPr>
              <a:t> </a:t>
            </a:r>
            <a:r>
              <a:rPr sz="1600" spc="-90" dirty="0">
                <a:solidFill>
                  <a:srgbClr val="318507"/>
                </a:solidFill>
                <a:latin typeface="Verdana"/>
                <a:cs typeface="Verdana"/>
              </a:rPr>
              <a:t>used</a:t>
            </a:r>
            <a:r>
              <a:rPr sz="1600" spc="-185" dirty="0">
                <a:solidFill>
                  <a:srgbClr val="318507"/>
                </a:solidFill>
                <a:latin typeface="Verdana"/>
                <a:cs typeface="Verdana"/>
              </a:rPr>
              <a:t> </a:t>
            </a:r>
            <a:r>
              <a:rPr sz="1600" spc="-90" dirty="0">
                <a:solidFill>
                  <a:srgbClr val="318507"/>
                </a:solidFill>
                <a:latin typeface="Verdana"/>
                <a:cs typeface="Verdana"/>
              </a:rPr>
              <a:t>for</a:t>
            </a:r>
            <a:r>
              <a:rPr sz="1600" spc="-160" dirty="0">
                <a:solidFill>
                  <a:srgbClr val="318507"/>
                </a:solidFill>
                <a:latin typeface="Verdana"/>
                <a:cs typeface="Verdana"/>
              </a:rPr>
              <a:t> </a:t>
            </a:r>
            <a:r>
              <a:rPr sz="1600" spc="-65" dirty="0">
                <a:solidFill>
                  <a:srgbClr val="318507"/>
                </a:solidFill>
                <a:latin typeface="Verdana"/>
                <a:cs typeface="Verdana"/>
              </a:rPr>
              <a:t>validation</a:t>
            </a:r>
            <a:endParaRPr sz="1600">
              <a:latin typeface="Verdana"/>
              <a:cs typeface="Verdana"/>
            </a:endParaRPr>
          </a:p>
        </p:txBody>
      </p:sp>
      <p:sp>
        <p:nvSpPr>
          <p:cNvPr id="6" name="object 6"/>
          <p:cNvSpPr txBox="1"/>
          <p:nvPr/>
        </p:nvSpPr>
        <p:spPr>
          <a:xfrm>
            <a:off x="578916" y="3158743"/>
            <a:ext cx="4116070" cy="196088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a:t>
            </a:r>
            <a:endParaRPr sz="1600">
              <a:latin typeface="Verdana"/>
              <a:cs typeface="Verdana"/>
            </a:endParaRPr>
          </a:p>
          <a:p>
            <a:pPr>
              <a:lnSpc>
                <a:spcPct val="100000"/>
              </a:lnSpc>
              <a:spcBef>
                <a:spcPts val="575"/>
              </a:spcBef>
            </a:pPr>
            <a:endParaRPr sz="1600">
              <a:latin typeface="Verdana"/>
              <a:cs typeface="Verdana"/>
            </a:endParaRPr>
          </a:p>
          <a:p>
            <a:pPr marL="12700">
              <a:lnSpc>
                <a:spcPct val="100000"/>
              </a:lnSpc>
            </a:pPr>
            <a:r>
              <a:rPr sz="1600" spc="-190" dirty="0">
                <a:solidFill>
                  <a:srgbClr val="318507"/>
                </a:solidFill>
                <a:latin typeface="Verdana"/>
                <a:cs typeface="Verdana"/>
              </a:rPr>
              <a:t># </a:t>
            </a:r>
            <a:r>
              <a:rPr sz="1600" spc="-10" dirty="0">
                <a:solidFill>
                  <a:srgbClr val="318507"/>
                </a:solidFill>
                <a:latin typeface="Verdana"/>
                <a:cs typeface="Verdana"/>
              </a:rPr>
              <a:t>evaluate</a:t>
            </a:r>
            <a:endParaRPr sz="1600">
              <a:latin typeface="Verdana"/>
              <a:cs typeface="Verdana"/>
            </a:endParaRPr>
          </a:p>
          <a:p>
            <a:pPr marL="12700">
              <a:lnSpc>
                <a:spcPct val="100000"/>
              </a:lnSpc>
              <a:spcBef>
                <a:spcPts val="300"/>
              </a:spcBef>
            </a:pPr>
            <a:r>
              <a:rPr sz="1600" spc="-105" dirty="0">
                <a:latin typeface="Verdana"/>
                <a:cs typeface="Verdana"/>
              </a:rPr>
              <a:t>model.evaluate(x_test_norm,y_test_onehot)</a:t>
            </a:r>
            <a:endParaRPr sz="1600">
              <a:latin typeface="Verdana"/>
              <a:cs typeface="Verdana"/>
            </a:endParaRPr>
          </a:p>
          <a:p>
            <a:pPr>
              <a:lnSpc>
                <a:spcPct val="100000"/>
              </a:lnSpc>
              <a:spcBef>
                <a:spcPts val="575"/>
              </a:spcBef>
            </a:pPr>
            <a:endParaRPr sz="1600">
              <a:latin typeface="Verdana"/>
              <a:cs typeface="Verdana"/>
            </a:endParaRPr>
          </a:p>
          <a:p>
            <a:pPr marL="12700">
              <a:lnSpc>
                <a:spcPct val="100000"/>
              </a:lnSpc>
            </a:pPr>
            <a:r>
              <a:rPr sz="1600" spc="-190" dirty="0">
                <a:solidFill>
                  <a:srgbClr val="318507"/>
                </a:solidFill>
                <a:latin typeface="Verdana"/>
                <a:cs typeface="Verdana"/>
              </a:rPr>
              <a:t>#</a:t>
            </a:r>
            <a:r>
              <a:rPr sz="1600" spc="-165" dirty="0">
                <a:solidFill>
                  <a:srgbClr val="318507"/>
                </a:solidFill>
                <a:latin typeface="Verdana"/>
                <a:cs typeface="Verdana"/>
              </a:rPr>
              <a:t> </a:t>
            </a:r>
            <a:r>
              <a:rPr sz="1600" spc="-100" dirty="0">
                <a:solidFill>
                  <a:srgbClr val="318507"/>
                </a:solidFill>
                <a:latin typeface="Verdana"/>
                <a:cs typeface="Verdana"/>
              </a:rPr>
              <a:t>predict:</a:t>
            </a:r>
            <a:r>
              <a:rPr sz="1600" spc="-160" dirty="0">
                <a:solidFill>
                  <a:srgbClr val="318507"/>
                </a:solidFill>
                <a:latin typeface="Verdana"/>
                <a:cs typeface="Verdana"/>
              </a:rPr>
              <a:t> </a:t>
            </a:r>
            <a:r>
              <a:rPr sz="1600" spc="-75" dirty="0">
                <a:solidFill>
                  <a:srgbClr val="318507"/>
                </a:solidFill>
                <a:latin typeface="Verdana"/>
                <a:cs typeface="Verdana"/>
              </a:rPr>
              <a:t>also</a:t>
            </a:r>
            <a:r>
              <a:rPr sz="1600" spc="-160" dirty="0">
                <a:solidFill>
                  <a:srgbClr val="318507"/>
                </a:solidFill>
                <a:latin typeface="Verdana"/>
                <a:cs typeface="Verdana"/>
              </a:rPr>
              <a:t> </a:t>
            </a:r>
            <a:r>
              <a:rPr sz="1600" spc="-100" dirty="0">
                <a:solidFill>
                  <a:srgbClr val="318507"/>
                </a:solidFill>
                <a:latin typeface="Verdana"/>
                <a:cs typeface="Verdana"/>
              </a:rPr>
              <a:t>normalize</a:t>
            </a:r>
            <a:r>
              <a:rPr sz="1600" spc="-135" dirty="0">
                <a:solidFill>
                  <a:srgbClr val="318507"/>
                </a:solidFill>
                <a:latin typeface="Verdana"/>
                <a:cs typeface="Verdana"/>
              </a:rPr>
              <a:t> </a:t>
            </a:r>
            <a:r>
              <a:rPr sz="1600" spc="-10" dirty="0">
                <a:solidFill>
                  <a:srgbClr val="318507"/>
                </a:solidFill>
                <a:latin typeface="Verdana"/>
                <a:cs typeface="Verdana"/>
              </a:rPr>
              <a:t>first!</a:t>
            </a:r>
            <a:endParaRPr sz="1600">
              <a:latin typeface="Verdana"/>
              <a:cs typeface="Verdana"/>
            </a:endParaRPr>
          </a:p>
          <a:p>
            <a:pPr marL="12700">
              <a:lnSpc>
                <a:spcPct val="100000"/>
              </a:lnSpc>
              <a:spcBef>
                <a:spcPts val="300"/>
              </a:spcBef>
            </a:pPr>
            <a:r>
              <a:rPr sz="1600" spc="-80" dirty="0">
                <a:latin typeface="Verdana"/>
                <a:cs typeface="Verdana"/>
              </a:rPr>
              <a:t>predicted</a:t>
            </a:r>
            <a:r>
              <a:rPr sz="1600" spc="-175" dirty="0">
                <a:latin typeface="Verdana"/>
                <a:cs typeface="Verdana"/>
              </a:rPr>
              <a:t> </a:t>
            </a:r>
            <a:r>
              <a:rPr sz="1600" spc="-370" dirty="0">
                <a:latin typeface="Verdana"/>
                <a:cs typeface="Verdana"/>
              </a:rPr>
              <a:t>=</a:t>
            </a:r>
            <a:r>
              <a:rPr sz="1600" spc="-155" dirty="0">
                <a:latin typeface="Verdana"/>
                <a:cs typeface="Verdana"/>
              </a:rPr>
              <a:t> </a:t>
            </a:r>
            <a:r>
              <a:rPr sz="1600" spc="-65" dirty="0">
                <a:latin typeface="Verdana"/>
                <a:cs typeface="Verdana"/>
              </a:rPr>
              <a:t>model.predict(x_test_norm)</a:t>
            </a:r>
            <a:endParaRPr sz="1600">
              <a:latin typeface="Verdana"/>
              <a:cs typeface="Verdana"/>
            </a:endParaRPr>
          </a:p>
        </p:txBody>
      </p:sp>
      <p:pic>
        <p:nvPicPr>
          <p:cNvPr id="7" name="object 7"/>
          <p:cNvPicPr/>
          <p:nvPr/>
        </p:nvPicPr>
        <p:blipFill>
          <a:blip r:embed="rId3" cstate="print"/>
          <a:stretch>
            <a:fillRect/>
          </a:stretch>
        </p:blipFill>
        <p:spPr>
          <a:xfrm>
            <a:off x="5443769" y="3638587"/>
            <a:ext cx="3087907" cy="23943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6730"/>
            <a:chOff x="0" y="0"/>
            <a:chExt cx="9144000" cy="6856730"/>
          </a:xfrm>
        </p:grpSpPr>
        <p:pic>
          <p:nvPicPr>
            <p:cNvPr id="3" name="object 3"/>
            <p:cNvPicPr/>
            <p:nvPr/>
          </p:nvPicPr>
          <p:blipFill>
            <a:blip r:embed="rId2" cstate="print"/>
            <a:stretch>
              <a:fillRect/>
            </a:stretch>
          </p:blipFill>
          <p:spPr>
            <a:xfrm>
              <a:off x="0" y="0"/>
              <a:ext cx="9144000" cy="6856325"/>
            </a:xfrm>
            <a:prstGeom prst="rect">
              <a:avLst/>
            </a:prstGeom>
          </p:spPr>
        </p:pic>
        <p:sp>
          <p:nvSpPr>
            <p:cNvPr id="4" name="object 4"/>
            <p:cNvSpPr/>
            <p:nvPr/>
          </p:nvSpPr>
          <p:spPr>
            <a:xfrm>
              <a:off x="582218" y="2775252"/>
              <a:ext cx="4434205" cy="92075"/>
            </a:xfrm>
            <a:custGeom>
              <a:avLst/>
              <a:gdLst/>
              <a:ahLst/>
              <a:cxnLst/>
              <a:rect l="l" t="t" r="r" b="b"/>
              <a:pathLst>
                <a:path w="4434205" h="92075">
                  <a:moveTo>
                    <a:pt x="4434205" y="0"/>
                  </a:moveTo>
                  <a:lnTo>
                    <a:pt x="0" y="0"/>
                  </a:lnTo>
                  <a:lnTo>
                    <a:pt x="0" y="91899"/>
                  </a:lnTo>
                  <a:lnTo>
                    <a:pt x="4434205" y="91899"/>
                  </a:lnTo>
                  <a:lnTo>
                    <a:pt x="4434205" y="0"/>
                  </a:lnTo>
                  <a:close/>
                </a:path>
              </a:pathLst>
            </a:custGeom>
            <a:solidFill>
              <a:srgbClr val="000000"/>
            </a:solidFill>
          </p:spPr>
          <p:txBody>
            <a:bodyPr wrap="square" lIns="0" tIns="0" rIns="0" bIns="0" rtlCol="0"/>
            <a:lstStyle/>
            <a:p>
              <a:endParaRPr/>
            </a:p>
          </p:txBody>
        </p:sp>
      </p:grpSp>
      <p:sp>
        <p:nvSpPr>
          <p:cNvPr id="5" name="object 5"/>
          <p:cNvSpPr txBox="1"/>
          <p:nvPr/>
        </p:nvSpPr>
        <p:spPr>
          <a:xfrm>
            <a:off x="567334" y="3079242"/>
            <a:ext cx="3343275" cy="953135"/>
          </a:xfrm>
          <a:prstGeom prst="rect">
            <a:avLst/>
          </a:prstGeom>
        </p:spPr>
        <p:txBody>
          <a:bodyPr vert="horz" wrap="square" lIns="0" tIns="67945" rIns="0" bIns="0" rtlCol="0">
            <a:spAutoFit/>
          </a:bodyPr>
          <a:lstStyle/>
          <a:p>
            <a:pPr marL="12700" marR="5080">
              <a:lnSpc>
                <a:spcPts val="3460"/>
              </a:lnSpc>
              <a:spcBef>
                <a:spcPts val="535"/>
              </a:spcBef>
            </a:pPr>
            <a:r>
              <a:rPr sz="3200" b="1" dirty="0">
                <a:latin typeface="Arial"/>
                <a:cs typeface="Arial"/>
              </a:rPr>
              <a:t>Neural</a:t>
            </a:r>
            <a:r>
              <a:rPr sz="3200" b="1" spc="-40" dirty="0">
                <a:latin typeface="Arial"/>
                <a:cs typeface="Arial"/>
              </a:rPr>
              <a:t> </a:t>
            </a:r>
            <a:r>
              <a:rPr sz="3200" b="1" dirty="0">
                <a:latin typeface="Arial"/>
                <a:cs typeface="Arial"/>
              </a:rPr>
              <a:t>Network</a:t>
            </a:r>
            <a:r>
              <a:rPr sz="3200" b="1" spc="-40" dirty="0">
                <a:latin typeface="Arial"/>
                <a:cs typeface="Arial"/>
              </a:rPr>
              <a:t> </a:t>
            </a:r>
            <a:r>
              <a:rPr sz="3200" b="1" spc="-50" dirty="0">
                <a:latin typeface="Arial"/>
                <a:cs typeface="Arial"/>
              </a:rPr>
              <a:t>– </a:t>
            </a:r>
            <a:r>
              <a:rPr sz="3200" b="1" spc="-10" dirty="0">
                <a:latin typeface="Arial"/>
                <a:cs typeface="Arial"/>
              </a:rPr>
              <a:t>Regression</a:t>
            </a:r>
            <a:endParaRPr sz="3200">
              <a:latin typeface="Arial"/>
              <a:cs typeface="Arial"/>
            </a:endParaRPr>
          </a:p>
        </p:txBody>
      </p:sp>
      <p:pic>
        <p:nvPicPr>
          <p:cNvPr id="6" name="object 6"/>
          <p:cNvPicPr/>
          <p:nvPr/>
        </p:nvPicPr>
        <p:blipFill>
          <a:blip r:embed="rId3" cstate="print"/>
          <a:stretch>
            <a:fillRect/>
          </a:stretch>
        </p:blipFill>
        <p:spPr>
          <a:xfrm>
            <a:off x="196722" y="314325"/>
            <a:ext cx="5242052" cy="23040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5222" rIns="0" bIns="0" rtlCol="0">
            <a:spAutoFit/>
          </a:bodyPr>
          <a:lstStyle/>
          <a:p>
            <a:pPr marL="64769">
              <a:lnSpc>
                <a:spcPct val="100000"/>
              </a:lnSpc>
              <a:spcBef>
                <a:spcPts val="100"/>
              </a:spcBef>
            </a:pPr>
            <a:r>
              <a:rPr spc="-10" dirty="0"/>
              <a:t>Regression</a:t>
            </a:r>
          </a:p>
        </p:txBody>
      </p:sp>
      <p:sp>
        <p:nvSpPr>
          <p:cNvPr id="3" name="object 3"/>
          <p:cNvSpPr txBox="1"/>
          <p:nvPr/>
        </p:nvSpPr>
        <p:spPr>
          <a:xfrm>
            <a:off x="578916" y="1740951"/>
            <a:ext cx="5827395" cy="2176145"/>
          </a:xfrm>
          <a:prstGeom prst="rect">
            <a:avLst/>
          </a:prstGeom>
        </p:spPr>
        <p:txBody>
          <a:bodyPr vert="horz" wrap="square" lIns="0" tIns="89535" rIns="0" bIns="0" rtlCol="0">
            <a:spAutoFit/>
          </a:bodyPr>
          <a:lstStyle/>
          <a:p>
            <a:pPr marL="12700">
              <a:lnSpc>
                <a:spcPct val="100000"/>
              </a:lnSpc>
              <a:spcBef>
                <a:spcPts val="705"/>
              </a:spcBef>
            </a:pPr>
            <a:r>
              <a:rPr sz="1800" dirty="0">
                <a:solidFill>
                  <a:srgbClr val="2862B4"/>
                </a:solidFill>
                <a:latin typeface="Arial MT"/>
                <a:cs typeface="Arial MT"/>
              </a:rPr>
              <a:t>Regression</a:t>
            </a:r>
            <a:r>
              <a:rPr sz="1800" spc="-30" dirty="0">
                <a:solidFill>
                  <a:srgbClr val="2862B4"/>
                </a:solidFill>
                <a:latin typeface="Arial MT"/>
                <a:cs typeface="Arial MT"/>
              </a:rPr>
              <a:t> </a:t>
            </a:r>
            <a:r>
              <a:rPr sz="1800" dirty="0">
                <a:solidFill>
                  <a:srgbClr val="2862B4"/>
                </a:solidFill>
                <a:latin typeface="Arial MT"/>
                <a:cs typeface="Arial MT"/>
              </a:rPr>
              <a:t>models</a:t>
            </a:r>
            <a:r>
              <a:rPr sz="1800" spc="-30" dirty="0">
                <a:solidFill>
                  <a:srgbClr val="2862B4"/>
                </a:solidFill>
                <a:latin typeface="Arial MT"/>
                <a:cs typeface="Arial MT"/>
              </a:rPr>
              <a:t> </a:t>
            </a:r>
            <a:r>
              <a:rPr sz="1800" dirty="0">
                <a:solidFill>
                  <a:srgbClr val="3B3B3A"/>
                </a:solidFill>
                <a:latin typeface="Arial MT"/>
                <a:cs typeface="Arial MT"/>
              </a:rPr>
              <a:t>are</a:t>
            </a:r>
            <a:r>
              <a:rPr sz="1800" spc="-45" dirty="0">
                <a:solidFill>
                  <a:srgbClr val="3B3B3A"/>
                </a:solidFill>
                <a:latin typeface="Arial MT"/>
                <a:cs typeface="Arial MT"/>
              </a:rPr>
              <a:t> </a:t>
            </a:r>
            <a:r>
              <a:rPr sz="1800" dirty="0">
                <a:solidFill>
                  <a:srgbClr val="3B3B3A"/>
                </a:solidFill>
                <a:latin typeface="Arial MT"/>
                <a:cs typeface="Arial MT"/>
              </a:rPr>
              <a:t>used</a:t>
            </a:r>
            <a:r>
              <a:rPr sz="1800" spc="-35" dirty="0">
                <a:solidFill>
                  <a:srgbClr val="3B3B3A"/>
                </a:solidFill>
                <a:latin typeface="Arial MT"/>
                <a:cs typeface="Arial MT"/>
              </a:rPr>
              <a:t> </a:t>
            </a:r>
            <a:r>
              <a:rPr sz="1800" dirty="0">
                <a:solidFill>
                  <a:srgbClr val="3B3B3A"/>
                </a:solidFill>
                <a:latin typeface="Arial MT"/>
                <a:cs typeface="Arial MT"/>
              </a:rPr>
              <a:t>to</a:t>
            </a:r>
            <a:r>
              <a:rPr sz="1800" spc="-35" dirty="0">
                <a:solidFill>
                  <a:srgbClr val="3B3B3A"/>
                </a:solidFill>
                <a:latin typeface="Arial MT"/>
                <a:cs typeface="Arial MT"/>
              </a:rPr>
              <a:t> </a:t>
            </a:r>
            <a:r>
              <a:rPr sz="1800" dirty="0">
                <a:solidFill>
                  <a:srgbClr val="3B3B3A"/>
                </a:solidFill>
                <a:latin typeface="Arial MT"/>
                <a:cs typeface="Arial MT"/>
              </a:rPr>
              <a:t>predict</a:t>
            </a:r>
            <a:r>
              <a:rPr sz="1800" spc="-40" dirty="0">
                <a:solidFill>
                  <a:srgbClr val="3B3B3A"/>
                </a:solidFill>
                <a:latin typeface="Arial MT"/>
                <a:cs typeface="Arial MT"/>
              </a:rPr>
              <a:t> </a:t>
            </a:r>
            <a:r>
              <a:rPr sz="1800" dirty="0">
                <a:solidFill>
                  <a:srgbClr val="3B3B3A"/>
                </a:solidFill>
                <a:latin typeface="Arial MT"/>
                <a:cs typeface="Arial MT"/>
              </a:rPr>
              <a:t>continuous</a:t>
            </a:r>
            <a:r>
              <a:rPr sz="1800" spc="-15" dirty="0">
                <a:solidFill>
                  <a:srgbClr val="3B3B3A"/>
                </a:solidFill>
                <a:latin typeface="Arial MT"/>
                <a:cs typeface="Arial MT"/>
              </a:rPr>
              <a:t> </a:t>
            </a:r>
            <a:r>
              <a:rPr sz="1800" spc="-10" dirty="0">
                <a:solidFill>
                  <a:srgbClr val="3B3B3A"/>
                </a:solidFill>
                <a:latin typeface="Arial MT"/>
                <a:cs typeface="Arial MT"/>
              </a:rPr>
              <a:t>values</a:t>
            </a:r>
            <a:endParaRPr sz="1800">
              <a:latin typeface="Arial MT"/>
              <a:cs typeface="Arial MT"/>
            </a:endParaRPr>
          </a:p>
          <a:p>
            <a:pPr marL="299085" marR="6350" indent="-287020">
              <a:lnSpc>
                <a:spcPct val="100000"/>
              </a:lnSpc>
              <a:spcBef>
                <a:spcPts val="600"/>
              </a:spcBef>
              <a:buClr>
                <a:srgbClr val="000000"/>
              </a:buClr>
              <a:buChar char="•"/>
              <a:tabLst>
                <a:tab pos="299085" algn="l"/>
              </a:tabLst>
            </a:pPr>
            <a:r>
              <a:rPr sz="1800" dirty="0">
                <a:solidFill>
                  <a:srgbClr val="3B3B3A"/>
                </a:solidFill>
                <a:latin typeface="Arial MT"/>
                <a:cs typeface="Arial MT"/>
              </a:rPr>
              <a:t>For</a:t>
            </a:r>
            <a:r>
              <a:rPr sz="1800" spc="-45" dirty="0">
                <a:solidFill>
                  <a:srgbClr val="3B3B3A"/>
                </a:solidFill>
                <a:latin typeface="Arial MT"/>
                <a:cs typeface="Arial MT"/>
              </a:rPr>
              <a:t> </a:t>
            </a:r>
            <a:r>
              <a:rPr sz="1800" dirty="0">
                <a:solidFill>
                  <a:srgbClr val="3B3B3A"/>
                </a:solidFill>
                <a:latin typeface="Arial MT"/>
                <a:cs typeface="Arial MT"/>
              </a:rPr>
              <a:t>regression</a:t>
            </a:r>
            <a:r>
              <a:rPr sz="1800" spc="-10" dirty="0">
                <a:solidFill>
                  <a:srgbClr val="3B3B3A"/>
                </a:solidFill>
                <a:latin typeface="Arial MT"/>
                <a:cs typeface="Arial MT"/>
              </a:rPr>
              <a:t> </a:t>
            </a:r>
            <a:r>
              <a:rPr sz="1800" dirty="0">
                <a:solidFill>
                  <a:srgbClr val="3B3B3A"/>
                </a:solidFill>
                <a:latin typeface="Arial MT"/>
                <a:cs typeface="Arial MT"/>
              </a:rPr>
              <a:t>usually a</a:t>
            </a:r>
            <a:r>
              <a:rPr sz="1800" spc="-135" dirty="0">
                <a:solidFill>
                  <a:srgbClr val="3B3B3A"/>
                </a:solidFill>
                <a:latin typeface="Arial MT"/>
                <a:cs typeface="Arial MT"/>
              </a:rPr>
              <a:t> </a:t>
            </a:r>
            <a:r>
              <a:rPr sz="1600" spc="-80" dirty="0">
                <a:solidFill>
                  <a:srgbClr val="C00000"/>
                </a:solidFill>
                <a:latin typeface="Verdana"/>
                <a:cs typeface="Verdana"/>
              </a:rPr>
              <a:t>linear</a:t>
            </a:r>
            <a:r>
              <a:rPr sz="1600" spc="-175" dirty="0">
                <a:solidFill>
                  <a:srgbClr val="C00000"/>
                </a:solidFill>
                <a:latin typeface="Verdana"/>
                <a:cs typeface="Verdana"/>
              </a:rPr>
              <a:t> </a:t>
            </a:r>
            <a:r>
              <a:rPr sz="1800" dirty="0">
                <a:solidFill>
                  <a:srgbClr val="3B3B3A"/>
                </a:solidFill>
                <a:latin typeface="Arial MT"/>
                <a:cs typeface="Arial MT"/>
              </a:rPr>
              <a:t>activation</a:t>
            </a:r>
            <a:r>
              <a:rPr sz="1800" spc="-15" dirty="0">
                <a:solidFill>
                  <a:srgbClr val="3B3B3A"/>
                </a:solidFill>
                <a:latin typeface="Arial MT"/>
                <a:cs typeface="Arial MT"/>
              </a:rPr>
              <a:t> </a:t>
            </a:r>
            <a:r>
              <a:rPr sz="1800" dirty="0">
                <a:solidFill>
                  <a:srgbClr val="3B3B3A"/>
                </a:solidFill>
                <a:latin typeface="Arial MT"/>
                <a:cs typeface="Arial MT"/>
              </a:rPr>
              <a:t>is</a:t>
            </a:r>
            <a:r>
              <a:rPr sz="1800" spc="-15" dirty="0">
                <a:solidFill>
                  <a:srgbClr val="3B3B3A"/>
                </a:solidFill>
                <a:latin typeface="Arial MT"/>
                <a:cs typeface="Arial MT"/>
              </a:rPr>
              <a:t> </a:t>
            </a:r>
            <a:r>
              <a:rPr sz="1800" dirty="0">
                <a:solidFill>
                  <a:srgbClr val="3B3B3A"/>
                </a:solidFill>
                <a:latin typeface="Arial MT"/>
                <a:cs typeface="Arial MT"/>
              </a:rPr>
              <a:t>used</a:t>
            </a:r>
            <a:r>
              <a:rPr sz="1800" spc="-5" dirty="0">
                <a:solidFill>
                  <a:srgbClr val="3B3B3A"/>
                </a:solidFill>
                <a:latin typeface="Arial MT"/>
                <a:cs typeface="Arial MT"/>
              </a:rPr>
              <a:t> </a:t>
            </a:r>
            <a:r>
              <a:rPr sz="1800" dirty="0">
                <a:solidFill>
                  <a:srgbClr val="3B3B3A"/>
                </a:solidFill>
                <a:latin typeface="Arial MT"/>
                <a:cs typeface="Arial MT"/>
              </a:rPr>
              <a:t>for</a:t>
            </a:r>
            <a:r>
              <a:rPr sz="1800" spc="-25" dirty="0">
                <a:solidFill>
                  <a:srgbClr val="3B3B3A"/>
                </a:solidFill>
                <a:latin typeface="Arial MT"/>
                <a:cs typeface="Arial MT"/>
              </a:rPr>
              <a:t> the </a:t>
            </a:r>
            <a:r>
              <a:rPr sz="1800" dirty="0">
                <a:solidFill>
                  <a:srgbClr val="3B3B3A"/>
                </a:solidFill>
                <a:latin typeface="Arial MT"/>
                <a:cs typeface="Arial MT"/>
              </a:rPr>
              <a:t>output</a:t>
            </a:r>
            <a:r>
              <a:rPr sz="1800" spc="-40" dirty="0">
                <a:solidFill>
                  <a:srgbClr val="3B3B3A"/>
                </a:solidFill>
                <a:latin typeface="Arial MT"/>
                <a:cs typeface="Arial MT"/>
              </a:rPr>
              <a:t> </a:t>
            </a:r>
            <a:r>
              <a:rPr sz="1800" spc="-20" dirty="0">
                <a:solidFill>
                  <a:srgbClr val="3B3B3A"/>
                </a:solidFill>
                <a:latin typeface="Arial MT"/>
                <a:cs typeface="Arial MT"/>
              </a:rPr>
              <a:t>node.</a:t>
            </a:r>
            <a:endParaRPr sz="1800">
              <a:latin typeface="Arial MT"/>
              <a:cs typeface="Arial MT"/>
            </a:endParaRPr>
          </a:p>
          <a:p>
            <a:pPr marL="299085" indent="-286385">
              <a:lnSpc>
                <a:spcPct val="100000"/>
              </a:lnSpc>
              <a:spcBef>
                <a:spcPts val="300"/>
              </a:spcBef>
              <a:buClr>
                <a:srgbClr val="000000"/>
              </a:buClr>
              <a:buChar char="•"/>
              <a:tabLst>
                <a:tab pos="299085" algn="l"/>
              </a:tabLst>
            </a:pPr>
            <a:r>
              <a:rPr sz="1800" dirty="0">
                <a:solidFill>
                  <a:srgbClr val="3B3B3A"/>
                </a:solidFill>
                <a:latin typeface="Arial MT"/>
                <a:cs typeface="Arial MT"/>
              </a:rPr>
              <a:t>The</a:t>
            </a:r>
            <a:r>
              <a:rPr sz="1800" spc="-20" dirty="0">
                <a:solidFill>
                  <a:srgbClr val="3B3B3A"/>
                </a:solidFill>
                <a:latin typeface="Arial MT"/>
                <a:cs typeface="Arial MT"/>
              </a:rPr>
              <a:t> </a:t>
            </a:r>
            <a:r>
              <a:rPr sz="1800" dirty="0">
                <a:solidFill>
                  <a:srgbClr val="3B3B3A"/>
                </a:solidFill>
                <a:latin typeface="Arial MT"/>
                <a:cs typeface="Arial MT"/>
              </a:rPr>
              <a:t>loss</a:t>
            </a:r>
            <a:r>
              <a:rPr sz="1800" spc="5" dirty="0">
                <a:solidFill>
                  <a:srgbClr val="3B3B3A"/>
                </a:solidFill>
                <a:latin typeface="Arial MT"/>
                <a:cs typeface="Arial MT"/>
              </a:rPr>
              <a:t> </a:t>
            </a:r>
            <a:r>
              <a:rPr sz="1800" dirty="0">
                <a:solidFill>
                  <a:srgbClr val="3B3B3A"/>
                </a:solidFill>
                <a:latin typeface="Arial MT"/>
                <a:cs typeface="Arial MT"/>
              </a:rPr>
              <a:t>function</a:t>
            </a:r>
            <a:r>
              <a:rPr sz="1800" spc="10" dirty="0">
                <a:solidFill>
                  <a:srgbClr val="3B3B3A"/>
                </a:solidFill>
                <a:latin typeface="Arial MT"/>
                <a:cs typeface="Arial MT"/>
              </a:rPr>
              <a:t> </a:t>
            </a:r>
            <a:r>
              <a:rPr sz="1800" dirty="0">
                <a:solidFill>
                  <a:srgbClr val="3B3B3A"/>
                </a:solidFill>
                <a:latin typeface="Arial MT"/>
                <a:cs typeface="Arial MT"/>
              </a:rPr>
              <a:t>can</a:t>
            </a:r>
            <a:r>
              <a:rPr sz="1800" spc="-10" dirty="0">
                <a:solidFill>
                  <a:srgbClr val="3B3B3A"/>
                </a:solidFill>
                <a:latin typeface="Arial MT"/>
                <a:cs typeface="Arial MT"/>
              </a:rPr>
              <a:t> </a:t>
            </a:r>
            <a:r>
              <a:rPr sz="1800" dirty="0">
                <a:solidFill>
                  <a:srgbClr val="3B3B3A"/>
                </a:solidFill>
                <a:latin typeface="Arial MT"/>
                <a:cs typeface="Arial MT"/>
              </a:rPr>
              <a:t>be</a:t>
            </a:r>
            <a:r>
              <a:rPr sz="1800" spc="15" dirty="0">
                <a:solidFill>
                  <a:srgbClr val="3B3B3A"/>
                </a:solidFill>
                <a:latin typeface="Arial MT"/>
                <a:cs typeface="Arial MT"/>
              </a:rPr>
              <a:t> </a:t>
            </a:r>
            <a:r>
              <a:rPr sz="1800" dirty="0">
                <a:solidFill>
                  <a:srgbClr val="3B3B3A"/>
                </a:solidFill>
                <a:latin typeface="Arial MT"/>
                <a:cs typeface="Arial MT"/>
              </a:rPr>
              <a:t>an </a:t>
            </a:r>
            <a:r>
              <a:rPr sz="1600" spc="-130" dirty="0">
                <a:solidFill>
                  <a:srgbClr val="C00000"/>
                </a:solidFill>
                <a:latin typeface="Verdana"/>
                <a:cs typeface="Verdana"/>
              </a:rPr>
              <a:t>mean</a:t>
            </a:r>
            <a:r>
              <a:rPr sz="1600" spc="-175" dirty="0">
                <a:solidFill>
                  <a:srgbClr val="C00000"/>
                </a:solidFill>
                <a:latin typeface="Verdana"/>
                <a:cs typeface="Verdana"/>
              </a:rPr>
              <a:t> </a:t>
            </a:r>
            <a:r>
              <a:rPr sz="1600" spc="-100" dirty="0">
                <a:solidFill>
                  <a:srgbClr val="C00000"/>
                </a:solidFill>
                <a:latin typeface="Verdana"/>
                <a:cs typeface="Verdana"/>
              </a:rPr>
              <a:t>squared</a:t>
            </a:r>
            <a:r>
              <a:rPr sz="1600" spc="-200" dirty="0">
                <a:solidFill>
                  <a:srgbClr val="C00000"/>
                </a:solidFill>
                <a:latin typeface="Verdana"/>
                <a:cs typeface="Verdana"/>
              </a:rPr>
              <a:t> </a:t>
            </a:r>
            <a:r>
              <a:rPr sz="1600" spc="-105" dirty="0">
                <a:solidFill>
                  <a:srgbClr val="C00000"/>
                </a:solidFill>
                <a:latin typeface="Verdana"/>
                <a:cs typeface="Verdana"/>
              </a:rPr>
              <a:t>error</a:t>
            </a:r>
            <a:r>
              <a:rPr sz="1600" spc="-170" dirty="0">
                <a:solidFill>
                  <a:srgbClr val="C00000"/>
                </a:solidFill>
                <a:latin typeface="Verdana"/>
                <a:cs typeface="Verdana"/>
              </a:rPr>
              <a:t> </a:t>
            </a:r>
            <a:r>
              <a:rPr sz="1800" spc="-10" dirty="0">
                <a:solidFill>
                  <a:srgbClr val="3B3B3A"/>
                </a:solidFill>
                <a:latin typeface="Arial MT"/>
                <a:cs typeface="Arial MT"/>
              </a:rPr>
              <a:t>(MSE)</a:t>
            </a:r>
            <a:endParaRPr sz="1800">
              <a:latin typeface="Arial MT"/>
              <a:cs typeface="Arial MT"/>
            </a:endParaRPr>
          </a:p>
          <a:p>
            <a:pPr marL="299085">
              <a:lnSpc>
                <a:spcPct val="100000"/>
              </a:lnSpc>
            </a:pPr>
            <a:r>
              <a:rPr sz="1800" dirty="0">
                <a:solidFill>
                  <a:srgbClr val="3B3B3A"/>
                </a:solidFill>
                <a:latin typeface="Arial MT"/>
                <a:cs typeface="Arial MT"/>
              </a:rPr>
              <a:t>or</a:t>
            </a:r>
            <a:r>
              <a:rPr sz="1800" spc="25" dirty="0">
                <a:solidFill>
                  <a:srgbClr val="3B3B3A"/>
                </a:solidFill>
                <a:latin typeface="Arial MT"/>
                <a:cs typeface="Arial MT"/>
              </a:rPr>
              <a:t> </a:t>
            </a:r>
            <a:r>
              <a:rPr sz="1600" spc="-125" dirty="0">
                <a:solidFill>
                  <a:srgbClr val="C00000"/>
                </a:solidFill>
                <a:latin typeface="Verdana"/>
                <a:cs typeface="Verdana"/>
              </a:rPr>
              <a:t>mean</a:t>
            </a:r>
            <a:r>
              <a:rPr sz="1600" spc="-160" dirty="0">
                <a:solidFill>
                  <a:srgbClr val="C00000"/>
                </a:solidFill>
                <a:latin typeface="Verdana"/>
                <a:cs typeface="Verdana"/>
              </a:rPr>
              <a:t> </a:t>
            </a:r>
            <a:r>
              <a:rPr sz="1600" spc="-85" dirty="0">
                <a:solidFill>
                  <a:srgbClr val="C00000"/>
                </a:solidFill>
                <a:latin typeface="Verdana"/>
                <a:cs typeface="Verdana"/>
              </a:rPr>
              <a:t>absolute</a:t>
            </a:r>
            <a:r>
              <a:rPr sz="1600" spc="-160" dirty="0">
                <a:solidFill>
                  <a:srgbClr val="C00000"/>
                </a:solidFill>
                <a:latin typeface="Verdana"/>
                <a:cs typeface="Verdana"/>
              </a:rPr>
              <a:t> </a:t>
            </a:r>
            <a:r>
              <a:rPr sz="1600" spc="-105" dirty="0">
                <a:solidFill>
                  <a:srgbClr val="C00000"/>
                </a:solidFill>
                <a:latin typeface="Verdana"/>
                <a:cs typeface="Verdana"/>
              </a:rPr>
              <a:t>error</a:t>
            </a:r>
            <a:r>
              <a:rPr sz="1600" spc="-155" dirty="0">
                <a:solidFill>
                  <a:srgbClr val="C00000"/>
                </a:solidFill>
                <a:latin typeface="Verdana"/>
                <a:cs typeface="Verdana"/>
              </a:rPr>
              <a:t> </a:t>
            </a:r>
            <a:r>
              <a:rPr sz="1800" dirty="0">
                <a:solidFill>
                  <a:srgbClr val="3B3B3A"/>
                </a:solidFill>
                <a:latin typeface="Arial MT"/>
                <a:cs typeface="Arial MT"/>
              </a:rPr>
              <a:t>(MAE)</a:t>
            </a:r>
            <a:r>
              <a:rPr sz="1800" spc="15" dirty="0">
                <a:solidFill>
                  <a:srgbClr val="3B3B3A"/>
                </a:solidFill>
                <a:latin typeface="Arial MT"/>
                <a:cs typeface="Arial MT"/>
              </a:rPr>
              <a:t> </a:t>
            </a:r>
            <a:r>
              <a:rPr sz="1800" spc="-20" dirty="0">
                <a:solidFill>
                  <a:srgbClr val="3B3B3A"/>
                </a:solidFill>
                <a:latin typeface="Arial MT"/>
                <a:cs typeface="Arial MT"/>
              </a:rPr>
              <a:t>loss</a:t>
            </a:r>
            <a:endParaRPr sz="1800">
              <a:latin typeface="Arial MT"/>
              <a:cs typeface="Arial MT"/>
            </a:endParaRPr>
          </a:p>
          <a:p>
            <a:pPr marL="299085" marR="326390" indent="-287020">
              <a:lnSpc>
                <a:spcPct val="100000"/>
              </a:lnSpc>
              <a:spcBef>
                <a:spcPts val="305"/>
              </a:spcBef>
              <a:buClr>
                <a:srgbClr val="000000"/>
              </a:buClr>
              <a:buChar char="•"/>
              <a:tabLst>
                <a:tab pos="299085" algn="l"/>
              </a:tabLst>
            </a:pPr>
            <a:r>
              <a:rPr sz="1800" dirty="0">
                <a:solidFill>
                  <a:srgbClr val="3B3B3A"/>
                </a:solidFill>
                <a:latin typeface="Arial MT"/>
                <a:cs typeface="Arial MT"/>
              </a:rPr>
              <a:t>As</a:t>
            </a:r>
            <a:r>
              <a:rPr sz="1800" spc="-30" dirty="0">
                <a:solidFill>
                  <a:srgbClr val="3B3B3A"/>
                </a:solidFill>
                <a:latin typeface="Arial MT"/>
                <a:cs typeface="Arial MT"/>
              </a:rPr>
              <a:t> </a:t>
            </a:r>
            <a:r>
              <a:rPr sz="1800" dirty="0">
                <a:solidFill>
                  <a:srgbClr val="3B3B3A"/>
                </a:solidFill>
                <a:latin typeface="Arial MT"/>
                <a:cs typeface="Arial MT"/>
              </a:rPr>
              <a:t>metric,</a:t>
            </a:r>
            <a:r>
              <a:rPr sz="1800" spc="-30" dirty="0">
                <a:solidFill>
                  <a:srgbClr val="3B3B3A"/>
                </a:solidFill>
                <a:latin typeface="Arial MT"/>
                <a:cs typeface="Arial MT"/>
              </a:rPr>
              <a:t> </a:t>
            </a:r>
            <a:r>
              <a:rPr sz="1800" dirty="0">
                <a:solidFill>
                  <a:srgbClr val="3B3B3A"/>
                </a:solidFill>
                <a:latin typeface="Arial MT"/>
                <a:cs typeface="Arial MT"/>
              </a:rPr>
              <a:t>mean</a:t>
            </a:r>
            <a:r>
              <a:rPr sz="1800" spc="-20" dirty="0">
                <a:solidFill>
                  <a:srgbClr val="3B3B3A"/>
                </a:solidFill>
                <a:latin typeface="Arial MT"/>
                <a:cs typeface="Arial MT"/>
              </a:rPr>
              <a:t> </a:t>
            </a:r>
            <a:r>
              <a:rPr sz="1800" dirty="0">
                <a:solidFill>
                  <a:srgbClr val="3B3B3A"/>
                </a:solidFill>
                <a:latin typeface="Arial MT"/>
                <a:cs typeface="Arial MT"/>
              </a:rPr>
              <a:t>absolute</a:t>
            </a:r>
            <a:r>
              <a:rPr sz="1800" spc="-25" dirty="0">
                <a:solidFill>
                  <a:srgbClr val="3B3B3A"/>
                </a:solidFill>
                <a:latin typeface="Arial MT"/>
                <a:cs typeface="Arial MT"/>
              </a:rPr>
              <a:t> </a:t>
            </a:r>
            <a:r>
              <a:rPr sz="1800" dirty="0">
                <a:solidFill>
                  <a:srgbClr val="3B3B3A"/>
                </a:solidFill>
                <a:latin typeface="Arial MT"/>
                <a:cs typeface="Arial MT"/>
              </a:rPr>
              <a:t>percentage</a:t>
            </a:r>
            <a:r>
              <a:rPr sz="1800" spc="-5" dirty="0">
                <a:solidFill>
                  <a:srgbClr val="3B3B3A"/>
                </a:solidFill>
                <a:latin typeface="Arial MT"/>
                <a:cs typeface="Arial MT"/>
              </a:rPr>
              <a:t> </a:t>
            </a:r>
            <a:r>
              <a:rPr sz="1800" dirty="0">
                <a:solidFill>
                  <a:srgbClr val="3B3B3A"/>
                </a:solidFill>
                <a:latin typeface="Arial MT"/>
                <a:cs typeface="Arial MT"/>
              </a:rPr>
              <a:t>error</a:t>
            </a:r>
            <a:r>
              <a:rPr sz="1800" spc="-30" dirty="0">
                <a:solidFill>
                  <a:srgbClr val="3B3B3A"/>
                </a:solidFill>
                <a:latin typeface="Arial MT"/>
                <a:cs typeface="Arial MT"/>
              </a:rPr>
              <a:t> </a:t>
            </a:r>
            <a:r>
              <a:rPr sz="1800" spc="-10" dirty="0">
                <a:solidFill>
                  <a:srgbClr val="3B3B3A"/>
                </a:solidFill>
                <a:latin typeface="Arial MT"/>
                <a:cs typeface="Arial MT"/>
              </a:rPr>
              <a:t>(MAPE) </a:t>
            </a:r>
            <a:r>
              <a:rPr sz="1800" dirty="0">
                <a:solidFill>
                  <a:srgbClr val="3B3B3A"/>
                </a:solidFill>
                <a:latin typeface="Arial MT"/>
                <a:cs typeface="Arial MT"/>
              </a:rPr>
              <a:t>can</a:t>
            </a:r>
            <a:r>
              <a:rPr sz="1800" spc="-20" dirty="0">
                <a:solidFill>
                  <a:srgbClr val="3B3B3A"/>
                </a:solidFill>
                <a:latin typeface="Arial MT"/>
                <a:cs typeface="Arial MT"/>
              </a:rPr>
              <a:t> </a:t>
            </a:r>
            <a:r>
              <a:rPr sz="1800" dirty="0">
                <a:solidFill>
                  <a:srgbClr val="3B3B3A"/>
                </a:solidFill>
                <a:latin typeface="Arial MT"/>
                <a:cs typeface="Arial MT"/>
              </a:rPr>
              <a:t>be </a:t>
            </a:r>
            <a:r>
              <a:rPr sz="1800" spc="-20" dirty="0">
                <a:solidFill>
                  <a:srgbClr val="3B3B3A"/>
                </a:solidFill>
                <a:latin typeface="Arial MT"/>
                <a:cs typeface="Arial MT"/>
              </a:rPr>
              <a:t>used</a:t>
            </a:r>
            <a:endParaRPr sz="1800">
              <a:latin typeface="Arial MT"/>
              <a:cs typeface="Arial MT"/>
            </a:endParaRPr>
          </a:p>
        </p:txBody>
      </p:sp>
      <p:grpSp>
        <p:nvGrpSpPr>
          <p:cNvPr id="4" name="object 4"/>
          <p:cNvGrpSpPr/>
          <p:nvPr/>
        </p:nvGrpSpPr>
        <p:grpSpPr>
          <a:xfrm>
            <a:off x="6431026" y="1138300"/>
            <a:ext cx="2310130" cy="774700"/>
            <a:chOff x="6431026" y="1138300"/>
            <a:chExt cx="2310130" cy="774700"/>
          </a:xfrm>
        </p:grpSpPr>
        <p:sp>
          <p:nvSpPr>
            <p:cNvPr id="5" name="object 5"/>
            <p:cNvSpPr/>
            <p:nvPr/>
          </p:nvSpPr>
          <p:spPr>
            <a:xfrm>
              <a:off x="6431026" y="1138300"/>
              <a:ext cx="2310130" cy="774700"/>
            </a:xfrm>
            <a:custGeom>
              <a:avLst/>
              <a:gdLst/>
              <a:ahLst/>
              <a:cxnLst/>
              <a:rect l="l" t="t" r="r" b="b"/>
              <a:pathLst>
                <a:path w="2310129" h="774700">
                  <a:moveTo>
                    <a:pt x="63373" y="0"/>
                  </a:moveTo>
                  <a:lnTo>
                    <a:pt x="0" y="301116"/>
                  </a:lnTo>
                  <a:lnTo>
                    <a:pt x="2246503" y="774446"/>
                  </a:lnTo>
                  <a:lnTo>
                    <a:pt x="2309876" y="473328"/>
                  </a:lnTo>
                  <a:lnTo>
                    <a:pt x="63373" y="0"/>
                  </a:lnTo>
                  <a:close/>
                </a:path>
              </a:pathLst>
            </a:custGeom>
            <a:solidFill>
              <a:srgbClr val="D5FBC1"/>
            </a:solidFill>
          </p:spPr>
          <p:txBody>
            <a:bodyPr wrap="square" lIns="0" tIns="0" rIns="0" bIns="0" rtlCol="0"/>
            <a:lstStyle/>
            <a:p>
              <a:endParaRPr/>
            </a:p>
          </p:txBody>
        </p:sp>
        <p:sp>
          <p:nvSpPr>
            <p:cNvPr id="6" name="object 6"/>
            <p:cNvSpPr/>
            <p:nvPr/>
          </p:nvSpPr>
          <p:spPr>
            <a:xfrm>
              <a:off x="6553708" y="1253235"/>
              <a:ext cx="299720" cy="175895"/>
            </a:xfrm>
            <a:custGeom>
              <a:avLst/>
              <a:gdLst/>
              <a:ahLst/>
              <a:cxnLst/>
              <a:rect l="l" t="t" r="r" b="b"/>
              <a:pathLst>
                <a:path w="299720" h="175894">
                  <a:moveTo>
                    <a:pt x="1524" y="78612"/>
                  </a:moveTo>
                  <a:lnTo>
                    <a:pt x="0" y="86994"/>
                  </a:lnTo>
                  <a:lnTo>
                    <a:pt x="749" y="94868"/>
                  </a:lnTo>
                  <a:lnTo>
                    <a:pt x="762" y="94996"/>
                  </a:lnTo>
                  <a:lnTo>
                    <a:pt x="3683" y="102488"/>
                  </a:lnTo>
                  <a:lnTo>
                    <a:pt x="6603" y="110109"/>
                  </a:lnTo>
                  <a:lnTo>
                    <a:pt x="45847" y="132079"/>
                  </a:lnTo>
                  <a:lnTo>
                    <a:pt x="54864" y="133985"/>
                  </a:lnTo>
                  <a:lnTo>
                    <a:pt x="63246" y="133985"/>
                  </a:lnTo>
                  <a:lnTo>
                    <a:pt x="70993" y="132334"/>
                  </a:lnTo>
                  <a:lnTo>
                    <a:pt x="78867" y="130555"/>
                  </a:lnTo>
                  <a:lnTo>
                    <a:pt x="85217" y="127126"/>
                  </a:lnTo>
                  <a:lnTo>
                    <a:pt x="93599" y="118744"/>
                  </a:lnTo>
                  <a:lnTo>
                    <a:pt x="60325" y="118744"/>
                  </a:lnTo>
                  <a:lnTo>
                    <a:pt x="54610" y="118490"/>
                  </a:lnTo>
                  <a:lnTo>
                    <a:pt x="19303" y="97027"/>
                  </a:lnTo>
                  <a:lnTo>
                    <a:pt x="17009" y="88011"/>
                  </a:lnTo>
                  <a:lnTo>
                    <a:pt x="17060" y="84836"/>
                  </a:lnTo>
                  <a:lnTo>
                    <a:pt x="17309" y="81661"/>
                  </a:lnTo>
                  <a:lnTo>
                    <a:pt x="17399" y="80517"/>
                  </a:lnTo>
                  <a:lnTo>
                    <a:pt x="1524" y="78612"/>
                  </a:lnTo>
                  <a:close/>
                </a:path>
                <a:path w="299720" h="175894">
                  <a:moveTo>
                    <a:pt x="52197" y="0"/>
                  </a:moveTo>
                  <a:lnTo>
                    <a:pt x="18669" y="20827"/>
                  </a:lnTo>
                  <a:lnTo>
                    <a:pt x="17399" y="27177"/>
                  </a:lnTo>
                  <a:lnTo>
                    <a:pt x="16241" y="32385"/>
                  </a:lnTo>
                  <a:lnTo>
                    <a:pt x="16261" y="34798"/>
                  </a:lnTo>
                  <a:lnTo>
                    <a:pt x="16483" y="37973"/>
                  </a:lnTo>
                  <a:lnTo>
                    <a:pt x="16510" y="38353"/>
                  </a:lnTo>
                  <a:lnTo>
                    <a:pt x="18542" y="43687"/>
                  </a:lnTo>
                  <a:lnTo>
                    <a:pt x="20447" y="48894"/>
                  </a:lnTo>
                  <a:lnTo>
                    <a:pt x="51816" y="70992"/>
                  </a:lnTo>
                  <a:lnTo>
                    <a:pt x="62738" y="76073"/>
                  </a:lnTo>
                  <a:lnTo>
                    <a:pt x="69723" y="79755"/>
                  </a:lnTo>
                  <a:lnTo>
                    <a:pt x="84424" y="97027"/>
                  </a:lnTo>
                  <a:lnTo>
                    <a:pt x="84503" y="97789"/>
                  </a:lnTo>
                  <a:lnTo>
                    <a:pt x="84582" y="98551"/>
                  </a:lnTo>
                  <a:lnTo>
                    <a:pt x="83693" y="102488"/>
                  </a:lnTo>
                  <a:lnTo>
                    <a:pt x="83058" y="105663"/>
                  </a:lnTo>
                  <a:lnTo>
                    <a:pt x="82931" y="106299"/>
                  </a:lnTo>
                  <a:lnTo>
                    <a:pt x="81025" y="109600"/>
                  </a:lnTo>
                  <a:lnTo>
                    <a:pt x="74930" y="115188"/>
                  </a:lnTo>
                  <a:lnTo>
                    <a:pt x="70439" y="117093"/>
                  </a:lnTo>
                  <a:lnTo>
                    <a:pt x="69995" y="117093"/>
                  </a:lnTo>
                  <a:lnTo>
                    <a:pt x="60325" y="118744"/>
                  </a:lnTo>
                  <a:lnTo>
                    <a:pt x="93599" y="118744"/>
                  </a:lnTo>
                  <a:lnTo>
                    <a:pt x="95250" y="117093"/>
                  </a:lnTo>
                  <a:lnTo>
                    <a:pt x="95722" y="116331"/>
                  </a:lnTo>
                  <a:lnTo>
                    <a:pt x="98551" y="111125"/>
                  </a:lnTo>
                  <a:lnTo>
                    <a:pt x="99949" y="104393"/>
                  </a:lnTo>
                  <a:lnTo>
                    <a:pt x="101346" y="97789"/>
                  </a:lnTo>
                  <a:lnTo>
                    <a:pt x="100919" y="92455"/>
                  </a:lnTo>
                  <a:lnTo>
                    <a:pt x="100838" y="91439"/>
                  </a:lnTo>
                  <a:lnTo>
                    <a:pt x="98551" y="85598"/>
                  </a:lnTo>
                  <a:lnTo>
                    <a:pt x="67891" y="59789"/>
                  </a:lnTo>
                  <a:lnTo>
                    <a:pt x="59055" y="55625"/>
                  </a:lnTo>
                  <a:lnTo>
                    <a:pt x="50462" y="51458"/>
                  </a:lnTo>
                  <a:lnTo>
                    <a:pt x="32639" y="33909"/>
                  </a:lnTo>
                  <a:lnTo>
                    <a:pt x="33527" y="29463"/>
                  </a:lnTo>
                  <a:lnTo>
                    <a:pt x="34671" y="24256"/>
                  </a:lnTo>
                  <a:lnTo>
                    <a:pt x="37846" y="20319"/>
                  </a:lnTo>
                  <a:lnTo>
                    <a:pt x="43180" y="17652"/>
                  </a:lnTo>
                  <a:lnTo>
                    <a:pt x="48514" y="14859"/>
                  </a:lnTo>
                  <a:lnTo>
                    <a:pt x="56261" y="14604"/>
                  </a:lnTo>
                  <a:lnTo>
                    <a:pt x="96374" y="14604"/>
                  </a:lnTo>
                  <a:lnTo>
                    <a:pt x="92201" y="11684"/>
                  </a:lnTo>
                  <a:lnTo>
                    <a:pt x="60198" y="253"/>
                  </a:lnTo>
                  <a:lnTo>
                    <a:pt x="52197" y="0"/>
                  </a:lnTo>
                  <a:close/>
                </a:path>
                <a:path w="299720" h="175894">
                  <a:moveTo>
                    <a:pt x="96374" y="14604"/>
                  </a:moveTo>
                  <a:lnTo>
                    <a:pt x="56261" y="14604"/>
                  </a:lnTo>
                  <a:lnTo>
                    <a:pt x="75819" y="18796"/>
                  </a:lnTo>
                  <a:lnTo>
                    <a:pt x="82676" y="22225"/>
                  </a:lnTo>
                  <a:lnTo>
                    <a:pt x="90805" y="32385"/>
                  </a:lnTo>
                  <a:lnTo>
                    <a:pt x="92328" y="38988"/>
                  </a:lnTo>
                  <a:lnTo>
                    <a:pt x="91567" y="47116"/>
                  </a:lnTo>
                  <a:lnTo>
                    <a:pt x="107696" y="49149"/>
                  </a:lnTo>
                  <a:lnTo>
                    <a:pt x="108966" y="41783"/>
                  </a:lnTo>
                  <a:lnTo>
                    <a:pt x="108331" y="34798"/>
                  </a:lnTo>
                  <a:lnTo>
                    <a:pt x="105664" y="28193"/>
                  </a:lnTo>
                  <a:lnTo>
                    <a:pt x="103124" y="21589"/>
                  </a:lnTo>
                  <a:lnTo>
                    <a:pt x="98551" y="16128"/>
                  </a:lnTo>
                  <a:lnTo>
                    <a:pt x="96374" y="14604"/>
                  </a:lnTo>
                  <a:close/>
                </a:path>
                <a:path w="299720" h="175894">
                  <a:moveTo>
                    <a:pt x="160599" y="58263"/>
                  </a:moveTo>
                  <a:lnTo>
                    <a:pt x="124555" y="78851"/>
                  </a:lnTo>
                  <a:lnTo>
                    <a:pt x="115899" y="109073"/>
                  </a:lnTo>
                  <a:lnTo>
                    <a:pt x="115977" y="112198"/>
                  </a:lnTo>
                  <a:lnTo>
                    <a:pt x="116052" y="115188"/>
                  </a:lnTo>
                  <a:lnTo>
                    <a:pt x="141384" y="151310"/>
                  </a:lnTo>
                  <a:lnTo>
                    <a:pt x="150802" y="154104"/>
                  </a:lnTo>
                  <a:lnTo>
                    <a:pt x="150979" y="154104"/>
                  </a:lnTo>
                  <a:lnTo>
                    <a:pt x="158360" y="155209"/>
                  </a:lnTo>
                  <a:lnTo>
                    <a:pt x="165401" y="155209"/>
                  </a:lnTo>
                  <a:lnTo>
                    <a:pt x="172035" y="154104"/>
                  </a:lnTo>
                  <a:lnTo>
                    <a:pt x="178181" y="151891"/>
                  </a:lnTo>
                  <a:lnTo>
                    <a:pt x="183755" y="148653"/>
                  </a:lnTo>
                  <a:lnTo>
                    <a:pt x="188674" y="144462"/>
                  </a:lnTo>
                  <a:lnTo>
                    <a:pt x="190099" y="142748"/>
                  </a:lnTo>
                  <a:lnTo>
                    <a:pt x="159003" y="142748"/>
                  </a:lnTo>
                  <a:lnTo>
                    <a:pt x="153416" y="141477"/>
                  </a:lnTo>
                  <a:lnTo>
                    <a:pt x="146430" y="140080"/>
                  </a:lnTo>
                  <a:lnTo>
                    <a:pt x="145974" y="140080"/>
                  </a:lnTo>
                  <a:lnTo>
                    <a:pt x="140081" y="135889"/>
                  </a:lnTo>
                  <a:lnTo>
                    <a:pt x="136144" y="129539"/>
                  </a:lnTo>
                  <a:lnTo>
                    <a:pt x="133695" y="124442"/>
                  </a:lnTo>
                  <a:lnTo>
                    <a:pt x="132282" y="118713"/>
                  </a:lnTo>
                  <a:lnTo>
                    <a:pt x="131893" y="112198"/>
                  </a:lnTo>
                  <a:lnTo>
                    <a:pt x="132588" y="105028"/>
                  </a:lnTo>
                  <a:lnTo>
                    <a:pt x="202352" y="105028"/>
                  </a:lnTo>
                  <a:lnTo>
                    <a:pt x="202415" y="103250"/>
                  </a:lnTo>
                  <a:lnTo>
                    <a:pt x="186563" y="103250"/>
                  </a:lnTo>
                  <a:lnTo>
                    <a:pt x="136017" y="92583"/>
                  </a:lnTo>
                  <a:lnTo>
                    <a:pt x="160147" y="70485"/>
                  </a:lnTo>
                  <a:lnTo>
                    <a:pt x="190878" y="70485"/>
                  </a:lnTo>
                  <a:lnTo>
                    <a:pt x="185578" y="65881"/>
                  </a:lnTo>
                  <a:lnTo>
                    <a:pt x="178220" y="61904"/>
                  </a:lnTo>
                  <a:lnTo>
                    <a:pt x="169672" y="59309"/>
                  </a:lnTo>
                  <a:lnTo>
                    <a:pt x="160599" y="58263"/>
                  </a:lnTo>
                  <a:close/>
                </a:path>
                <a:path w="299720" h="175894">
                  <a:moveTo>
                    <a:pt x="181101" y="128015"/>
                  </a:moveTo>
                  <a:lnTo>
                    <a:pt x="177419" y="133985"/>
                  </a:lnTo>
                  <a:lnTo>
                    <a:pt x="173355" y="138049"/>
                  </a:lnTo>
                  <a:lnTo>
                    <a:pt x="168783" y="140080"/>
                  </a:lnTo>
                  <a:lnTo>
                    <a:pt x="164084" y="142239"/>
                  </a:lnTo>
                  <a:lnTo>
                    <a:pt x="159003" y="142748"/>
                  </a:lnTo>
                  <a:lnTo>
                    <a:pt x="190099" y="142748"/>
                  </a:lnTo>
                  <a:lnTo>
                    <a:pt x="192950" y="139319"/>
                  </a:lnTo>
                  <a:lnTo>
                    <a:pt x="196596" y="133223"/>
                  </a:lnTo>
                  <a:lnTo>
                    <a:pt x="181101" y="128015"/>
                  </a:lnTo>
                  <a:close/>
                </a:path>
                <a:path w="299720" h="175894">
                  <a:moveTo>
                    <a:pt x="202352" y="105028"/>
                  </a:moveTo>
                  <a:lnTo>
                    <a:pt x="132588" y="105028"/>
                  </a:lnTo>
                  <a:lnTo>
                    <a:pt x="200025" y="119252"/>
                  </a:lnTo>
                  <a:lnTo>
                    <a:pt x="200406" y="117348"/>
                  </a:lnTo>
                  <a:lnTo>
                    <a:pt x="200787" y="116077"/>
                  </a:lnTo>
                  <a:lnTo>
                    <a:pt x="202352" y="105028"/>
                  </a:lnTo>
                  <a:close/>
                </a:path>
                <a:path w="299720" h="175894">
                  <a:moveTo>
                    <a:pt x="190878" y="70485"/>
                  </a:moveTo>
                  <a:lnTo>
                    <a:pt x="160147" y="70485"/>
                  </a:lnTo>
                  <a:lnTo>
                    <a:pt x="175006" y="73660"/>
                  </a:lnTo>
                  <a:lnTo>
                    <a:pt x="180721" y="77977"/>
                  </a:lnTo>
                  <a:lnTo>
                    <a:pt x="184403" y="84836"/>
                  </a:lnTo>
                  <a:lnTo>
                    <a:pt x="186690" y="89280"/>
                  </a:lnTo>
                  <a:lnTo>
                    <a:pt x="187345" y="94630"/>
                  </a:lnTo>
                  <a:lnTo>
                    <a:pt x="187451" y="95503"/>
                  </a:lnTo>
                  <a:lnTo>
                    <a:pt x="186563" y="103250"/>
                  </a:lnTo>
                  <a:lnTo>
                    <a:pt x="202415" y="103250"/>
                  </a:lnTo>
                  <a:lnTo>
                    <a:pt x="202323" y="98551"/>
                  </a:lnTo>
                  <a:lnTo>
                    <a:pt x="202247" y="94630"/>
                  </a:lnTo>
                  <a:lnTo>
                    <a:pt x="200342" y="85810"/>
                  </a:lnTo>
                  <a:lnTo>
                    <a:pt x="196723" y="77977"/>
                  </a:lnTo>
                  <a:lnTo>
                    <a:pt x="191856" y="71387"/>
                  </a:lnTo>
                  <a:lnTo>
                    <a:pt x="191746" y="71239"/>
                  </a:lnTo>
                  <a:lnTo>
                    <a:pt x="190878" y="70485"/>
                  </a:lnTo>
                  <a:close/>
                </a:path>
                <a:path w="299720" h="175894">
                  <a:moveTo>
                    <a:pt x="257555" y="78656"/>
                  </a:moveTo>
                  <a:lnTo>
                    <a:pt x="221472" y="99234"/>
                  </a:lnTo>
                  <a:lnTo>
                    <a:pt x="212800" y="129466"/>
                  </a:lnTo>
                  <a:lnTo>
                    <a:pt x="212878" y="132591"/>
                  </a:lnTo>
                  <a:lnTo>
                    <a:pt x="212951" y="135509"/>
                  </a:lnTo>
                  <a:lnTo>
                    <a:pt x="213042" y="139144"/>
                  </a:lnTo>
                  <a:lnTo>
                    <a:pt x="238285" y="171757"/>
                  </a:lnTo>
                  <a:lnTo>
                    <a:pt x="247703" y="174551"/>
                  </a:lnTo>
                  <a:lnTo>
                    <a:pt x="247880" y="174551"/>
                  </a:lnTo>
                  <a:lnTo>
                    <a:pt x="255261" y="175656"/>
                  </a:lnTo>
                  <a:lnTo>
                    <a:pt x="262302" y="175656"/>
                  </a:lnTo>
                  <a:lnTo>
                    <a:pt x="268936" y="174551"/>
                  </a:lnTo>
                  <a:lnTo>
                    <a:pt x="275082" y="172338"/>
                  </a:lnTo>
                  <a:lnTo>
                    <a:pt x="280656" y="169100"/>
                  </a:lnTo>
                  <a:lnTo>
                    <a:pt x="285575" y="164909"/>
                  </a:lnTo>
                  <a:lnTo>
                    <a:pt x="287106" y="163067"/>
                  </a:lnTo>
                  <a:lnTo>
                    <a:pt x="255905" y="163067"/>
                  </a:lnTo>
                  <a:lnTo>
                    <a:pt x="250317" y="161925"/>
                  </a:lnTo>
                  <a:lnTo>
                    <a:pt x="228848" y="132591"/>
                  </a:lnTo>
                  <a:lnTo>
                    <a:pt x="229489" y="125349"/>
                  </a:lnTo>
                  <a:lnTo>
                    <a:pt x="299265" y="125349"/>
                  </a:lnTo>
                  <a:lnTo>
                    <a:pt x="299318" y="123571"/>
                  </a:lnTo>
                  <a:lnTo>
                    <a:pt x="283464" y="123571"/>
                  </a:lnTo>
                  <a:lnTo>
                    <a:pt x="232918" y="113029"/>
                  </a:lnTo>
                  <a:lnTo>
                    <a:pt x="235042" y="105283"/>
                  </a:lnTo>
                  <a:lnTo>
                    <a:pt x="235076" y="105155"/>
                  </a:lnTo>
                  <a:lnTo>
                    <a:pt x="239141" y="99440"/>
                  </a:lnTo>
                  <a:lnTo>
                    <a:pt x="244856" y="95758"/>
                  </a:lnTo>
                  <a:lnTo>
                    <a:pt x="250698" y="92075"/>
                  </a:lnTo>
                  <a:lnTo>
                    <a:pt x="257175" y="90931"/>
                  </a:lnTo>
                  <a:lnTo>
                    <a:pt x="287831" y="90931"/>
                  </a:lnTo>
                  <a:lnTo>
                    <a:pt x="282511" y="86328"/>
                  </a:lnTo>
                  <a:lnTo>
                    <a:pt x="275177" y="82351"/>
                  </a:lnTo>
                  <a:lnTo>
                    <a:pt x="266700" y="79755"/>
                  </a:lnTo>
                  <a:lnTo>
                    <a:pt x="257555" y="78656"/>
                  </a:lnTo>
                  <a:close/>
                </a:path>
                <a:path w="299720" h="175894">
                  <a:moveTo>
                    <a:pt x="278130" y="148336"/>
                  </a:moveTo>
                  <a:lnTo>
                    <a:pt x="274447" y="154304"/>
                  </a:lnTo>
                  <a:lnTo>
                    <a:pt x="270256" y="158368"/>
                  </a:lnTo>
                  <a:lnTo>
                    <a:pt x="261112" y="162687"/>
                  </a:lnTo>
                  <a:lnTo>
                    <a:pt x="255905" y="163067"/>
                  </a:lnTo>
                  <a:lnTo>
                    <a:pt x="287106" y="163067"/>
                  </a:lnTo>
                  <a:lnTo>
                    <a:pt x="289851" y="159765"/>
                  </a:lnTo>
                  <a:lnTo>
                    <a:pt x="293497" y="153669"/>
                  </a:lnTo>
                  <a:lnTo>
                    <a:pt x="278130" y="148336"/>
                  </a:lnTo>
                  <a:close/>
                </a:path>
                <a:path w="299720" h="175894">
                  <a:moveTo>
                    <a:pt x="299265" y="125349"/>
                  </a:moveTo>
                  <a:lnTo>
                    <a:pt x="229489" y="125349"/>
                  </a:lnTo>
                  <a:lnTo>
                    <a:pt x="296925" y="139573"/>
                  </a:lnTo>
                  <a:lnTo>
                    <a:pt x="297434" y="137794"/>
                  </a:lnTo>
                  <a:lnTo>
                    <a:pt x="297688" y="136398"/>
                  </a:lnTo>
                  <a:lnTo>
                    <a:pt x="299265" y="125349"/>
                  </a:lnTo>
                  <a:close/>
                </a:path>
                <a:path w="299720" h="175894">
                  <a:moveTo>
                    <a:pt x="287831" y="90931"/>
                  </a:moveTo>
                  <a:lnTo>
                    <a:pt x="257175" y="90931"/>
                  </a:lnTo>
                  <a:lnTo>
                    <a:pt x="271907" y="94106"/>
                  </a:lnTo>
                  <a:lnTo>
                    <a:pt x="274158" y="95758"/>
                  </a:lnTo>
                  <a:lnTo>
                    <a:pt x="277688" y="98425"/>
                  </a:lnTo>
                  <a:lnTo>
                    <a:pt x="281238" y="105155"/>
                  </a:lnTo>
                  <a:lnTo>
                    <a:pt x="283718" y="109727"/>
                  </a:lnTo>
                  <a:lnTo>
                    <a:pt x="284273" y="115062"/>
                  </a:lnTo>
                  <a:lnTo>
                    <a:pt x="284352" y="115824"/>
                  </a:lnTo>
                  <a:lnTo>
                    <a:pt x="283464" y="123571"/>
                  </a:lnTo>
                  <a:lnTo>
                    <a:pt x="299318" y="123571"/>
                  </a:lnTo>
                  <a:lnTo>
                    <a:pt x="299233" y="118872"/>
                  </a:lnTo>
                  <a:lnTo>
                    <a:pt x="299164" y="115062"/>
                  </a:lnTo>
                  <a:lnTo>
                    <a:pt x="297297" y="106255"/>
                  </a:lnTo>
                  <a:lnTo>
                    <a:pt x="293750" y="98425"/>
                  </a:lnTo>
                  <a:lnTo>
                    <a:pt x="288799" y="91815"/>
                  </a:lnTo>
                  <a:lnTo>
                    <a:pt x="288702" y="91686"/>
                  </a:lnTo>
                  <a:lnTo>
                    <a:pt x="287831" y="90931"/>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6910197" y="1323720"/>
              <a:ext cx="1682242" cy="471519"/>
            </a:xfrm>
            <a:prstGeom prst="rect">
              <a:avLst/>
            </a:prstGeom>
          </p:spPr>
        </p:pic>
      </p:grpSp>
      <p:grpSp>
        <p:nvGrpSpPr>
          <p:cNvPr id="8" name="object 8"/>
          <p:cNvGrpSpPr/>
          <p:nvPr/>
        </p:nvGrpSpPr>
        <p:grpSpPr>
          <a:xfrm>
            <a:off x="1142530" y="4695685"/>
            <a:ext cx="6859270" cy="1600835"/>
            <a:chOff x="1142530" y="4695685"/>
            <a:chExt cx="6859270" cy="1600835"/>
          </a:xfrm>
        </p:grpSpPr>
        <p:pic>
          <p:nvPicPr>
            <p:cNvPr id="9" name="object 9"/>
            <p:cNvPicPr/>
            <p:nvPr/>
          </p:nvPicPr>
          <p:blipFill>
            <a:blip r:embed="rId4" cstate="print"/>
            <a:stretch>
              <a:fillRect/>
            </a:stretch>
          </p:blipFill>
          <p:spPr>
            <a:xfrm>
              <a:off x="1209211" y="4790947"/>
              <a:ext cx="6696947" cy="1476615"/>
            </a:xfrm>
            <a:prstGeom prst="rect">
              <a:avLst/>
            </a:prstGeom>
          </p:spPr>
        </p:pic>
        <p:sp>
          <p:nvSpPr>
            <p:cNvPr id="10" name="object 10"/>
            <p:cNvSpPr/>
            <p:nvPr/>
          </p:nvSpPr>
          <p:spPr>
            <a:xfrm>
              <a:off x="1152055" y="4705210"/>
              <a:ext cx="6840220" cy="1581785"/>
            </a:xfrm>
            <a:custGeom>
              <a:avLst/>
              <a:gdLst/>
              <a:ahLst/>
              <a:cxnLst/>
              <a:rect l="l" t="t" r="r" b="b"/>
              <a:pathLst>
                <a:path w="6840220" h="1581785">
                  <a:moveTo>
                    <a:pt x="0" y="1581403"/>
                  </a:moveTo>
                  <a:lnTo>
                    <a:pt x="6839839" y="1581403"/>
                  </a:lnTo>
                  <a:lnTo>
                    <a:pt x="6839839" y="0"/>
                  </a:lnTo>
                  <a:lnTo>
                    <a:pt x="0" y="0"/>
                  </a:lnTo>
                  <a:lnTo>
                    <a:pt x="0" y="1581403"/>
                  </a:lnTo>
                  <a:close/>
                </a:path>
              </a:pathLst>
            </a:custGeom>
            <a:ln w="19050">
              <a:solidFill>
                <a:srgbClr val="2862B4"/>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82218" y="0"/>
            <a:ext cx="8562340" cy="6858000"/>
            <a:chOff x="582218" y="0"/>
            <a:chExt cx="8562340" cy="6858000"/>
          </a:xfrm>
        </p:grpSpPr>
        <p:sp>
          <p:nvSpPr>
            <p:cNvPr id="3" name="object 3"/>
            <p:cNvSpPr/>
            <p:nvPr/>
          </p:nvSpPr>
          <p:spPr>
            <a:xfrm>
              <a:off x="582218" y="2775252"/>
              <a:ext cx="4434205" cy="92075"/>
            </a:xfrm>
            <a:custGeom>
              <a:avLst/>
              <a:gdLst/>
              <a:ahLst/>
              <a:cxnLst/>
              <a:rect l="l" t="t" r="r" b="b"/>
              <a:pathLst>
                <a:path w="4434205" h="92075">
                  <a:moveTo>
                    <a:pt x="4434205" y="0"/>
                  </a:moveTo>
                  <a:lnTo>
                    <a:pt x="0" y="0"/>
                  </a:lnTo>
                  <a:lnTo>
                    <a:pt x="0" y="91899"/>
                  </a:lnTo>
                  <a:lnTo>
                    <a:pt x="4434205" y="91899"/>
                  </a:lnTo>
                  <a:lnTo>
                    <a:pt x="4434205" y="0"/>
                  </a:lnTo>
                  <a:close/>
                </a:path>
              </a:pathLst>
            </a:custGeom>
            <a:solidFill>
              <a:srgbClr val="000000"/>
            </a:solidFill>
          </p:spPr>
          <p:txBody>
            <a:bodyPr wrap="square" lIns="0" tIns="0" rIns="0" bIns="0" rtlCol="0"/>
            <a:lstStyle/>
            <a:p>
              <a:endParaRPr/>
            </a:p>
          </p:txBody>
        </p:sp>
        <p:sp>
          <p:nvSpPr>
            <p:cNvPr id="4" name="object 4"/>
            <p:cNvSpPr/>
            <p:nvPr/>
          </p:nvSpPr>
          <p:spPr>
            <a:xfrm>
              <a:off x="4960746" y="0"/>
              <a:ext cx="4183379" cy="6858000"/>
            </a:xfrm>
            <a:custGeom>
              <a:avLst/>
              <a:gdLst/>
              <a:ahLst/>
              <a:cxnLst/>
              <a:rect l="l" t="t" r="r" b="b"/>
              <a:pathLst>
                <a:path w="4183379" h="6858000">
                  <a:moveTo>
                    <a:pt x="4183253" y="6204077"/>
                  </a:moveTo>
                  <a:lnTo>
                    <a:pt x="1290447" y="6204077"/>
                  </a:lnTo>
                  <a:lnTo>
                    <a:pt x="1290447" y="6858000"/>
                  </a:lnTo>
                  <a:lnTo>
                    <a:pt x="4183253" y="6858000"/>
                  </a:lnTo>
                  <a:lnTo>
                    <a:pt x="4183253" y="6204077"/>
                  </a:lnTo>
                  <a:close/>
                </a:path>
                <a:path w="4183379" h="6858000">
                  <a:moveTo>
                    <a:pt x="3372104" y="0"/>
                  </a:moveTo>
                  <a:lnTo>
                    <a:pt x="2560447" y="0"/>
                  </a:lnTo>
                  <a:lnTo>
                    <a:pt x="2560447" y="6204077"/>
                  </a:lnTo>
                  <a:lnTo>
                    <a:pt x="3372104" y="6204077"/>
                  </a:lnTo>
                  <a:lnTo>
                    <a:pt x="3372104" y="0"/>
                  </a:lnTo>
                  <a:close/>
                </a:path>
                <a:path w="4183379" h="6858000">
                  <a:moveTo>
                    <a:pt x="1874555" y="0"/>
                  </a:moveTo>
                  <a:lnTo>
                    <a:pt x="1440622" y="0"/>
                  </a:lnTo>
                  <a:lnTo>
                    <a:pt x="0" y="2719070"/>
                  </a:lnTo>
                  <a:lnTo>
                    <a:pt x="731519" y="3094990"/>
                  </a:lnTo>
                  <a:lnTo>
                    <a:pt x="2255647" y="197993"/>
                  </a:lnTo>
                  <a:lnTo>
                    <a:pt x="1874555" y="0"/>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615289" y="55626"/>
              <a:ext cx="3467989" cy="2709418"/>
            </a:xfrm>
            <a:prstGeom prst="rect">
              <a:avLst/>
            </a:prstGeom>
          </p:spPr>
        </p:pic>
      </p:grpSp>
      <p:sp>
        <p:nvSpPr>
          <p:cNvPr id="6" name="object 6"/>
          <p:cNvSpPr txBox="1"/>
          <p:nvPr/>
        </p:nvSpPr>
        <p:spPr>
          <a:xfrm>
            <a:off x="567334" y="3079242"/>
            <a:ext cx="3120390" cy="953135"/>
          </a:xfrm>
          <a:prstGeom prst="rect">
            <a:avLst/>
          </a:prstGeom>
        </p:spPr>
        <p:txBody>
          <a:bodyPr vert="horz" wrap="square" lIns="0" tIns="67945" rIns="0" bIns="0" rtlCol="0">
            <a:spAutoFit/>
          </a:bodyPr>
          <a:lstStyle/>
          <a:p>
            <a:pPr marL="12700" marR="5080">
              <a:lnSpc>
                <a:spcPts val="3460"/>
              </a:lnSpc>
              <a:spcBef>
                <a:spcPts val="535"/>
              </a:spcBef>
            </a:pPr>
            <a:r>
              <a:rPr sz="3200" b="1" dirty="0">
                <a:latin typeface="Arial"/>
                <a:cs typeface="Arial"/>
              </a:rPr>
              <a:t>What</a:t>
            </a:r>
            <a:r>
              <a:rPr sz="3200" b="1" spc="-35" dirty="0">
                <a:latin typeface="Arial"/>
                <a:cs typeface="Arial"/>
              </a:rPr>
              <a:t> </a:t>
            </a:r>
            <a:r>
              <a:rPr sz="3200" b="1" dirty="0">
                <a:latin typeface="Arial"/>
                <a:cs typeface="Arial"/>
              </a:rPr>
              <a:t>are</a:t>
            </a:r>
            <a:r>
              <a:rPr sz="3200" b="1" spc="-20" dirty="0">
                <a:latin typeface="Arial"/>
                <a:cs typeface="Arial"/>
              </a:rPr>
              <a:t> </a:t>
            </a:r>
            <a:r>
              <a:rPr sz="3200" b="1" spc="-10" dirty="0">
                <a:latin typeface="Arial"/>
                <a:cs typeface="Arial"/>
              </a:rPr>
              <a:t>Neural Networks?</a:t>
            </a:r>
            <a:endParaRPr sz="3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334" y="3079242"/>
            <a:ext cx="2781300" cy="513715"/>
          </a:xfrm>
          <a:prstGeom prst="rect">
            <a:avLst/>
          </a:prstGeom>
        </p:spPr>
        <p:txBody>
          <a:bodyPr vert="horz" wrap="square" lIns="0" tIns="13335" rIns="0" bIns="0" rtlCol="0">
            <a:spAutoFit/>
          </a:bodyPr>
          <a:lstStyle/>
          <a:p>
            <a:pPr marL="12700">
              <a:lnSpc>
                <a:spcPct val="100000"/>
              </a:lnSpc>
              <a:spcBef>
                <a:spcPts val="105"/>
              </a:spcBef>
            </a:pPr>
            <a:r>
              <a:rPr sz="3200" dirty="0"/>
              <a:t>Exercise</a:t>
            </a:r>
            <a:r>
              <a:rPr sz="3200" spc="-60" dirty="0"/>
              <a:t> </a:t>
            </a:r>
            <a:r>
              <a:rPr sz="3200" spc="-10" dirty="0"/>
              <a:t>time!</a:t>
            </a:r>
            <a:endParaRPr sz="3200"/>
          </a:p>
        </p:txBody>
      </p:sp>
      <p:grpSp>
        <p:nvGrpSpPr>
          <p:cNvPr id="3" name="object 3"/>
          <p:cNvGrpSpPr/>
          <p:nvPr/>
        </p:nvGrpSpPr>
        <p:grpSpPr>
          <a:xfrm>
            <a:off x="2815335" y="4481703"/>
            <a:ext cx="2184400" cy="748030"/>
            <a:chOff x="2815335" y="4481703"/>
            <a:chExt cx="2184400" cy="748030"/>
          </a:xfrm>
        </p:grpSpPr>
        <p:sp>
          <p:nvSpPr>
            <p:cNvPr id="4" name="object 4"/>
            <p:cNvSpPr/>
            <p:nvPr/>
          </p:nvSpPr>
          <p:spPr>
            <a:xfrm>
              <a:off x="2815335" y="4481703"/>
              <a:ext cx="2184400" cy="748030"/>
            </a:xfrm>
            <a:custGeom>
              <a:avLst/>
              <a:gdLst/>
              <a:ahLst/>
              <a:cxnLst/>
              <a:rect l="l" t="t" r="r" b="b"/>
              <a:pathLst>
                <a:path w="2184400" h="748029">
                  <a:moveTo>
                    <a:pt x="63372" y="0"/>
                  </a:moveTo>
                  <a:lnTo>
                    <a:pt x="0" y="301117"/>
                  </a:lnTo>
                  <a:lnTo>
                    <a:pt x="2121027" y="748030"/>
                  </a:lnTo>
                  <a:lnTo>
                    <a:pt x="2184400" y="446913"/>
                  </a:lnTo>
                  <a:lnTo>
                    <a:pt x="63372" y="0"/>
                  </a:lnTo>
                  <a:close/>
                </a:path>
              </a:pathLst>
            </a:custGeom>
            <a:solidFill>
              <a:srgbClr val="D5FBC1"/>
            </a:solidFill>
          </p:spPr>
          <p:txBody>
            <a:bodyPr wrap="square" lIns="0" tIns="0" rIns="0" bIns="0" rtlCol="0"/>
            <a:lstStyle/>
            <a:p>
              <a:endParaRPr/>
            </a:p>
          </p:txBody>
        </p:sp>
        <p:sp>
          <p:nvSpPr>
            <p:cNvPr id="5" name="object 5"/>
            <p:cNvSpPr/>
            <p:nvPr/>
          </p:nvSpPr>
          <p:spPr>
            <a:xfrm>
              <a:off x="2938041" y="4596765"/>
              <a:ext cx="299720" cy="175895"/>
            </a:xfrm>
            <a:custGeom>
              <a:avLst/>
              <a:gdLst/>
              <a:ahLst/>
              <a:cxnLst/>
              <a:rect l="l" t="t" r="r" b="b"/>
              <a:pathLst>
                <a:path w="299719" h="175895">
                  <a:moveTo>
                    <a:pt x="1500" y="78612"/>
                  </a:moveTo>
                  <a:lnTo>
                    <a:pt x="0" y="86868"/>
                  </a:lnTo>
                  <a:lnTo>
                    <a:pt x="73" y="88011"/>
                  </a:lnTo>
                  <a:lnTo>
                    <a:pt x="726" y="94868"/>
                  </a:lnTo>
                  <a:lnTo>
                    <a:pt x="30552" y="127523"/>
                  </a:lnTo>
                  <a:lnTo>
                    <a:pt x="52786" y="133205"/>
                  </a:lnTo>
                  <a:lnTo>
                    <a:pt x="53358" y="133205"/>
                  </a:lnTo>
                  <a:lnTo>
                    <a:pt x="58873" y="133524"/>
                  </a:lnTo>
                  <a:lnTo>
                    <a:pt x="93575" y="118618"/>
                  </a:lnTo>
                  <a:lnTo>
                    <a:pt x="60301" y="118618"/>
                  </a:lnTo>
                  <a:lnTo>
                    <a:pt x="54586" y="118364"/>
                  </a:lnTo>
                  <a:lnTo>
                    <a:pt x="19280" y="96901"/>
                  </a:lnTo>
                  <a:lnTo>
                    <a:pt x="17000" y="88011"/>
                  </a:lnTo>
                  <a:lnTo>
                    <a:pt x="17040" y="84709"/>
                  </a:lnTo>
                  <a:lnTo>
                    <a:pt x="17284" y="81661"/>
                  </a:lnTo>
                  <a:lnTo>
                    <a:pt x="17375" y="80518"/>
                  </a:lnTo>
                  <a:lnTo>
                    <a:pt x="1500" y="78612"/>
                  </a:lnTo>
                  <a:close/>
                </a:path>
                <a:path w="299719" h="175895">
                  <a:moveTo>
                    <a:pt x="52173" y="0"/>
                  </a:moveTo>
                  <a:lnTo>
                    <a:pt x="37314" y="2793"/>
                  </a:lnTo>
                  <a:lnTo>
                    <a:pt x="31218" y="5842"/>
                  </a:lnTo>
                  <a:lnTo>
                    <a:pt x="26519" y="10541"/>
                  </a:lnTo>
                  <a:lnTo>
                    <a:pt x="21693" y="15240"/>
                  </a:lnTo>
                  <a:lnTo>
                    <a:pt x="18645" y="20828"/>
                  </a:lnTo>
                  <a:lnTo>
                    <a:pt x="17375" y="27051"/>
                  </a:lnTo>
                  <a:lnTo>
                    <a:pt x="16216" y="32385"/>
                  </a:lnTo>
                  <a:lnTo>
                    <a:pt x="16238" y="34798"/>
                  </a:lnTo>
                  <a:lnTo>
                    <a:pt x="16451" y="37846"/>
                  </a:lnTo>
                  <a:lnTo>
                    <a:pt x="16486" y="38354"/>
                  </a:lnTo>
                  <a:lnTo>
                    <a:pt x="18518" y="43561"/>
                  </a:lnTo>
                  <a:lnTo>
                    <a:pt x="20423" y="48768"/>
                  </a:lnTo>
                  <a:lnTo>
                    <a:pt x="24106" y="53593"/>
                  </a:lnTo>
                  <a:lnTo>
                    <a:pt x="62714" y="76073"/>
                  </a:lnTo>
                  <a:lnTo>
                    <a:pt x="69699" y="79629"/>
                  </a:lnTo>
                  <a:lnTo>
                    <a:pt x="72747" y="81661"/>
                  </a:lnTo>
                  <a:lnTo>
                    <a:pt x="77573" y="84709"/>
                  </a:lnTo>
                  <a:lnTo>
                    <a:pt x="80875" y="88011"/>
                  </a:lnTo>
                  <a:lnTo>
                    <a:pt x="84177" y="94868"/>
                  </a:lnTo>
                  <a:lnTo>
                    <a:pt x="84395" y="96901"/>
                  </a:lnTo>
                  <a:lnTo>
                    <a:pt x="84477" y="97662"/>
                  </a:lnTo>
                  <a:lnTo>
                    <a:pt x="84558" y="98425"/>
                  </a:lnTo>
                  <a:lnTo>
                    <a:pt x="83669" y="102362"/>
                  </a:lnTo>
                  <a:lnTo>
                    <a:pt x="83030" y="105664"/>
                  </a:lnTo>
                  <a:lnTo>
                    <a:pt x="82907" y="106299"/>
                  </a:lnTo>
                  <a:lnTo>
                    <a:pt x="81002" y="109601"/>
                  </a:lnTo>
                  <a:lnTo>
                    <a:pt x="77954" y="112395"/>
                  </a:lnTo>
                  <a:lnTo>
                    <a:pt x="74906" y="115062"/>
                  </a:lnTo>
                  <a:lnTo>
                    <a:pt x="70436" y="117093"/>
                  </a:lnTo>
                  <a:lnTo>
                    <a:pt x="69848" y="117093"/>
                  </a:lnTo>
                  <a:lnTo>
                    <a:pt x="65508" y="117729"/>
                  </a:lnTo>
                  <a:lnTo>
                    <a:pt x="60301" y="118618"/>
                  </a:lnTo>
                  <a:lnTo>
                    <a:pt x="93575" y="118618"/>
                  </a:lnTo>
                  <a:lnTo>
                    <a:pt x="101322" y="97662"/>
                  </a:lnTo>
                  <a:lnTo>
                    <a:pt x="100887" y="92329"/>
                  </a:lnTo>
                  <a:lnTo>
                    <a:pt x="100814" y="91440"/>
                  </a:lnTo>
                  <a:lnTo>
                    <a:pt x="67921" y="59769"/>
                  </a:lnTo>
                  <a:lnTo>
                    <a:pt x="59158" y="55626"/>
                  </a:lnTo>
                  <a:lnTo>
                    <a:pt x="50493" y="51438"/>
                  </a:lnTo>
                  <a:lnTo>
                    <a:pt x="32615" y="33782"/>
                  </a:lnTo>
                  <a:lnTo>
                    <a:pt x="33504" y="29337"/>
                  </a:lnTo>
                  <a:lnTo>
                    <a:pt x="34647" y="24130"/>
                  </a:lnTo>
                  <a:lnTo>
                    <a:pt x="37822" y="20193"/>
                  </a:lnTo>
                  <a:lnTo>
                    <a:pt x="48490" y="14859"/>
                  </a:lnTo>
                  <a:lnTo>
                    <a:pt x="56237" y="14605"/>
                  </a:lnTo>
                  <a:lnTo>
                    <a:pt x="96533" y="14605"/>
                  </a:lnTo>
                  <a:lnTo>
                    <a:pt x="92178" y="11557"/>
                  </a:lnTo>
                  <a:lnTo>
                    <a:pt x="60174" y="127"/>
                  </a:lnTo>
                  <a:lnTo>
                    <a:pt x="52173" y="0"/>
                  </a:lnTo>
                  <a:close/>
                </a:path>
                <a:path w="299719" h="175895">
                  <a:moveTo>
                    <a:pt x="96533" y="14605"/>
                  </a:moveTo>
                  <a:lnTo>
                    <a:pt x="56237" y="14605"/>
                  </a:lnTo>
                  <a:lnTo>
                    <a:pt x="75795" y="18668"/>
                  </a:lnTo>
                  <a:lnTo>
                    <a:pt x="82653" y="22225"/>
                  </a:lnTo>
                  <a:lnTo>
                    <a:pt x="90781" y="32385"/>
                  </a:lnTo>
                  <a:lnTo>
                    <a:pt x="92432" y="38989"/>
                  </a:lnTo>
                  <a:lnTo>
                    <a:pt x="91543" y="46990"/>
                  </a:lnTo>
                  <a:lnTo>
                    <a:pt x="107672" y="49149"/>
                  </a:lnTo>
                  <a:lnTo>
                    <a:pt x="108942" y="41783"/>
                  </a:lnTo>
                  <a:lnTo>
                    <a:pt x="108307" y="34798"/>
                  </a:lnTo>
                  <a:lnTo>
                    <a:pt x="105640" y="28193"/>
                  </a:lnTo>
                  <a:lnTo>
                    <a:pt x="103100" y="21590"/>
                  </a:lnTo>
                  <a:lnTo>
                    <a:pt x="98528" y="16002"/>
                  </a:lnTo>
                  <a:lnTo>
                    <a:pt x="96533" y="14605"/>
                  </a:lnTo>
                  <a:close/>
                </a:path>
                <a:path w="299719" h="175895">
                  <a:moveTo>
                    <a:pt x="160576" y="58191"/>
                  </a:moveTo>
                  <a:lnTo>
                    <a:pt x="124532" y="78787"/>
                  </a:lnTo>
                  <a:lnTo>
                    <a:pt x="115876" y="108999"/>
                  </a:lnTo>
                  <a:lnTo>
                    <a:pt x="115954" y="112091"/>
                  </a:lnTo>
                  <a:lnTo>
                    <a:pt x="116028" y="115062"/>
                  </a:lnTo>
                  <a:lnTo>
                    <a:pt x="141361" y="151290"/>
                  </a:lnTo>
                  <a:lnTo>
                    <a:pt x="158244" y="155122"/>
                  </a:lnTo>
                  <a:lnTo>
                    <a:pt x="165237" y="155122"/>
                  </a:lnTo>
                  <a:lnTo>
                    <a:pt x="171588" y="154051"/>
                  </a:lnTo>
                  <a:lnTo>
                    <a:pt x="171814" y="154051"/>
                  </a:lnTo>
                  <a:lnTo>
                    <a:pt x="178157" y="151765"/>
                  </a:lnTo>
                  <a:lnTo>
                    <a:pt x="183732" y="148546"/>
                  </a:lnTo>
                  <a:lnTo>
                    <a:pt x="188651" y="144399"/>
                  </a:lnTo>
                  <a:lnTo>
                    <a:pt x="190142" y="142621"/>
                  </a:lnTo>
                  <a:lnTo>
                    <a:pt x="158980" y="142621"/>
                  </a:lnTo>
                  <a:lnTo>
                    <a:pt x="153392" y="141478"/>
                  </a:lnTo>
                  <a:lnTo>
                    <a:pt x="131923" y="112091"/>
                  </a:lnTo>
                  <a:lnTo>
                    <a:pt x="132564" y="104902"/>
                  </a:lnTo>
                  <a:lnTo>
                    <a:pt x="202332" y="104902"/>
                  </a:lnTo>
                  <a:lnTo>
                    <a:pt x="202391" y="103124"/>
                  </a:lnTo>
                  <a:lnTo>
                    <a:pt x="186539" y="103124"/>
                  </a:lnTo>
                  <a:lnTo>
                    <a:pt x="135993" y="92456"/>
                  </a:lnTo>
                  <a:lnTo>
                    <a:pt x="138117" y="84836"/>
                  </a:lnTo>
                  <a:lnTo>
                    <a:pt x="142216" y="78993"/>
                  </a:lnTo>
                  <a:lnTo>
                    <a:pt x="153773" y="71501"/>
                  </a:lnTo>
                  <a:lnTo>
                    <a:pt x="160123" y="70485"/>
                  </a:lnTo>
                  <a:lnTo>
                    <a:pt x="190911" y="70485"/>
                  </a:lnTo>
                  <a:lnTo>
                    <a:pt x="185555" y="65865"/>
                  </a:lnTo>
                  <a:lnTo>
                    <a:pt x="178197" y="61902"/>
                  </a:lnTo>
                  <a:lnTo>
                    <a:pt x="169648" y="59309"/>
                  </a:lnTo>
                  <a:lnTo>
                    <a:pt x="160576" y="58191"/>
                  </a:lnTo>
                  <a:close/>
                </a:path>
                <a:path w="299719" h="175895">
                  <a:moveTo>
                    <a:pt x="181078" y="127889"/>
                  </a:moveTo>
                  <a:lnTo>
                    <a:pt x="158980" y="142621"/>
                  </a:lnTo>
                  <a:lnTo>
                    <a:pt x="190142" y="142621"/>
                  </a:lnTo>
                  <a:lnTo>
                    <a:pt x="192927" y="139299"/>
                  </a:lnTo>
                  <a:lnTo>
                    <a:pt x="196572" y="133223"/>
                  </a:lnTo>
                  <a:lnTo>
                    <a:pt x="181078" y="127889"/>
                  </a:lnTo>
                  <a:close/>
                </a:path>
                <a:path w="299719" h="175895">
                  <a:moveTo>
                    <a:pt x="202332" y="104902"/>
                  </a:moveTo>
                  <a:lnTo>
                    <a:pt x="132564" y="104902"/>
                  </a:lnTo>
                  <a:lnTo>
                    <a:pt x="200001" y="119126"/>
                  </a:lnTo>
                  <a:lnTo>
                    <a:pt x="200382" y="117348"/>
                  </a:lnTo>
                  <a:lnTo>
                    <a:pt x="200763" y="115951"/>
                  </a:lnTo>
                  <a:lnTo>
                    <a:pt x="202332" y="104902"/>
                  </a:lnTo>
                  <a:close/>
                </a:path>
                <a:path w="299719" h="175895">
                  <a:moveTo>
                    <a:pt x="190911" y="70485"/>
                  </a:moveTo>
                  <a:lnTo>
                    <a:pt x="160123" y="70485"/>
                  </a:lnTo>
                  <a:lnTo>
                    <a:pt x="167235" y="71882"/>
                  </a:lnTo>
                  <a:lnTo>
                    <a:pt x="174982" y="73533"/>
                  </a:lnTo>
                  <a:lnTo>
                    <a:pt x="180697" y="77851"/>
                  </a:lnTo>
                  <a:lnTo>
                    <a:pt x="184380" y="84836"/>
                  </a:lnTo>
                  <a:lnTo>
                    <a:pt x="186666" y="89281"/>
                  </a:lnTo>
                  <a:lnTo>
                    <a:pt x="187325" y="94551"/>
                  </a:lnTo>
                  <a:lnTo>
                    <a:pt x="187428" y="95377"/>
                  </a:lnTo>
                  <a:lnTo>
                    <a:pt x="186539" y="103124"/>
                  </a:lnTo>
                  <a:lnTo>
                    <a:pt x="202391" y="103124"/>
                  </a:lnTo>
                  <a:lnTo>
                    <a:pt x="191723" y="71185"/>
                  </a:lnTo>
                  <a:lnTo>
                    <a:pt x="190911" y="70485"/>
                  </a:lnTo>
                  <a:close/>
                </a:path>
                <a:path w="299719" h="175895">
                  <a:moveTo>
                    <a:pt x="257532" y="78636"/>
                  </a:moveTo>
                  <a:lnTo>
                    <a:pt x="221449" y="99218"/>
                  </a:lnTo>
                  <a:lnTo>
                    <a:pt x="212777" y="129446"/>
                  </a:lnTo>
                  <a:lnTo>
                    <a:pt x="212855" y="132538"/>
                  </a:lnTo>
                  <a:lnTo>
                    <a:pt x="212929" y="135509"/>
                  </a:lnTo>
                  <a:lnTo>
                    <a:pt x="238262" y="171737"/>
                  </a:lnTo>
                  <a:lnTo>
                    <a:pt x="255145" y="175569"/>
                  </a:lnTo>
                  <a:lnTo>
                    <a:pt x="262138" y="175569"/>
                  </a:lnTo>
                  <a:lnTo>
                    <a:pt x="268489" y="174498"/>
                  </a:lnTo>
                  <a:lnTo>
                    <a:pt x="268715" y="174498"/>
                  </a:lnTo>
                  <a:lnTo>
                    <a:pt x="275058" y="172212"/>
                  </a:lnTo>
                  <a:lnTo>
                    <a:pt x="280633" y="168975"/>
                  </a:lnTo>
                  <a:lnTo>
                    <a:pt x="285552" y="164798"/>
                  </a:lnTo>
                  <a:lnTo>
                    <a:pt x="287001" y="163068"/>
                  </a:lnTo>
                  <a:lnTo>
                    <a:pt x="255881" y="163068"/>
                  </a:lnTo>
                  <a:lnTo>
                    <a:pt x="250293" y="161925"/>
                  </a:lnTo>
                  <a:lnTo>
                    <a:pt x="229321" y="139573"/>
                  </a:lnTo>
                  <a:lnTo>
                    <a:pt x="229203" y="139080"/>
                  </a:lnTo>
                  <a:lnTo>
                    <a:pt x="228824" y="132538"/>
                  </a:lnTo>
                  <a:lnTo>
                    <a:pt x="229465" y="125349"/>
                  </a:lnTo>
                  <a:lnTo>
                    <a:pt x="299292" y="125349"/>
                  </a:lnTo>
                  <a:lnTo>
                    <a:pt x="299345" y="123571"/>
                  </a:lnTo>
                  <a:lnTo>
                    <a:pt x="283440" y="123571"/>
                  </a:lnTo>
                  <a:lnTo>
                    <a:pt x="232894" y="112903"/>
                  </a:lnTo>
                  <a:lnTo>
                    <a:pt x="257151" y="90932"/>
                  </a:lnTo>
                  <a:lnTo>
                    <a:pt x="287864" y="90932"/>
                  </a:lnTo>
                  <a:lnTo>
                    <a:pt x="282488" y="86312"/>
                  </a:lnTo>
                  <a:lnTo>
                    <a:pt x="275154" y="82349"/>
                  </a:lnTo>
                  <a:lnTo>
                    <a:pt x="266676" y="79756"/>
                  </a:lnTo>
                  <a:lnTo>
                    <a:pt x="257532" y="78636"/>
                  </a:lnTo>
                  <a:close/>
                </a:path>
                <a:path w="299719" h="175895">
                  <a:moveTo>
                    <a:pt x="278106" y="148336"/>
                  </a:moveTo>
                  <a:lnTo>
                    <a:pt x="255881" y="163068"/>
                  </a:lnTo>
                  <a:lnTo>
                    <a:pt x="287001" y="163068"/>
                  </a:lnTo>
                  <a:lnTo>
                    <a:pt x="289828" y="159692"/>
                  </a:lnTo>
                  <a:lnTo>
                    <a:pt x="293473" y="153670"/>
                  </a:lnTo>
                  <a:lnTo>
                    <a:pt x="278106" y="148336"/>
                  </a:lnTo>
                  <a:close/>
                </a:path>
                <a:path w="299719" h="175895">
                  <a:moveTo>
                    <a:pt x="299292" y="125349"/>
                  </a:moveTo>
                  <a:lnTo>
                    <a:pt x="229465" y="125349"/>
                  </a:lnTo>
                  <a:lnTo>
                    <a:pt x="296902" y="139573"/>
                  </a:lnTo>
                  <a:lnTo>
                    <a:pt x="297410" y="137795"/>
                  </a:lnTo>
                  <a:lnTo>
                    <a:pt x="297664" y="136398"/>
                  </a:lnTo>
                  <a:lnTo>
                    <a:pt x="297918" y="135509"/>
                  </a:lnTo>
                  <a:lnTo>
                    <a:pt x="299292" y="125349"/>
                  </a:lnTo>
                  <a:close/>
                </a:path>
                <a:path w="299719" h="175895">
                  <a:moveTo>
                    <a:pt x="287864" y="90932"/>
                  </a:moveTo>
                  <a:lnTo>
                    <a:pt x="257151" y="90932"/>
                  </a:lnTo>
                  <a:lnTo>
                    <a:pt x="264136" y="92329"/>
                  </a:lnTo>
                  <a:lnTo>
                    <a:pt x="271883" y="93980"/>
                  </a:lnTo>
                  <a:lnTo>
                    <a:pt x="284329" y="115824"/>
                  </a:lnTo>
                  <a:lnTo>
                    <a:pt x="283440" y="123571"/>
                  </a:lnTo>
                  <a:lnTo>
                    <a:pt x="299345" y="123571"/>
                  </a:lnTo>
                  <a:lnTo>
                    <a:pt x="288679" y="91632"/>
                  </a:lnTo>
                  <a:lnTo>
                    <a:pt x="287864" y="90932"/>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294506" y="4667123"/>
              <a:ext cx="1558543" cy="44548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1058926"/>
            <a:ext cx="716470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The</a:t>
            </a:r>
            <a:r>
              <a:rPr sz="1800" spc="-50" dirty="0">
                <a:latin typeface="Arial MT"/>
                <a:cs typeface="Arial MT"/>
              </a:rPr>
              <a:t> </a:t>
            </a:r>
            <a:r>
              <a:rPr sz="1800" dirty="0">
                <a:latin typeface="Arial MT"/>
                <a:cs typeface="Arial MT"/>
              </a:rPr>
              <a:t>human</a:t>
            </a:r>
            <a:r>
              <a:rPr sz="1800" spc="-20" dirty="0">
                <a:latin typeface="Arial MT"/>
                <a:cs typeface="Arial MT"/>
              </a:rPr>
              <a:t> </a:t>
            </a:r>
            <a:r>
              <a:rPr sz="1800" dirty="0">
                <a:latin typeface="Arial MT"/>
                <a:cs typeface="Arial MT"/>
              </a:rPr>
              <a:t>brain</a:t>
            </a:r>
            <a:r>
              <a:rPr sz="1800" spc="-15" dirty="0">
                <a:latin typeface="Arial MT"/>
                <a:cs typeface="Arial MT"/>
              </a:rPr>
              <a:t> </a:t>
            </a:r>
            <a:r>
              <a:rPr sz="1800" dirty="0">
                <a:latin typeface="Arial MT"/>
                <a:cs typeface="Arial MT"/>
              </a:rPr>
              <a:t>has</a:t>
            </a:r>
            <a:r>
              <a:rPr sz="1800" spc="-30" dirty="0">
                <a:latin typeface="Arial MT"/>
                <a:cs typeface="Arial MT"/>
              </a:rPr>
              <a:t> </a:t>
            </a:r>
            <a:r>
              <a:rPr sz="1800" dirty="0">
                <a:latin typeface="Arial MT"/>
                <a:cs typeface="Arial MT"/>
              </a:rPr>
              <a:t>about</a:t>
            </a:r>
            <a:r>
              <a:rPr sz="1800" spc="-10" dirty="0">
                <a:latin typeface="Arial MT"/>
                <a:cs typeface="Arial MT"/>
              </a:rPr>
              <a:t> </a:t>
            </a:r>
            <a:r>
              <a:rPr sz="1800" dirty="0">
                <a:latin typeface="Arial MT"/>
                <a:cs typeface="Arial MT"/>
              </a:rPr>
              <a:t>86,100,000,000</a:t>
            </a:r>
            <a:r>
              <a:rPr sz="1800" spc="-10" dirty="0">
                <a:latin typeface="Arial MT"/>
                <a:cs typeface="Arial MT"/>
              </a:rPr>
              <a:t> </a:t>
            </a:r>
            <a:r>
              <a:rPr sz="1800" dirty="0">
                <a:latin typeface="Arial MT"/>
                <a:cs typeface="Arial MT"/>
              </a:rPr>
              <a:t>neurons.</a:t>
            </a:r>
            <a:r>
              <a:rPr sz="1800" spc="-15" dirty="0">
                <a:latin typeface="Arial MT"/>
                <a:cs typeface="Arial MT"/>
              </a:rPr>
              <a:t> </a:t>
            </a:r>
            <a:r>
              <a:rPr sz="1800" dirty="0">
                <a:latin typeface="Arial MT"/>
                <a:cs typeface="Arial MT"/>
              </a:rPr>
              <a:t>Input</a:t>
            </a:r>
            <a:r>
              <a:rPr sz="1800" spc="-25" dirty="0">
                <a:latin typeface="Arial MT"/>
                <a:cs typeface="Arial MT"/>
              </a:rPr>
              <a:t> </a:t>
            </a:r>
            <a:r>
              <a:rPr sz="1800" dirty="0">
                <a:latin typeface="Arial MT"/>
                <a:cs typeface="Arial MT"/>
              </a:rPr>
              <a:t>signals</a:t>
            </a:r>
            <a:r>
              <a:rPr sz="1800" spc="-10" dirty="0">
                <a:latin typeface="Arial MT"/>
                <a:cs typeface="Arial MT"/>
              </a:rPr>
              <a:t> </a:t>
            </a:r>
            <a:r>
              <a:rPr sz="1800" spc="-25" dirty="0">
                <a:latin typeface="Arial MT"/>
                <a:cs typeface="Arial MT"/>
              </a:rPr>
              <a:t>are </a:t>
            </a:r>
            <a:r>
              <a:rPr sz="1800" dirty="0">
                <a:latin typeface="Arial MT"/>
                <a:cs typeface="Arial MT"/>
              </a:rPr>
              <a:t>combined</a:t>
            </a:r>
            <a:r>
              <a:rPr sz="1800" spc="-25" dirty="0">
                <a:latin typeface="Arial MT"/>
                <a:cs typeface="Arial MT"/>
              </a:rPr>
              <a:t> </a:t>
            </a:r>
            <a:r>
              <a:rPr sz="1800" dirty="0">
                <a:latin typeface="Arial MT"/>
                <a:cs typeface="Arial MT"/>
              </a:rPr>
              <a:t>and</a:t>
            </a:r>
            <a:r>
              <a:rPr sz="1800" spc="-40" dirty="0">
                <a:latin typeface="Arial MT"/>
                <a:cs typeface="Arial MT"/>
              </a:rPr>
              <a:t> </a:t>
            </a:r>
            <a:r>
              <a:rPr sz="1800" dirty="0">
                <a:latin typeface="Arial MT"/>
                <a:cs typeface="Arial MT"/>
              </a:rPr>
              <a:t>strengthened</a:t>
            </a:r>
            <a:r>
              <a:rPr sz="1800" spc="-25" dirty="0">
                <a:latin typeface="Arial MT"/>
                <a:cs typeface="Arial MT"/>
              </a:rPr>
              <a:t> </a:t>
            </a:r>
            <a:r>
              <a:rPr sz="1800" dirty="0">
                <a:latin typeface="Arial MT"/>
                <a:cs typeface="Arial MT"/>
              </a:rPr>
              <a:t>or</a:t>
            </a:r>
            <a:r>
              <a:rPr sz="1800" spc="-40" dirty="0">
                <a:latin typeface="Arial MT"/>
                <a:cs typeface="Arial MT"/>
              </a:rPr>
              <a:t> </a:t>
            </a:r>
            <a:r>
              <a:rPr sz="1800" dirty="0">
                <a:latin typeface="Arial MT"/>
                <a:cs typeface="Arial MT"/>
              </a:rPr>
              <a:t>weakened</a:t>
            </a:r>
            <a:r>
              <a:rPr sz="1800" spc="10" dirty="0">
                <a:latin typeface="Arial MT"/>
                <a:cs typeface="Arial MT"/>
              </a:rPr>
              <a:t> </a:t>
            </a:r>
            <a:r>
              <a:rPr sz="1800" spc="-10" dirty="0">
                <a:latin typeface="Arial MT"/>
                <a:cs typeface="Arial MT"/>
              </a:rPr>
              <a:t>(non-linear).</a:t>
            </a:r>
            <a:endParaRPr sz="1800">
              <a:latin typeface="Arial MT"/>
              <a:cs typeface="Arial MT"/>
            </a:endParaRPr>
          </a:p>
        </p:txBody>
      </p:sp>
      <p:sp>
        <p:nvSpPr>
          <p:cNvPr id="3" name="object 3"/>
          <p:cNvSpPr txBox="1"/>
          <p:nvPr/>
        </p:nvSpPr>
        <p:spPr>
          <a:xfrm>
            <a:off x="578916" y="3641217"/>
            <a:ext cx="679069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Neurons</a:t>
            </a:r>
            <a:r>
              <a:rPr sz="1800" spc="-15" dirty="0">
                <a:latin typeface="Arial MT"/>
                <a:cs typeface="Arial MT"/>
              </a:rPr>
              <a:t> </a:t>
            </a:r>
            <a:r>
              <a:rPr sz="1800" dirty="0">
                <a:latin typeface="Arial MT"/>
                <a:cs typeface="Arial MT"/>
              </a:rPr>
              <a:t>are</a:t>
            </a:r>
            <a:r>
              <a:rPr sz="1800" spc="-15" dirty="0">
                <a:latin typeface="Arial MT"/>
                <a:cs typeface="Arial MT"/>
              </a:rPr>
              <a:t> </a:t>
            </a:r>
            <a:r>
              <a:rPr sz="1800" dirty="0">
                <a:latin typeface="Arial MT"/>
                <a:cs typeface="Arial MT"/>
              </a:rPr>
              <a:t>connected</a:t>
            </a:r>
            <a:r>
              <a:rPr sz="1800" spc="-20"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each</a:t>
            </a:r>
            <a:r>
              <a:rPr sz="1800" spc="-20" dirty="0">
                <a:latin typeface="Arial MT"/>
                <a:cs typeface="Arial MT"/>
              </a:rPr>
              <a:t> </a:t>
            </a:r>
            <a:r>
              <a:rPr sz="1800" dirty="0">
                <a:latin typeface="Arial MT"/>
                <a:cs typeface="Arial MT"/>
              </a:rPr>
              <a:t>other</a:t>
            </a:r>
            <a:r>
              <a:rPr sz="1800" spc="-15"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form</a:t>
            </a:r>
            <a:r>
              <a:rPr sz="1800" spc="-20"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neural</a:t>
            </a:r>
            <a:r>
              <a:rPr sz="1800" spc="-10" dirty="0">
                <a:latin typeface="Arial MT"/>
                <a:cs typeface="Arial MT"/>
              </a:rPr>
              <a:t> </a:t>
            </a:r>
            <a:r>
              <a:rPr sz="1800" dirty="0">
                <a:latin typeface="Arial MT"/>
                <a:cs typeface="Arial MT"/>
              </a:rPr>
              <a:t>network</a:t>
            </a:r>
            <a:r>
              <a:rPr sz="1800" spc="25" dirty="0">
                <a:latin typeface="Arial MT"/>
                <a:cs typeface="Arial MT"/>
              </a:rPr>
              <a:t> </a:t>
            </a:r>
            <a:r>
              <a:rPr sz="1800" spc="-20" dirty="0">
                <a:latin typeface="Arial MT"/>
                <a:cs typeface="Arial MT"/>
              </a:rPr>
              <a:t>with </a:t>
            </a:r>
            <a:r>
              <a:rPr sz="1800" dirty="0">
                <a:latin typeface="Arial MT"/>
                <a:cs typeface="Arial MT"/>
              </a:rPr>
              <a:t>100,000,000,000,000</a:t>
            </a:r>
            <a:r>
              <a:rPr sz="1800" spc="-40" dirty="0">
                <a:latin typeface="Arial MT"/>
                <a:cs typeface="Arial MT"/>
              </a:rPr>
              <a:t> </a:t>
            </a:r>
            <a:r>
              <a:rPr sz="1800" spc="-10" dirty="0">
                <a:latin typeface="Arial MT"/>
                <a:cs typeface="Arial MT"/>
              </a:rPr>
              <a:t>connections.</a:t>
            </a:r>
            <a:endParaRPr sz="18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dirty="0"/>
              <a:t>A</a:t>
            </a:r>
            <a:r>
              <a:rPr spc="-35" dirty="0"/>
              <a:t> </a:t>
            </a:r>
            <a:r>
              <a:rPr dirty="0"/>
              <a:t>biological</a:t>
            </a:r>
            <a:r>
              <a:rPr spc="-60" dirty="0"/>
              <a:t> </a:t>
            </a:r>
            <a:r>
              <a:rPr dirty="0"/>
              <a:t>neural</a:t>
            </a:r>
            <a:r>
              <a:rPr spc="-30" dirty="0"/>
              <a:t> </a:t>
            </a:r>
            <a:r>
              <a:rPr spc="-10" dirty="0"/>
              <a:t>network</a:t>
            </a:r>
          </a:p>
        </p:txBody>
      </p:sp>
      <p:pic>
        <p:nvPicPr>
          <p:cNvPr id="5" name="object 5"/>
          <p:cNvPicPr/>
          <p:nvPr/>
        </p:nvPicPr>
        <p:blipFill>
          <a:blip r:embed="rId3" cstate="print"/>
          <a:stretch>
            <a:fillRect/>
          </a:stretch>
        </p:blipFill>
        <p:spPr>
          <a:xfrm>
            <a:off x="3155386" y="1858772"/>
            <a:ext cx="2847015" cy="1509740"/>
          </a:xfrm>
          <a:prstGeom prst="rect">
            <a:avLst/>
          </a:prstGeom>
        </p:spPr>
      </p:pic>
      <p:pic>
        <p:nvPicPr>
          <p:cNvPr id="6" name="object 6"/>
          <p:cNvPicPr/>
          <p:nvPr/>
        </p:nvPicPr>
        <p:blipFill>
          <a:blip r:embed="rId4" cstate="print"/>
          <a:stretch>
            <a:fillRect/>
          </a:stretch>
        </p:blipFill>
        <p:spPr>
          <a:xfrm>
            <a:off x="2025395" y="4478832"/>
            <a:ext cx="5093208" cy="19441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074421" y="1986746"/>
            <a:ext cx="6867539" cy="3996383"/>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dirty="0"/>
              <a:t>Artificial</a:t>
            </a:r>
            <a:r>
              <a:rPr spc="-45" dirty="0"/>
              <a:t> </a:t>
            </a:r>
            <a:r>
              <a:rPr dirty="0"/>
              <a:t>neural</a:t>
            </a:r>
            <a:r>
              <a:rPr spc="-25" dirty="0"/>
              <a:t> </a:t>
            </a:r>
            <a:r>
              <a:rPr dirty="0"/>
              <a:t>network</a:t>
            </a:r>
            <a:r>
              <a:rPr spc="-55" dirty="0"/>
              <a:t> </a:t>
            </a:r>
            <a:r>
              <a:rPr dirty="0"/>
              <a:t>(ANN</a:t>
            </a:r>
            <a:r>
              <a:rPr spc="5" dirty="0"/>
              <a:t> </a:t>
            </a:r>
            <a:r>
              <a:rPr dirty="0"/>
              <a:t>or</a:t>
            </a:r>
            <a:r>
              <a:rPr spc="-25" dirty="0"/>
              <a:t> NN)</a:t>
            </a:r>
          </a:p>
        </p:txBody>
      </p:sp>
      <p:sp>
        <p:nvSpPr>
          <p:cNvPr id="4" name="object 4"/>
          <p:cNvSpPr txBox="1"/>
          <p:nvPr/>
        </p:nvSpPr>
        <p:spPr>
          <a:xfrm>
            <a:off x="243763" y="1067625"/>
            <a:ext cx="1807845" cy="400685"/>
          </a:xfrm>
          <a:prstGeom prst="rect">
            <a:avLst/>
          </a:prstGeom>
          <a:ln w="25400">
            <a:solidFill>
              <a:srgbClr val="2862B4"/>
            </a:solidFill>
          </a:ln>
        </p:spPr>
        <p:txBody>
          <a:bodyPr vert="horz" wrap="square" lIns="0" tIns="38735" rIns="0" bIns="0" rtlCol="0">
            <a:spAutoFit/>
          </a:bodyPr>
          <a:lstStyle/>
          <a:p>
            <a:pPr marL="311150">
              <a:lnSpc>
                <a:spcPct val="100000"/>
              </a:lnSpc>
              <a:spcBef>
                <a:spcPts val="305"/>
              </a:spcBef>
            </a:pPr>
            <a:r>
              <a:rPr sz="2000" dirty="0">
                <a:solidFill>
                  <a:srgbClr val="C00000"/>
                </a:solidFill>
                <a:latin typeface="Arial MT"/>
                <a:cs typeface="Arial MT"/>
              </a:rPr>
              <a:t>Input</a:t>
            </a:r>
            <a:r>
              <a:rPr sz="2000" spc="-25" dirty="0">
                <a:solidFill>
                  <a:srgbClr val="C00000"/>
                </a:solidFill>
                <a:latin typeface="Arial MT"/>
                <a:cs typeface="Arial MT"/>
              </a:rPr>
              <a:t> </a:t>
            </a:r>
            <a:r>
              <a:rPr sz="2000" spc="-10" dirty="0">
                <a:solidFill>
                  <a:srgbClr val="C00000"/>
                </a:solidFill>
                <a:latin typeface="Arial MT"/>
                <a:cs typeface="Arial MT"/>
              </a:rPr>
              <a:t>layer</a:t>
            </a:r>
            <a:endParaRPr sz="2000">
              <a:latin typeface="Arial MT"/>
              <a:cs typeface="Arial MT"/>
            </a:endParaRPr>
          </a:p>
        </p:txBody>
      </p:sp>
      <p:grpSp>
        <p:nvGrpSpPr>
          <p:cNvPr id="5" name="object 5"/>
          <p:cNvGrpSpPr/>
          <p:nvPr/>
        </p:nvGrpSpPr>
        <p:grpSpPr>
          <a:xfrm>
            <a:off x="904862" y="1084681"/>
            <a:ext cx="7209155" cy="5036820"/>
            <a:chOff x="904862" y="1084681"/>
            <a:chExt cx="7209155" cy="5036820"/>
          </a:xfrm>
        </p:grpSpPr>
        <p:sp>
          <p:nvSpPr>
            <p:cNvPr id="6" name="object 6"/>
            <p:cNvSpPr/>
            <p:nvPr/>
          </p:nvSpPr>
          <p:spPr>
            <a:xfrm>
              <a:off x="919149" y="1882686"/>
              <a:ext cx="7180580" cy="4224655"/>
            </a:xfrm>
            <a:custGeom>
              <a:avLst/>
              <a:gdLst/>
              <a:ahLst/>
              <a:cxnLst/>
              <a:rect l="l" t="t" r="r" b="b"/>
              <a:pathLst>
                <a:path w="7180580" h="4224655">
                  <a:moveTo>
                    <a:pt x="0" y="4224401"/>
                  </a:moveTo>
                  <a:lnTo>
                    <a:pt x="461670" y="4224401"/>
                  </a:lnTo>
                  <a:lnTo>
                    <a:pt x="461670" y="0"/>
                  </a:lnTo>
                  <a:lnTo>
                    <a:pt x="0" y="0"/>
                  </a:lnTo>
                  <a:lnTo>
                    <a:pt x="0" y="4224401"/>
                  </a:lnTo>
                  <a:close/>
                </a:path>
                <a:path w="7180580" h="4224655">
                  <a:moveTo>
                    <a:pt x="2219782" y="3693121"/>
                  </a:moveTo>
                  <a:lnTo>
                    <a:pt x="2681452" y="3693121"/>
                  </a:lnTo>
                  <a:lnTo>
                    <a:pt x="2681452" y="400011"/>
                  </a:lnTo>
                  <a:lnTo>
                    <a:pt x="2219782" y="400011"/>
                  </a:lnTo>
                  <a:lnTo>
                    <a:pt x="2219782" y="3693121"/>
                  </a:lnTo>
                  <a:close/>
                </a:path>
                <a:path w="7180580" h="4224655">
                  <a:moveTo>
                    <a:pt x="4469333" y="3325456"/>
                  </a:moveTo>
                  <a:lnTo>
                    <a:pt x="4931003" y="3325456"/>
                  </a:lnTo>
                  <a:lnTo>
                    <a:pt x="4931003" y="868006"/>
                  </a:lnTo>
                  <a:lnTo>
                    <a:pt x="4469333" y="868006"/>
                  </a:lnTo>
                  <a:lnTo>
                    <a:pt x="4469333" y="3325456"/>
                  </a:lnTo>
                  <a:close/>
                </a:path>
                <a:path w="7180580" h="4224655">
                  <a:moveTo>
                    <a:pt x="6718884" y="2828505"/>
                  </a:moveTo>
                  <a:lnTo>
                    <a:pt x="7180554" y="2828505"/>
                  </a:lnTo>
                  <a:lnTo>
                    <a:pt x="7180554" y="1427060"/>
                  </a:lnTo>
                  <a:lnTo>
                    <a:pt x="6718884" y="1427060"/>
                  </a:lnTo>
                  <a:lnTo>
                    <a:pt x="6718884" y="2828505"/>
                  </a:lnTo>
                  <a:close/>
                </a:path>
              </a:pathLst>
            </a:custGeom>
            <a:ln w="28575">
              <a:solidFill>
                <a:srgbClr val="2862B4"/>
              </a:solidFill>
              <a:prstDash val="dot"/>
            </a:ln>
          </p:spPr>
          <p:txBody>
            <a:bodyPr wrap="square" lIns="0" tIns="0" rIns="0" bIns="0" rtlCol="0"/>
            <a:lstStyle/>
            <a:p>
              <a:endParaRPr/>
            </a:p>
          </p:txBody>
        </p:sp>
        <p:pic>
          <p:nvPicPr>
            <p:cNvPr id="7" name="object 7"/>
            <p:cNvPicPr/>
            <p:nvPr/>
          </p:nvPicPr>
          <p:blipFill>
            <a:blip r:embed="rId4" cstate="print"/>
            <a:stretch>
              <a:fillRect/>
            </a:stretch>
          </p:blipFill>
          <p:spPr>
            <a:xfrm>
              <a:off x="1030224" y="1444764"/>
              <a:ext cx="234670" cy="573011"/>
            </a:xfrm>
            <a:prstGeom prst="rect">
              <a:avLst/>
            </a:prstGeom>
          </p:spPr>
        </p:pic>
        <p:sp>
          <p:nvSpPr>
            <p:cNvPr id="8" name="object 8"/>
            <p:cNvSpPr/>
            <p:nvPr/>
          </p:nvSpPr>
          <p:spPr>
            <a:xfrm>
              <a:off x="1111427" y="1467865"/>
              <a:ext cx="76200" cy="415290"/>
            </a:xfrm>
            <a:custGeom>
              <a:avLst/>
              <a:gdLst/>
              <a:ahLst/>
              <a:cxnLst/>
              <a:rect l="l" t="t" r="r" b="b"/>
              <a:pathLst>
                <a:path w="76200" h="415289">
                  <a:moveTo>
                    <a:pt x="25402" y="338666"/>
                  </a:moveTo>
                  <a:lnTo>
                    <a:pt x="0" y="338836"/>
                  </a:lnTo>
                  <a:lnTo>
                    <a:pt x="38544" y="414782"/>
                  </a:lnTo>
                  <a:lnTo>
                    <a:pt x="69757" y="351409"/>
                  </a:lnTo>
                  <a:lnTo>
                    <a:pt x="25476" y="351409"/>
                  </a:lnTo>
                  <a:lnTo>
                    <a:pt x="25402" y="338666"/>
                  </a:lnTo>
                  <a:close/>
                </a:path>
                <a:path w="76200" h="415289">
                  <a:moveTo>
                    <a:pt x="50802" y="338497"/>
                  </a:moveTo>
                  <a:lnTo>
                    <a:pt x="25402" y="338666"/>
                  </a:lnTo>
                  <a:lnTo>
                    <a:pt x="25476" y="351409"/>
                  </a:lnTo>
                  <a:lnTo>
                    <a:pt x="50876" y="351409"/>
                  </a:lnTo>
                  <a:lnTo>
                    <a:pt x="50802" y="338497"/>
                  </a:lnTo>
                  <a:close/>
                </a:path>
                <a:path w="76200" h="415289">
                  <a:moveTo>
                    <a:pt x="76200" y="338328"/>
                  </a:moveTo>
                  <a:lnTo>
                    <a:pt x="50802" y="338497"/>
                  </a:lnTo>
                  <a:lnTo>
                    <a:pt x="50876" y="351409"/>
                  </a:lnTo>
                  <a:lnTo>
                    <a:pt x="69757" y="351409"/>
                  </a:lnTo>
                  <a:lnTo>
                    <a:pt x="75949" y="338836"/>
                  </a:lnTo>
                  <a:lnTo>
                    <a:pt x="76033" y="338666"/>
                  </a:lnTo>
                  <a:lnTo>
                    <a:pt x="76116" y="338497"/>
                  </a:lnTo>
                  <a:lnTo>
                    <a:pt x="76200" y="338328"/>
                  </a:lnTo>
                  <a:close/>
                </a:path>
                <a:path w="76200" h="415289">
                  <a:moveTo>
                    <a:pt x="48844" y="0"/>
                  </a:moveTo>
                  <a:lnTo>
                    <a:pt x="23444" y="0"/>
                  </a:lnTo>
                  <a:lnTo>
                    <a:pt x="25400" y="338328"/>
                  </a:lnTo>
                  <a:lnTo>
                    <a:pt x="25402" y="338666"/>
                  </a:lnTo>
                  <a:lnTo>
                    <a:pt x="50802" y="338497"/>
                  </a:lnTo>
                  <a:lnTo>
                    <a:pt x="48844" y="0"/>
                  </a:lnTo>
                  <a:close/>
                </a:path>
              </a:pathLst>
            </a:custGeom>
            <a:solidFill>
              <a:srgbClr val="2862B4"/>
            </a:solidFill>
          </p:spPr>
          <p:txBody>
            <a:bodyPr wrap="square" lIns="0" tIns="0" rIns="0" bIns="0" rtlCol="0"/>
            <a:lstStyle/>
            <a:p>
              <a:endParaRPr/>
            </a:p>
          </p:txBody>
        </p:sp>
        <p:sp>
          <p:nvSpPr>
            <p:cNvPr id="9" name="object 9"/>
            <p:cNvSpPr/>
            <p:nvPr/>
          </p:nvSpPr>
          <p:spPr>
            <a:xfrm>
              <a:off x="3369690" y="1097381"/>
              <a:ext cx="2174240" cy="400685"/>
            </a:xfrm>
            <a:custGeom>
              <a:avLst/>
              <a:gdLst/>
              <a:ahLst/>
              <a:cxnLst/>
              <a:rect l="l" t="t" r="r" b="b"/>
              <a:pathLst>
                <a:path w="2174240" h="400684">
                  <a:moveTo>
                    <a:pt x="0" y="400202"/>
                  </a:moveTo>
                  <a:lnTo>
                    <a:pt x="2173859" y="400202"/>
                  </a:lnTo>
                  <a:lnTo>
                    <a:pt x="2173859" y="0"/>
                  </a:lnTo>
                  <a:lnTo>
                    <a:pt x="0" y="0"/>
                  </a:lnTo>
                  <a:lnTo>
                    <a:pt x="0" y="400202"/>
                  </a:lnTo>
                  <a:close/>
                </a:path>
              </a:pathLst>
            </a:custGeom>
            <a:ln w="25400">
              <a:solidFill>
                <a:srgbClr val="2862B4"/>
              </a:solidFill>
            </a:ln>
          </p:spPr>
          <p:txBody>
            <a:bodyPr wrap="square" lIns="0" tIns="0" rIns="0" bIns="0" rtlCol="0"/>
            <a:lstStyle/>
            <a:p>
              <a:endParaRPr/>
            </a:p>
          </p:txBody>
        </p:sp>
      </p:grpSp>
      <p:sp>
        <p:nvSpPr>
          <p:cNvPr id="10" name="object 10"/>
          <p:cNvSpPr txBox="1"/>
          <p:nvPr/>
        </p:nvSpPr>
        <p:spPr>
          <a:xfrm>
            <a:off x="3686936" y="1122933"/>
            <a:ext cx="153797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C00000"/>
                </a:solidFill>
                <a:latin typeface="Arial MT"/>
                <a:cs typeface="Arial MT"/>
              </a:rPr>
              <a:t>hidden</a:t>
            </a:r>
            <a:r>
              <a:rPr sz="2000" spc="-45" dirty="0">
                <a:solidFill>
                  <a:srgbClr val="C00000"/>
                </a:solidFill>
                <a:latin typeface="Arial MT"/>
                <a:cs typeface="Arial MT"/>
              </a:rPr>
              <a:t> </a:t>
            </a:r>
            <a:r>
              <a:rPr sz="2000" spc="-10" dirty="0">
                <a:solidFill>
                  <a:srgbClr val="C00000"/>
                </a:solidFill>
                <a:latin typeface="Arial MT"/>
                <a:cs typeface="Arial MT"/>
              </a:rPr>
              <a:t>layers</a:t>
            </a:r>
            <a:endParaRPr sz="2000">
              <a:latin typeface="Arial MT"/>
              <a:cs typeface="Arial MT"/>
            </a:endParaRPr>
          </a:p>
        </p:txBody>
      </p:sp>
      <p:grpSp>
        <p:nvGrpSpPr>
          <p:cNvPr id="11" name="object 11"/>
          <p:cNvGrpSpPr/>
          <p:nvPr/>
        </p:nvGrpSpPr>
        <p:grpSpPr>
          <a:xfrm>
            <a:off x="3250692" y="1464551"/>
            <a:ext cx="2484120" cy="1420495"/>
            <a:chOff x="3250692" y="1464551"/>
            <a:chExt cx="2484120" cy="1420495"/>
          </a:xfrm>
        </p:grpSpPr>
        <p:pic>
          <p:nvPicPr>
            <p:cNvPr id="12" name="object 12"/>
            <p:cNvPicPr/>
            <p:nvPr/>
          </p:nvPicPr>
          <p:blipFill>
            <a:blip r:embed="rId5" cstate="print"/>
            <a:stretch>
              <a:fillRect/>
            </a:stretch>
          </p:blipFill>
          <p:spPr>
            <a:xfrm>
              <a:off x="3250692" y="1464551"/>
              <a:ext cx="1251191" cy="952512"/>
            </a:xfrm>
            <a:prstGeom prst="rect">
              <a:avLst/>
            </a:prstGeom>
          </p:spPr>
        </p:pic>
        <p:sp>
          <p:nvSpPr>
            <p:cNvPr id="13" name="object 13"/>
            <p:cNvSpPr/>
            <p:nvPr/>
          </p:nvSpPr>
          <p:spPr>
            <a:xfrm>
              <a:off x="3369691" y="1487297"/>
              <a:ext cx="1094740" cy="795655"/>
            </a:xfrm>
            <a:custGeom>
              <a:avLst/>
              <a:gdLst/>
              <a:ahLst/>
              <a:cxnLst/>
              <a:rect l="l" t="t" r="r" b="b"/>
              <a:pathLst>
                <a:path w="1094739" h="795655">
                  <a:moveTo>
                    <a:pt x="39497" y="719836"/>
                  </a:moveTo>
                  <a:lnTo>
                    <a:pt x="0" y="795401"/>
                  </a:lnTo>
                  <a:lnTo>
                    <a:pt x="84074" y="781685"/>
                  </a:lnTo>
                  <a:lnTo>
                    <a:pt x="74554" y="768476"/>
                  </a:lnTo>
                  <a:lnTo>
                    <a:pt x="58928" y="768476"/>
                  </a:lnTo>
                  <a:lnTo>
                    <a:pt x="44069" y="747902"/>
                  </a:lnTo>
                  <a:lnTo>
                    <a:pt x="54365" y="740465"/>
                  </a:lnTo>
                  <a:lnTo>
                    <a:pt x="39497" y="719836"/>
                  </a:lnTo>
                  <a:close/>
                </a:path>
                <a:path w="1094739" h="795655">
                  <a:moveTo>
                    <a:pt x="54365" y="740465"/>
                  </a:moveTo>
                  <a:lnTo>
                    <a:pt x="44069" y="747902"/>
                  </a:lnTo>
                  <a:lnTo>
                    <a:pt x="58928" y="768476"/>
                  </a:lnTo>
                  <a:lnTo>
                    <a:pt x="69204" y="761054"/>
                  </a:lnTo>
                  <a:lnTo>
                    <a:pt x="54365" y="740465"/>
                  </a:lnTo>
                  <a:close/>
                </a:path>
                <a:path w="1094739" h="795655">
                  <a:moveTo>
                    <a:pt x="69204" y="761054"/>
                  </a:moveTo>
                  <a:lnTo>
                    <a:pt x="58928" y="768476"/>
                  </a:lnTo>
                  <a:lnTo>
                    <a:pt x="74554" y="768476"/>
                  </a:lnTo>
                  <a:lnTo>
                    <a:pt x="69204" y="761054"/>
                  </a:lnTo>
                  <a:close/>
                </a:path>
                <a:path w="1094739" h="795655">
                  <a:moveTo>
                    <a:pt x="1079500" y="0"/>
                  </a:moveTo>
                  <a:lnTo>
                    <a:pt x="54365" y="740465"/>
                  </a:lnTo>
                  <a:lnTo>
                    <a:pt x="69204" y="761054"/>
                  </a:lnTo>
                  <a:lnTo>
                    <a:pt x="1094359" y="20574"/>
                  </a:lnTo>
                  <a:lnTo>
                    <a:pt x="1079500" y="0"/>
                  </a:lnTo>
                  <a:close/>
                </a:path>
              </a:pathLst>
            </a:custGeom>
            <a:solidFill>
              <a:srgbClr val="2862B4"/>
            </a:solidFill>
          </p:spPr>
          <p:txBody>
            <a:bodyPr wrap="square" lIns="0" tIns="0" rIns="0" bIns="0" rtlCol="0"/>
            <a:lstStyle/>
            <a:p>
              <a:endParaRPr/>
            </a:p>
          </p:txBody>
        </p:sp>
        <p:pic>
          <p:nvPicPr>
            <p:cNvPr id="14" name="object 14"/>
            <p:cNvPicPr/>
            <p:nvPr/>
          </p:nvPicPr>
          <p:blipFill>
            <a:blip r:embed="rId6" cstate="print"/>
            <a:stretch>
              <a:fillRect/>
            </a:stretch>
          </p:blipFill>
          <p:spPr>
            <a:xfrm>
              <a:off x="4404360" y="1466088"/>
              <a:ext cx="1330452" cy="1418843"/>
            </a:xfrm>
            <a:prstGeom prst="rect">
              <a:avLst/>
            </a:prstGeom>
          </p:spPr>
        </p:pic>
        <p:sp>
          <p:nvSpPr>
            <p:cNvPr id="15" name="object 15"/>
            <p:cNvSpPr/>
            <p:nvPr/>
          </p:nvSpPr>
          <p:spPr>
            <a:xfrm>
              <a:off x="4447286" y="1488948"/>
              <a:ext cx="1172210" cy="1261745"/>
            </a:xfrm>
            <a:custGeom>
              <a:avLst/>
              <a:gdLst/>
              <a:ahLst/>
              <a:cxnLst/>
              <a:rect l="l" t="t" r="r" b="b"/>
              <a:pathLst>
                <a:path w="1172210" h="1261745">
                  <a:moveTo>
                    <a:pt x="1110993" y="1214463"/>
                  </a:moveTo>
                  <a:lnTo>
                    <a:pt x="1092327" y="1231773"/>
                  </a:lnTo>
                  <a:lnTo>
                    <a:pt x="1172083" y="1261744"/>
                  </a:lnTo>
                  <a:lnTo>
                    <a:pt x="1160997" y="1223772"/>
                  </a:lnTo>
                  <a:lnTo>
                    <a:pt x="1119631" y="1223772"/>
                  </a:lnTo>
                  <a:lnTo>
                    <a:pt x="1110993" y="1214463"/>
                  </a:lnTo>
                  <a:close/>
                </a:path>
                <a:path w="1172210" h="1261745">
                  <a:moveTo>
                    <a:pt x="1129575" y="1197233"/>
                  </a:moveTo>
                  <a:lnTo>
                    <a:pt x="1110993" y="1214463"/>
                  </a:lnTo>
                  <a:lnTo>
                    <a:pt x="1119631" y="1223772"/>
                  </a:lnTo>
                  <a:lnTo>
                    <a:pt x="1138174" y="1206500"/>
                  </a:lnTo>
                  <a:lnTo>
                    <a:pt x="1129575" y="1197233"/>
                  </a:lnTo>
                  <a:close/>
                </a:path>
                <a:path w="1172210" h="1261745">
                  <a:moveTo>
                    <a:pt x="1148206" y="1179956"/>
                  </a:moveTo>
                  <a:lnTo>
                    <a:pt x="1129575" y="1197233"/>
                  </a:lnTo>
                  <a:lnTo>
                    <a:pt x="1138174" y="1206500"/>
                  </a:lnTo>
                  <a:lnTo>
                    <a:pt x="1119631" y="1223772"/>
                  </a:lnTo>
                  <a:lnTo>
                    <a:pt x="1160997" y="1223772"/>
                  </a:lnTo>
                  <a:lnTo>
                    <a:pt x="1148206" y="1179956"/>
                  </a:lnTo>
                  <a:close/>
                </a:path>
                <a:path w="1172210" h="1261745">
                  <a:moveTo>
                    <a:pt x="18541" y="0"/>
                  </a:moveTo>
                  <a:lnTo>
                    <a:pt x="0" y="17272"/>
                  </a:lnTo>
                  <a:lnTo>
                    <a:pt x="1110993" y="1214463"/>
                  </a:lnTo>
                  <a:lnTo>
                    <a:pt x="1129575" y="1197233"/>
                  </a:lnTo>
                  <a:lnTo>
                    <a:pt x="18541" y="0"/>
                  </a:lnTo>
                  <a:close/>
                </a:path>
              </a:pathLst>
            </a:custGeom>
            <a:solidFill>
              <a:srgbClr val="2862B4"/>
            </a:solidFill>
          </p:spPr>
          <p:txBody>
            <a:bodyPr wrap="square" lIns="0" tIns="0" rIns="0" bIns="0" rtlCol="0"/>
            <a:lstStyle/>
            <a:p>
              <a:endParaRPr/>
            </a:p>
          </p:txBody>
        </p:sp>
      </p:grpSp>
      <p:sp>
        <p:nvSpPr>
          <p:cNvPr id="16" name="object 16"/>
          <p:cNvSpPr txBox="1"/>
          <p:nvPr/>
        </p:nvSpPr>
        <p:spPr>
          <a:xfrm>
            <a:off x="6843394" y="1882495"/>
            <a:ext cx="2051050" cy="400685"/>
          </a:xfrm>
          <a:prstGeom prst="rect">
            <a:avLst/>
          </a:prstGeom>
          <a:ln w="25400">
            <a:solidFill>
              <a:srgbClr val="2862B4"/>
            </a:solidFill>
          </a:ln>
        </p:spPr>
        <p:txBody>
          <a:bodyPr vert="horz" wrap="square" lIns="0" tIns="38735" rIns="0" bIns="0" rtlCol="0">
            <a:spAutoFit/>
          </a:bodyPr>
          <a:lstStyle/>
          <a:p>
            <a:pPr marL="335280">
              <a:lnSpc>
                <a:spcPct val="100000"/>
              </a:lnSpc>
              <a:spcBef>
                <a:spcPts val="305"/>
              </a:spcBef>
            </a:pPr>
            <a:r>
              <a:rPr sz="2000" dirty="0">
                <a:solidFill>
                  <a:srgbClr val="C00000"/>
                </a:solidFill>
                <a:latin typeface="Arial MT"/>
                <a:cs typeface="Arial MT"/>
              </a:rPr>
              <a:t>Output</a:t>
            </a:r>
            <a:r>
              <a:rPr sz="2000" spc="-35" dirty="0">
                <a:solidFill>
                  <a:srgbClr val="C00000"/>
                </a:solidFill>
                <a:latin typeface="Arial MT"/>
                <a:cs typeface="Arial MT"/>
              </a:rPr>
              <a:t> </a:t>
            </a:r>
            <a:r>
              <a:rPr sz="2000" spc="-10" dirty="0">
                <a:solidFill>
                  <a:srgbClr val="C00000"/>
                </a:solidFill>
                <a:latin typeface="Arial MT"/>
                <a:cs typeface="Arial MT"/>
              </a:rPr>
              <a:t>layer</a:t>
            </a:r>
            <a:endParaRPr sz="2000">
              <a:latin typeface="Arial MT"/>
              <a:cs typeface="Arial MT"/>
            </a:endParaRPr>
          </a:p>
        </p:txBody>
      </p:sp>
      <p:grpSp>
        <p:nvGrpSpPr>
          <p:cNvPr id="17" name="object 17"/>
          <p:cNvGrpSpPr/>
          <p:nvPr/>
        </p:nvGrpSpPr>
        <p:grpSpPr>
          <a:xfrm>
            <a:off x="904862" y="1868398"/>
            <a:ext cx="7209155" cy="4253230"/>
            <a:chOff x="904862" y="1868398"/>
            <a:chExt cx="7209155" cy="4253230"/>
          </a:xfrm>
        </p:grpSpPr>
        <p:pic>
          <p:nvPicPr>
            <p:cNvPr id="18" name="object 18"/>
            <p:cNvPicPr/>
            <p:nvPr/>
          </p:nvPicPr>
          <p:blipFill>
            <a:blip r:embed="rId7" cstate="print"/>
            <a:stretch>
              <a:fillRect/>
            </a:stretch>
          </p:blipFill>
          <p:spPr>
            <a:xfrm>
              <a:off x="7749539" y="2260091"/>
              <a:ext cx="234670" cy="1184148"/>
            </a:xfrm>
            <a:prstGeom prst="rect">
              <a:avLst/>
            </a:prstGeom>
          </p:spPr>
        </p:pic>
        <p:sp>
          <p:nvSpPr>
            <p:cNvPr id="19" name="object 19"/>
            <p:cNvSpPr/>
            <p:nvPr/>
          </p:nvSpPr>
          <p:spPr>
            <a:xfrm>
              <a:off x="7830693" y="2282697"/>
              <a:ext cx="76200" cy="1027430"/>
            </a:xfrm>
            <a:custGeom>
              <a:avLst/>
              <a:gdLst/>
              <a:ahLst/>
              <a:cxnLst/>
              <a:rect l="l" t="t" r="r" b="b"/>
              <a:pathLst>
                <a:path w="76200" h="1027429">
                  <a:moveTo>
                    <a:pt x="25400" y="950849"/>
                  </a:moveTo>
                  <a:lnTo>
                    <a:pt x="0" y="950849"/>
                  </a:lnTo>
                  <a:lnTo>
                    <a:pt x="38100" y="1027049"/>
                  </a:lnTo>
                  <a:lnTo>
                    <a:pt x="69850" y="963549"/>
                  </a:lnTo>
                  <a:lnTo>
                    <a:pt x="25400" y="963549"/>
                  </a:lnTo>
                  <a:lnTo>
                    <a:pt x="25400" y="950849"/>
                  </a:lnTo>
                  <a:close/>
                </a:path>
                <a:path w="76200" h="1027429">
                  <a:moveTo>
                    <a:pt x="50800" y="0"/>
                  </a:moveTo>
                  <a:lnTo>
                    <a:pt x="25400" y="0"/>
                  </a:lnTo>
                  <a:lnTo>
                    <a:pt x="25400" y="963549"/>
                  </a:lnTo>
                  <a:lnTo>
                    <a:pt x="50800" y="963549"/>
                  </a:lnTo>
                  <a:lnTo>
                    <a:pt x="50800" y="0"/>
                  </a:lnTo>
                  <a:close/>
                </a:path>
                <a:path w="76200" h="1027429">
                  <a:moveTo>
                    <a:pt x="76200" y="950849"/>
                  </a:moveTo>
                  <a:lnTo>
                    <a:pt x="50800" y="950849"/>
                  </a:lnTo>
                  <a:lnTo>
                    <a:pt x="50800" y="963549"/>
                  </a:lnTo>
                  <a:lnTo>
                    <a:pt x="69850" y="963549"/>
                  </a:lnTo>
                  <a:lnTo>
                    <a:pt x="76200" y="950849"/>
                  </a:lnTo>
                  <a:close/>
                </a:path>
              </a:pathLst>
            </a:custGeom>
            <a:solidFill>
              <a:srgbClr val="2862B4"/>
            </a:solidFill>
          </p:spPr>
          <p:txBody>
            <a:bodyPr wrap="square" lIns="0" tIns="0" rIns="0" bIns="0" rtlCol="0"/>
            <a:lstStyle/>
            <a:p>
              <a:endParaRPr/>
            </a:p>
          </p:txBody>
        </p:sp>
        <p:sp>
          <p:nvSpPr>
            <p:cNvPr id="20" name="object 20"/>
            <p:cNvSpPr/>
            <p:nvPr/>
          </p:nvSpPr>
          <p:spPr>
            <a:xfrm>
              <a:off x="919149" y="1882686"/>
              <a:ext cx="7180580" cy="4224655"/>
            </a:xfrm>
            <a:custGeom>
              <a:avLst/>
              <a:gdLst/>
              <a:ahLst/>
              <a:cxnLst/>
              <a:rect l="l" t="t" r="r" b="b"/>
              <a:pathLst>
                <a:path w="7180580" h="4224655">
                  <a:moveTo>
                    <a:pt x="0" y="4224401"/>
                  </a:moveTo>
                  <a:lnTo>
                    <a:pt x="461670" y="4224401"/>
                  </a:lnTo>
                  <a:lnTo>
                    <a:pt x="461670" y="0"/>
                  </a:lnTo>
                  <a:lnTo>
                    <a:pt x="0" y="0"/>
                  </a:lnTo>
                  <a:lnTo>
                    <a:pt x="0" y="4224401"/>
                  </a:lnTo>
                  <a:close/>
                </a:path>
                <a:path w="7180580" h="4224655">
                  <a:moveTo>
                    <a:pt x="2219782" y="3693121"/>
                  </a:moveTo>
                  <a:lnTo>
                    <a:pt x="2681452" y="3693121"/>
                  </a:lnTo>
                  <a:lnTo>
                    <a:pt x="2681452" y="400011"/>
                  </a:lnTo>
                  <a:lnTo>
                    <a:pt x="2219782" y="400011"/>
                  </a:lnTo>
                  <a:lnTo>
                    <a:pt x="2219782" y="3693121"/>
                  </a:lnTo>
                  <a:close/>
                </a:path>
                <a:path w="7180580" h="4224655">
                  <a:moveTo>
                    <a:pt x="4469333" y="3325456"/>
                  </a:moveTo>
                  <a:lnTo>
                    <a:pt x="4931003" y="3325456"/>
                  </a:lnTo>
                  <a:lnTo>
                    <a:pt x="4931003" y="868006"/>
                  </a:lnTo>
                  <a:lnTo>
                    <a:pt x="4469333" y="868006"/>
                  </a:lnTo>
                  <a:lnTo>
                    <a:pt x="4469333" y="3325456"/>
                  </a:lnTo>
                  <a:close/>
                </a:path>
                <a:path w="7180580" h="4224655">
                  <a:moveTo>
                    <a:pt x="6718884" y="2828505"/>
                  </a:moveTo>
                  <a:lnTo>
                    <a:pt x="7180554" y="2828505"/>
                  </a:lnTo>
                  <a:lnTo>
                    <a:pt x="7180554" y="1427060"/>
                  </a:lnTo>
                  <a:lnTo>
                    <a:pt x="6718884" y="1427060"/>
                  </a:lnTo>
                  <a:lnTo>
                    <a:pt x="6718884" y="2828505"/>
                  </a:lnTo>
                  <a:close/>
                </a:path>
              </a:pathLst>
            </a:custGeom>
            <a:ln w="28575">
              <a:solidFill>
                <a:srgbClr val="2862B4"/>
              </a:solidFill>
            </a:ln>
          </p:spPr>
          <p:txBody>
            <a:bodyPr wrap="square" lIns="0" tIns="0" rIns="0" bIns="0" rtlCol="0"/>
            <a:lstStyle/>
            <a:p>
              <a:endParaRPr/>
            </a:p>
          </p:txBody>
        </p:sp>
      </p:grpSp>
      <p:sp>
        <p:nvSpPr>
          <p:cNvPr id="21" name="object 21"/>
          <p:cNvSpPr txBox="1"/>
          <p:nvPr/>
        </p:nvSpPr>
        <p:spPr>
          <a:xfrm>
            <a:off x="1577086" y="6398463"/>
            <a:ext cx="615823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When</a:t>
            </a:r>
            <a:r>
              <a:rPr sz="1400" spc="-70"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network</a:t>
            </a:r>
            <a:r>
              <a:rPr sz="1400" spc="-25" dirty="0">
                <a:latin typeface="Arial MT"/>
                <a:cs typeface="Arial MT"/>
              </a:rPr>
              <a:t> </a:t>
            </a:r>
            <a:r>
              <a:rPr sz="1400" dirty="0">
                <a:latin typeface="Arial MT"/>
                <a:cs typeface="Arial MT"/>
              </a:rPr>
              <a:t>has</a:t>
            </a:r>
            <a:r>
              <a:rPr sz="1400" spc="-25" dirty="0">
                <a:latin typeface="Arial MT"/>
                <a:cs typeface="Arial MT"/>
              </a:rPr>
              <a:t> </a:t>
            </a:r>
            <a:r>
              <a:rPr sz="1400" dirty="0">
                <a:latin typeface="Arial MT"/>
                <a:cs typeface="Arial MT"/>
              </a:rPr>
              <a:t>more</a:t>
            </a:r>
            <a:r>
              <a:rPr sz="1400" spc="-45" dirty="0">
                <a:latin typeface="Arial MT"/>
                <a:cs typeface="Arial MT"/>
              </a:rPr>
              <a:t> </a:t>
            </a:r>
            <a:r>
              <a:rPr sz="1400" dirty="0">
                <a:latin typeface="Arial MT"/>
                <a:cs typeface="Arial MT"/>
              </a:rPr>
              <a:t>than</a:t>
            </a:r>
            <a:r>
              <a:rPr sz="1400" spc="-30" dirty="0">
                <a:latin typeface="Arial MT"/>
                <a:cs typeface="Arial MT"/>
              </a:rPr>
              <a:t> </a:t>
            </a:r>
            <a:r>
              <a:rPr sz="1400" dirty="0">
                <a:latin typeface="Arial MT"/>
                <a:cs typeface="Arial MT"/>
              </a:rPr>
              <a:t>1</a:t>
            </a:r>
            <a:r>
              <a:rPr sz="1400" spc="-20" dirty="0">
                <a:latin typeface="Arial MT"/>
                <a:cs typeface="Arial MT"/>
              </a:rPr>
              <a:t> </a:t>
            </a:r>
            <a:r>
              <a:rPr sz="1400" dirty="0">
                <a:latin typeface="Arial MT"/>
                <a:cs typeface="Arial MT"/>
              </a:rPr>
              <a:t>hidden</a:t>
            </a:r>
            <a:r>
              <a:rPr sz="1400" spc="-40" dirty="0">
                <a:latin typeface="Arial MT"/>
                <a:cs typeface="Arial MT"/>
              </a:rPr>
              <a:t> </a:t>
            </a:r>
            <a:r>
              <a:rPr sz="1400" dirty="0">
                <a:latin typeface="Arial MT"/>
                <a:cs typeface="Arial MT"/>
              </a:rPr>
              <a:t>layer,</a:t>
            </a:r>
            <a:r>
              <a:rPr sz="1400" spc="-20" dirty="0">
                <a:latin typeface="Arial MT"/>
                <a:cs typeface="Arial MT"/>
              </a:rPr>
              <a:t> </a:t>
            </a:r>
            <a:r>
              <a:rPr sz="1400" dirty="0">
                <a:latin typeface="Arial MT"/>
                <a:cs typeface="Arial MT"/>
              </a:rPr>
              <a:t>we</a:t>
            </a:r>
            <a:r>
              <a:rPr sz="1400" spc="-5" dirty="0">
                <a:latin typeface="Arial MT"/>
                <a:cs typeface="Arial MT"/>
              </a:rPr>
              <a:t> </a:t>
            </a:r>
            <a:r>
              <a:rPr sz="1400" dirty="0">
                <a:latin typeface="Arial MT"/>
                <a:cs typeface="Arial MT"/>
              </a:rPr>
              <a:t>talk</a:t>
            </a:r>
            <a:r>
              <a:rPr sz="1400" spc="-40" dirty="0">
                <a:latin typeface="Arial MT"/>
                <a:cs typeface="Arial MT"/>
              </a:rPr>
              <a:t> </a:t>
            </a:r>
            <a:r>
              <a:rPr sz="1400" dirty="0">
                <a:latin typeface="Arial MT"/>
                <a:cs typeface="Arial MT"/>
              </a:rPr>
              <a:t>about</a:t>
            </a:r>
            <a:r>
              <a:rPr sz="1400" spc="-35" dirty="0">
                <a:latin typeface="Arial MT"/>
                <a:cs typeface="Arial MT"/>
              </a:rPr>
              <a:t> </a:t>
            </a:r>
            <a:r>
              <a:rPr sz="1400" dirty="0">
                <a:solidFill>
                  <a:srgbClr val="C00000"/>
                </a:solidFill>
                <a:latin typeface="Arial MT"/>
                <a:cs typeface="Arial MT"/>
              </a:rPr>
              <a:t>Deep</a:t>
            </a:r>
            <a:r>
              <a:rPr sz="1400" spc="-20" dirty="0">
                <a:solidFill>
                  <a:srgbClr val="C00000"/>
                </a:solidFill>
                <a:latin typeface="Arial MT"/>
                <a:cs typeface="Arial MT"/>
              </a:rPr>
              <a:t> </a:t>
            </a:r>
            <a:r>
              <a:rPr sz="1400" spc="-10" dirty="0">
                <a:solidFill>
                  <a:srgbClr val="C00000"/>
                </a:solidFill>
                <a:latin typeface="Arial MT"/>
                <a:cs typeface="Arial MT"/>
              </a:rPr>
              <a:t>Learning</a:t>
            </a:r>
            <a:endParaRPr sz="14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605651" y="4408716"/>
            <a:ext cx="2324862" cy="2269109"/>
          </a:xfrm>
          <a:prstGeom prst="rect">
            <a:avLst/>
          </a:prstGeom>
        </p:spPr>
      </p:pic>
      <p:sp>
        <p:nvSpPr>
          <p:cNvPr id="3" name="object 3"/>
          <p:cNvSpPr txBox="1"/>
          <p:nvPr/>
        </p:nvSpPr>
        <p:spPr>
          <a:xfrm>
            <a:off x="5487923" y="956817"/>
            <a:ext cx="3212465" cy="4197985"/>
          </a:xfrm>
          <a:prstGeom prst="rect">
            <a:avLst/>
          </a:prstGeom>
        </p:spPr>
        <p:txBody>
          <a:bodyPr vert="horz" wrap="square" lIns="0" tIns="9525" rIns="0" bIns="0" rtlCol="0">
            <a:spAutoFit/>
          </a:bodyPr>
          <a:lstStyle/>
          <a:p>
            <a:pPr marL="38100" marR="32384">
              <a:lnSpc>
                <a:spcPct val="101099"/>
              </a:lnSpc>
              <a:spcBef>
                <a:spcPts val="75"/>
              </a:spcBef>
            </a:pPr>
            <a:r>
              <a:rPr sz="1800" b="1" dirty="0">
                <a:latin typeface="Arial"/>
                <a:cs typeface="Arial"/>
              </a:rPr>
              <a:t>Integration</a:t>
            </a:r>
            <a:r>
              <a:rPr sz="1800" b="1" spc="-20" dirty="0">
                <a:latin typeface="Arial"/>
                <a:cs typeface="Arial"/>
              </a:rPr>
              <a:t> </a:t>
            </a:r>
            <a:r>
              <a:rPr sz="1800" b="1" spc="-10" dirty="0">
                <a:latin typeface="Arial"/>
                <a:cs typeface="Arial"/>
              </a:rPr>
              <a:t>function: </a:t>
            </a:r>
            <a:r>
              <a:rPr sz="1800" dirty="0">
                <a:latin typeface="Arial MT"/>
                <a:cs typeface="Arial MT"/>
              </a:rPr>
              <a:t>weighted</a:t>
            </a:r>
            <a:r>
              <a:rPr sz="1800" spc="-20" dirty="0">
                <a:latin typeface="Arial MT"/>
                <a:cs typeface="Arial MT"/>
              </a:rPr>
              <a:t> </a:t>
            </a:r>
            <a:r>
              <a:rPr sz="1800" dirty="0">
                <a:latin typeface="Arial MT"/>
                <a:cs typeface="Arial MT"/>
              </a:rPr>
              <a:t>average</a:t>
            </a:r>
            <a:r>
              <a:rPr sz="1800" spc="-60" dirty="0">
                <a:latin typeface="Arial MT"/>
                <a:cs typeface="Arial MT"/>
              </a:rPr>
              <a:t> </a:t>
            </a:r>
            <a:r>
              <a:rPr sz="1800" dirty="0">
                <a:latin typeface="Arial MT"/>
                <a:cs typeface="Arial MT"/>
              </a:rPr>
              <a:t>(</a:t>
            </a:r>
            <a:r>
              <a:rPr sz="1800" dirty="0">
                <a:solidFill>
                  <a:srgbClr val="C00000"/>
                </a:solidFill>
                <a:latin typeface="Arial MT"/>
                <a:cs typeface="Arial MT"/>
              </a:rPr>
              <a:t>weights</a:t>
            </a:r>
            <a:r>
              <a:rPr sz="1800" spc="-20" dirty="0">
                <a:solidFill>
                  <a:srgbClr val="C00000"/>
                </a:solidFill>
                <a:latin typeface="Arial MT"/>
                <a:cs typeface="Arial MT"/>
              </a:rPr>
              <a:t> </a:t>
            </a:r>
            <a:r>
              <a:rPr sz="1800" i="1" spc="-10" dirty="0">
                <a:latin typeface="Arial"/>
                <a:cs typeface="Arial"/>
              </a:rPr>
              <a:t>w</a:t>
            </a:r>
            <a:r>
              <a:rPr sz="1800" i="1" spc="-15" baseline="-20833" dirty="0">
                <a:latin typeface="Arial"/>
                <a:cs typeface="Arial"/>
              </a:rPr>
              <a:t>i,j</a:t>
            </a:r>
            <a:r>
              <a:rPr sz="1800" spc="-10" dirty="0">
                <a:latin typeface="Arial MT"/>
                <a:cs typeface="Arial MT"/>
              </a:rPr>
              <a:t>) </a:t>
            </a:r>
            <a:r>
              <a:rPr sz="1800" dirty="0">
                <a:latin typeface="Arial MT"/>
                <a:cs typeface="Arial MT"/>
              </a:rPr>
              <a:t>plus</a:t>
            </a:r>
            <a:r>
              <a:rPr sz="1800" spc="-10" dirty="0">
                <a:latin typeface="Arial MT"/>
                <a:cs typeface="Arial MT"/>
              </a:rPr>
              <a:t> </a:t>
            </a:r>
            <a:r>
              <a:rPr sz="1800" dirty="0">
                <a:solidFill>
                  <a:srgbClr val="C00000"/>
                </a:solidFill>
                <a:latin typeface="Arial MT"/>
                <a:cs typeface="Arial MT"/>
              </a:rPr>
              <a:t>bias</a:t>
            </a:r>
            <a:r>
              <a:rPr sz="1800" spc="-10" dirty="0">
                <a:solidFill>
                  <a:srgbClr val="C00000"/>
                </a:solidFill>
                <a:latin typeface="Arial MT"/>
                <a:cs typeface="Arial MT"/>
              </a:rPr>
              <a:t> </a:t>
            </a:r>
            <a:r>
              <a:rPr sz="1800" i="1" spc="-25" dirty="0">
                <a:latin typeface="Arial"/>
                <a:cs typeface="Arial"/>
              </a:rPr>
              <a:t>b</a:t>
            </a:r>
            <a:r>
              <a:rPr sz="1800" i="1" spc="-37" baseline="-20833" dirty="0">
                <a:latin typeface="Arial"/>
                <a:cs typeface="Arial"/>
              </a:rPr>
              <a:t>j</a:t>
            </a:r>
            <a:endParaRPr sz="1800" baseline="-20833">
              <a:latin typeface="Arial"/>
              <a:cs typeface="Arial"/>
            </a:endParaRPr>
          </a:p>
          <a:p>
            <a:pPr marL="38100" marR="30480">
              <a:lnSpc>
                <a:spcPct val="100000"/>
              </a:lnSpc>
              <a:spcBef>
                <a:spcPts val="1200"/>
              </a:spcBef>
            </a:pPr>
            <a:r>
              <a:rPr sz="1800" b="1" dirty="0">
                <a:latin typeface="Arial"/>
                <a:cs typeface="Arial"/>
              </a:rPr>
              <a:t>Activation</a:t>
            </a:r>
            <a:r>
              <a:rPr sz="1800" b="1" spc="-50" dirty="0">
                <a:latin typeface="Arial"/>
                <a:cs typeface="Arial"/>
              </a:rPr>
              <a:t> </a:t>
            </a:r>
            <a:r>
              <a:rPr sz="1800" b="1" dirty="0">
                <a:latin typeface="Arial"/>
                <a:cs typeface="Arial"/>
              </a:rPr>
              <a:t>function</a:t>
            </a:r>
            <a:r>
              <a:rPr sz="1800" dirty="0">
                <a:latin typeface="Arial MT"/>
                <a:cs typeface="Arial MT"/>
              </a:rPr>
              <a:t>:</a:t>
            </a:r>
            <a:r>
              <a:rPr sz="1800" spc="-105" dirty="0">
                <a:latin typeface="Arial MT"/>
                <a:cs typeface="Arial MT"/>
              </a:rPr>
              <a:t> </a:t>
            </a:r>
            <a:r>
              <a:rPr sz="1800" spc="-10" dirty="0">
                <a:latin typeface="Arial MT"/>
                <a:cs typeface="Arial MT"/>
              </a:rPr>
              <a:t>produces </a:t>
            </a:r>
            <a:r>
              <a:rPr sz="1800" dirty="0">
                <a:latin typeface="Arial MT"/>
                <a:cs typeface="Arial MT"/>
              </a:rPr>
              <a:t>output</a:t>
            </a:r>
            <a:r>
              <a:rPr sz="1800" spc="-30" dirty="0">
                <a:latin typeface="Arial MT"/>
                <a:cs typeface="Arial MT"/>
              </a:rPr>
              <a:t> </a:t>
            </a:r>
            <a:r>
              <a:rPr sz="1800" dirty="0">
                <a:latin typeface="Arial MT"/>
                <a:cs typeface="Arial MT"/>
              </a:rPr>
              <a:t>of</a:t>
            </a:r>
            <a:r>
              <a:rPr sz="1800" spc="-2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neuron.</a:t>
            </a:r>
            <a:r>
              <a:rPr sz="1800" spc="-10" dirty="0">
                <a:latin typeface="Arial MT"/>
                <a:cs typeface="Arial MT"/>
              </a:rPr>
              <a:t> Several </a:t>
            </a:r>
            <a:r>
              <a:rPr sz="1800" dirty="0">
                <a:latin typeface="Arial MT"/>
                <a:cs typeface="Arial MT"/>
              </a:rPr>
              <a:t>activation</a:t>
            </a:r>
            <a:r>
              <a:rPr sz="1800" spc="-45" dirty="0">
                <a:latin typeface="Arial MT"/>
                <a:cs typeface="Arial MT"/>
              </a:rPr>
              <a:t> </a:t>
            </a:r>
            <a:r>
              <a:rPr sz="1800" dirty="0">
                <a:latin typeface="Arial MT"/>
                <a:cs typeface="Arial MT"/>
              </a:rPr>
              <a:t>functions</a:t>
            </a:r>
            <a:r>
              <a:rPr sz="1800" spc="-35" dirty="0">
                <a:latin typeface="Arial MT"/>
                <a:cs typeface="Arial MT"/>
              </a:rPr>
              <a:t> </a:t>
            </a:r>
            <a:r>
              <a:rPr sz="1800" spc="-10" dirty="0">
                <a:latin typeface="Arial MT"/>
                <a:cs typeface="Arial MT"/>
              </a:rPr>
              <a:t>exist:</a:t>
            </a:r>
            <a:endParaRPr sz="1800">
              <a:latin typeface="Arial MT"/>
              <a:cs typeface="Arial MT"/>
            </a:endParaRPr>
          </a:p>
          <a:p>
            <a:pPr marL="846455" indent="-179070">
              <a:lnSpc>
                <a:spcPct val="100000"/>
              </a:lnSpc>
              <a:spcBef>
                <a:spcPts val="405"/>
              </a:spcBef>
              <a:buClr>
                <a:srgbClr val="000000"/>
              </a:buClr>
              <a:buSzPct val="125000"/>
              <a:buChar char="•"/>
              <a:tabLst>
                <a:tab pos="846455" algn="l"/>
              </a:tabLst>
            </a:pPr>
            <a:r>
              <a:rPr sz="1600" spc="-10" dirty="0">
                <a:solidFill>
                  <a:srgbClr val="0066FF"/>
                </a:solidFill>
                <a:latin typeface="Arial MT"/>
                <a:cs typeface="Arial MT"/>
              </a:rPr>
              <a:t>linear</a:t>
            </a:r>
            <a:endParaRPr sz="1600">
              <a:latin typeface="Arial MT"/>
              <a:cs typeface="Arial MT"/>
            </a:endParaRPr>
          </a:p>
          <a:p>
            <a:pPr marL="846455" indent="-179070">
              <a:lnSpc>
                <a:spcPct val="100000"/>
              </a:lnSpc>
              <a:spcBef>
                <a:spcPts val="400"/>
              </a:spcBef>
              <a:buClr>
                <a:srgbClr val="000000"/>
              </a:buClr>
              <a:buSzPct val="125000"/>
              <a:buChar char="•"/>
              <a:tabLst>
                <a:tab pos="846455" algn="l"/>
              </a:tabLst>
            </a:pPr>
            <a:r>
              <a:rPr sz="1600" spc="-10" dirty="0">
                <a:solidFill>
                  <a:srgbClr val="008E28"/>
                </a:solidFill>
                <a:latin typeface="Arial MT"/>
                <a:cs typeface="Arial MT"/>
              </a:rPr>
              <a:t>sigmoid</a:t>
            </a:r>
            <a:endParaRPr sz="1600">
              <a:latin typeface="Arial MT"/>
              <a:cs typeface="Arial MT"/>
            </a:endParaRPr>
          </a:p>
          <a:p>
            <a:pPr marL="845819" indent="-178435">
              <a:lnSpc>
                <a:spcPct val="100000"/>
              </a:lnSpc>
              <a:spcBef>
                <a:spcPts val="405"/>
              </a:spcBef>
              <a:buClr>
                <a:srgbClr val="000000"/>
              </a:buClr>
              <a:buSzPct val="125000"/>
              <a:buChar char="•"/>
              <a:tabLst>
                <a:tab pos="845819" algn="l"/>
              </a:tabLst>
            </a:pPr>
            <a:r>
              <a:rPr sz="1600" spc="-20" dirty="0">
                <a:solidFill>
                  <a:srgbClr val="996633"/>
                </a:solidFill>
                <a:latin typeface="Arial MT"/>
                <a:cs typeface="Arial MT"/>
              </a:rPr>
              <a:t>relu</a:t>
            </a:r>
            <a:endParaRPr sz="1600">
              <a:latin typeface="Arial MT"/>
              <a:cs typeface="Arial MT"/>
            </a:endParaRPr>
          </a:p>
          <a:p>
            <a:pPr marL="846455" indent="-179070">
              <a:lnSpc>
                <a:spcPct val="100000"/>
              </a:lnSpc>
              <a:spcBef>
                <a:spcPts val="400"/>
              </a:spcBef>
              <a:buClr>
                <a:srgbClr val="000000"/>
              </a:buClr>
              <a:buSzPct val="125000"/>
              <a:buChar char="•"/>
              <a:tabLst>
                <a:tab pos="846455" algn="l"/>
              </a:tabLst>
            </a:pPr>
            <a:r>
              <a:rPr sz="1600" dirty="0">
                <a:solidFill>
                  <a:srgbClr val="CC99FF"/>
                </a:solidFill>
                <a:latin typeface="Arial MT"/>
                <a:cs typeface="Arial MT"/>
              </a:rPr>
              <a:t>leaky</a:t>
            </a:r>
            <a:r>
              <a:rPr sz="1600" spc="-40" dirty="0">
                <a:solidFill>
                  <a:srgbClr val="CC99FF"/>
                </a:solidFill>
                <a:latin typeface="Arial MT"/>
                <a:cs typeface="Arial MT"/>
              </a:rPr>
              <a:t> </a:t>
            </a:r>
            <a:r>
              <a:rPr sz="1600" spc="-20" dirty="0">
                <a:solidFill>
                  <a:srgbClr val="CC99FF"/>
                </a:solidFill>
                <a:latin typeface="Arial MT"/>
                <a:cs typeface="Arial MT"/>
              </a:rPr>
              <a:t>relu</a:t>
            </a:r>
            <a:endParaRPr sz="1600">
              <a:latin typeface="Arial MT"/>
              <a:cs typeface="Arial MT"/>
            </a:endParaRPr>
          </a:p>
          <a:p>
            <a:pPr marL="846455" indent="-179070">
              <a:lnSpc>
                <a:spcPct val="100000"/>
              </a:lnSpc>
              <a:spcBef>
                <a:spcPts val="395"/>
              </a:spcBef>
              <a:buClr>
                <a:srgbClr val="000000"/>
              </a:buClr>
              <a:buSzPct val="125000"/>
              <a:buChar char="•"/>
              <a:tabLst>
                <a:tab pos="846455" algn="l"/>
              </a:tabLst>
            </a:pPr>
            <a:r>
              <a:rPr sz="1600" spc="-20" dirty="0">
                <a:solidFill>
                  <a:srgbClr val="585858"/>
                </a:solidFill>
                <a:latin typeface="Arial MT"/>
                <a:cs typeface="Arial MT"/>
              </a:rPr>
              <a:t>tanh</a:t>
            </a:r>
            <a:endParaRPr sz="1600">
              <a:latin typeface="Arial MT"/>
              <a:cs typeface="Arial MT"/>
            </a:endParaRPr>
          </a:p>
          <a:p>
            <a:pPr marL="846455" indent="-179070">
              <a:lnSpc>
                <a:spcPct val="100000"/>
              </a:lnSpc>
              <a:spcBef>
                <a:spcPts val="409"/>
              </a:spcBef>
              <a:buClr>
                <a:srgbClr val="000000"/>
              </a:buClr>
              <a:buSzPct val="125000"/>
              <a:buChar char="•"/>
              <a:tabLst>
                <a:tab pos="846455" algn="l"/>
              </a:tabLst>
            </a:pPr>
            <a:r>
              <a:rPr sz="1600" spc="-25" dirty="0">
                <a:solidFill>
                  <a:srgbClr val="FF9900"/>
                </a:solidFill>
                <a:latin typeface="Arial MT"/>
                <a:cs typeface="Arial MT"/>
              </a:rPr>
              <a:t>elu</a:t>
            </a:r>
            <a:endParaRPr sz="1600">
              <a:latin typeface="Arial MT"/>
              <a:cs typeface="Arial MT"/>
            </a:endParaRPr>
          </a:p>
          <a:p>
            <a:pPr marL="846455" indent="-179070">
              <a:lnSpc>
                <a:spcPct val="100000"/>
              </a:lnSpc>
              <a:spcBef>
                <a:spcPts val="395"/>
              </a:spcBef>
              <a:buClr>
                <a:srgbClr val="000000"/>
              </a:buClr>
              <a:buSzPct val="125000"/>
              <a:buChar char="•"/>
              <a:tabLst>
                <a:tab pos="846455" algn="l"/>
              </a:tabLst>
            </a:pPr>
            <a:r>
              <a:rPr sz="1600" spc="-10" dirty="0">
                <a:solidFill>
                  <a:srgbClr val="BEBEBE"/>
                </a:solidFill>
                <a:latin typeface="Arial MT"/>
                <a:cs typeface="Arial MT"/>
              </a:rPr>
              <a:t>softmax</a:t>
            </a:r>
            <a:endParaRPr sz="1600">
              <a:latin typeface="Arial MT"/>
              <a:cs typeface="Arial MT"/>
            </a:endParaRPr>
          </a:p>
          <a:p>
            <a:pPr marL="845819" indent="-178435">
              <a:lnSpc>
                <a:spcPct val="100000"/>
              </a:lnSpc>
              <a:spcBef>
                <a:spcPts val="395"/>
              </a:spcBef>
              <a:buClr>
                <a:srgbClr val="000000"/>
              </a:buClr>
              <a:buSzPct val="125000"/>
              <a:buChar char="•"/>
              <a:tabLst>
                <a:tab pos="845819" algn="l"/>
              </a:tabLst>
            </a:pPr>
            <a:r>
              <a:rPr sz="1600" spc="-50" dirty="0">
                <a:solidFill>
                  <a:srgbClr val="BEBEBE"/>
                </a:solidFill>
                <a:latin typeface="Arial MT"/>
                <a:cs typeface="Arial MT"/>
              </a:rPr>
              <a:t>…</a:t>
            </a:r>
            <a:endParaRPr sz="16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dirty="0"/>
              <a:t>Artificial</a:t>
            </a:r>
            <a:r>
              <a:rPr spc="-20" dirty="0"/>
              <a:t> </a:t>
            </a:r>
            <a:r>
              <a:rPr spc="-10" dirty="0"/>
              <a:t>Neuron</a:t>
            </a:r>
          </a:p>
        </p:txBody>
      </p:sp>
      <p:grpSp>
        <p:nvGrpSpPr>
          <p:cNvPr id="5" name="object 5"/>
          <p:cNvGrpSpPr/>
          <p:nvPr/>
        </p:nvGrpSpPr>
        <p:grpSpPr>
          <a:xfrm>
            <a:off x="385711" y="1826831"/>
            <a:ext cx="5353685" cy="3782695"/>
            <a:chOff x="385711" y="1826831"/>
            <a:chExt cx="5353685" cy="3782695"/>
          </a:xfrm>
        </p:grpSpPr>
        <p:pic>
          <p:nvPicPr>
            <p:cNvPr id="6" name="object 6"/>
            <p:cNvPicPr/>
            <p:nvPr/>
          </p:nvPicPr>
          <p:blipFill>
            <a:blip r:embed="rId4" cstate="print"/>
            <a:stretch>
              <a:fillRect/>
            </a:stretch>
          </p:blipFill>
          <p:spPr>
            <a:xfrm>
              <a:off x="1084490" y="2029127"/>
              <a:ext cx="408183" cy="211563"/>
            </a:xfrm>
            <a:prstGeom prst="rect">
              <a:avLst/>
            </a:prstGeom>
          </p:spPr>
        </p:pic>
        <p:sp>
          <p:nvSpPr>
            <p:cNvPr id="7" name="object 7"/>
            <p:cNvSpPr/>
            <p:nvPr/>
          </p:nvSpPr>
          <p:spPr>
            <a:xfrm>
              <a:off x="1577213" y="2152269"/>
              <a:ext cx="3245485" cy="3185160"/>
            </a:xfrm>
            <a:custGeom>
              <a:avLst/>
              <a:gdLst/>
              <a:ahLst/>
              <a:cxnLst/>
              <a:rect l="l" t="t" r="r" b="b"/>
              <a:pathLst>
                <a:path w="3245485" h="3185160">
                  <a:moveTo>
                    <a:pt x="1622552" y="0"/>
                  </a:moveTo>
                  <a:lnTo>
                    <a:pt x="1573844" y="703"/>
                  </a:lnTo>
                  <a:lnTo>
                    <a:pt x="1525494" y="2802"/>
                  </a:lnTo>
                  <a:lnTo>
                    <a:pt x="1477520" y="6275"/>
                  </a:lnTo>
                  <a:lnTo>
                    <a:pt x="1429943" y="11103"/>
                  </a:lnTo>
                  <a:lnTo>
                    <a:pt x="1382782" y="17266"/>
                  </a:lnTo>
                  <a:lnTo>
                    <a:pt x="1336059" y="24745"/>
                  </a:lnTo>
                  <a:lnTo>
                    <a:pt x="1289793" y="33520"/>
                  </a:lnTo>
                  <a:lnTo>
                    <a:pt x="1244003" y="43571"/>
                  </a:lnTo>
                  <a:lnTo>
                    <a:pt x="1198711" y="54879"/>
                  </a:lnTo>
                  <a:lnTo>
                    <a:pt x="1153937" y="67423"/>
                  </a:lnTo>
                  <a:lnTo>
                    <a:pt x="1109699" y="81185"/>
                  </a:lnTo>
                  <a:lnTo>
                    <a:pt x="1066019" y="96144"/>
                  </a:lnTo>
                  <a:lnTo>
                    <a:pt x="1022916" y="112281"/>
                  </a:lnTo>
                  <a:lnTo>
                    <a:pt x="980411" y="129575"/>
                  </a:lnTo>
                  <a:lnTo>
                    <a:pt x="938524" y="148008"/>
                  </a:lnTo>
                  <a:lnTo>
                    <a:pt x="897274" y="167560"/>
                  </a:lnTo>
                  <a:lnTo>
                    <a:pt x="856682" y="188210"/>
                  </a:lnTo>
                  <a:lnTo>
                    <a:pt x="816768" y="209939"/>
                  </a:lnTo>
                  <a:lnTo>
                    <a:pt x="777552" y="232728"/>
                  </a:lnTo>
                  <a:lnTo>
                    <a:pt x="739054" y="256557"/>
                  </a:lnTo>
                  <a:lnTo>
                    <a:pt x="701295" y="281405"/>
                  </a:lnTo>
                  <a:lnTo>
                    <a:pt x="664293" y="307254"/>
                  </a:lnTo>
                  <a:lnTo>
                    <a:pt x="628069" y="334084"/>
                  </a:lnTo>
                  <a:lnTo>
                    <a:pt x="592644" y="361874"/>
                  </a:lnTo>
                  <a:lnTo>
                    <a:pt x="558038" y="390606"/>
                  </a:lnTo>
                  <a:lnTo>
                    <a:pt x="524270" y="420259"/>
                  </a:lnTo>
                  <a:lnTo>
                    <a:pt x="491360" y="450813"/>
                  </a:lnTo>
                  <a:lnTo>
                    <a:pt x="459329" y="482250"/>
                  </a:lnTo>
                  <a:lnTo>
                    <a:pt x="428197" y="514550"/>
                  </a:lnTo>
                  <a:lnTo>
                    <a:pt x="397984" y="547691"/>
                  </a:lnTo>
                  <a:lnTo>
                    <a:pt x="368709" y="581656"/>
                  </a:lnTo>
                  <a:lnTo>
                    <a:pt x="340394" y="616424"/>
                  </a:lnTo>
                  <a:lnTo>
                    <a:pt x="313058" y="651976"/>
                  </a:lnTo>
                  <a:lnTo>
                    <a:pt x="286720" y="688291"/>
                  </a:lnTo>
                  <a:lnTo>
                    <a:pt x="261402" y="725351"/>
                  </a:lnTo>
                  <a:lnTo>
                    <a:pt x="237124" y="763135"/>
                  </a:lnTo>
                  <a:lnTo>
                    <a:pt x="213904" y="801623"/>
                  </a:lnTo>
                  <a:lnTo>
                    <a:pt x="191764" y="840797"/>
                  </a:lnTo>
                  <a:lnTo>
                    <a:pt x="170724" y="880636"/>
                  </a:lnTo>
                  <a:lnTo>
                    <a:pt x="150803" y="921120"/>
                  </a:lnTo>
                  <a:lnTo>
                    <a:pt x="132022" y="962230"/>
                  </a:lnTo>
                  <a:lnTo>
                    <a:pt x="114401" y="1003947"/>
                  </a:lnTo>
                  <a:lnTo>
                    <a:pt x="97960" y="1046249"/>
                  </a:lnTo>
                  <a:lnTo>
                    <a:pt x="82718" y="1089119"/>
                  </a:lnTo>
                  <a:lnTo>
                    <a:pt x="68697" y="1132536"/>
                  </a:lnTo>
                  <a:lnTo>
                    <a:pt x="55915" y="1176480"/>
                  </a:lnTo>
                  <a:lnTo>
                    <a:pt x="44394" y="1220931"/>
                  </a:lnTo>
                  <a:lnTo>
                    <a:pt x="34153" y="1265871"/>
                  </a:lnTo>
                  <a:lnTo>
                    <a:pt x="25212" y="1311278"/>
                  </a:lnTo>
                  <a:lnTo>
                    <a:pt x="17592" y="1357134"/>
                  </a:lnTo>
                  <a:lnTo>
                    <a:pt x="11312" y="1403419"/>
                  </a:lnTo>
                  <a:lnTo>
                    <a:pt x="6393" y="1450113"/>
                  </a:lnTo>
                  <a:lnTo>
                    <a:pt x="2854" y="1497197"/>
                  </a:lnTo>
                  <a:lnTo>
                    <a:pt x="717" y="1544650"/>
                  </a:lnTo>
                  <a:lnTo>
                    <a:pt x="0" y="1592452"/>
                  </a:lnTo>
                  <a:lnTo>
                    <a:pt x="717" y="1640255"/>
                  </a:lnTo>
                  <a:lnTo>
                    <a:pt x="2854" y="1687708"/>
                  </a:lnTo>
                  <a:lnTo>
                    <a:pt x="6393" y="1734791"/>
                  </a:lnTo>
                  <a:lnTo>
                    <a:pt x="11312" y="1781484"/>
                  </a:lnTo>
                  <a:lnTo>
                    <a:pt x="17592" y="1827768"/>
                  </a:lnTo>
                  <a:lnTo>
                    <a:pt x="25212" y="1873623"/>
                  </a:lnTo>
                  <a:lnTo>
                    <a:pt x="34153" y="1919029"/>
                  </a:lnTo>
                  <a:lnTo>
                    <a:pt x="44394" y="1963967"/>
                  </a:lnTo>
                  <a:lnTo>
                    <a:pt x="55915" y="2008416"/>
                  </a:lnTo>
                  <a:lnTo>
                    <a:pt x="68697" y="2052358"/>
                  </a:lnTo>
                  <a:lnTo>
                    <a:pt x="82718" y="2095773"/>
                  </a:lnTo>
                  <a:lnTo>
                    <a:pt x="97960" y="2138640"/>
                  </a:lnTo>
                  <a:lnTo>
                    <a:pt x="114401" y="2180941"/>
                  </a:lnTo>
                  <a:lnTo>
                    <a:pt x="132022" y="2222654"/>
                  </a:lnTo>
                  <a:lnTo>
                    <a:pt x="150803" y="2263762"/>
                  </a:lnTo>
                  <a:lnTo>
                    <a:pt x="170724" y="2304243"/>
                  </a:lnTo>
                  <a:lnTo>
                    <a:pt x="191764" y="2344079"/>
                  </a:lnTo>
                  <a:lnTo>
                    <a:pt x="213904" y="2383250"/>
                  </a:lnTo>
                  <a:lnTo>
                    <a:pt x="237124" y="2421735"/>
                  </a:lnTo>
                  <a:lnTo>
                    <a:pt x="261402" y="2459516"/>
                  </a:lnTo>
                  <a:lnTo>
                    <a:pt x="286720" y="2496572"/>
                  </a:lnTo>
                  <a:lnTo>
                    <a:pt x="313058" y="2532884"/>
                  </a:lnTo>
                  <a:lnTo>
                    <a:pt x="340394" y="2568433"/>
                  </a:lnTo>
                  <a:lnTo>
                    <a:pt x="368709" y="2603197"/>
                  </a:lnTo>
                  <a:lnTo>
                    <a:pt x="397984" y="2637159"/>
                  </a:lnTo>
                  <a:lnTo>
                    <a:pt x="428197" y="2670297"/>
                  </a:lnTo>
                  <a:lnTo>
                    <a:pt x="459329" y="2702593"/>
                  </a:lnTo>
                  <a:lnTo>
                    <a:pt x="491360" y="2734026"/>
                  </a:lnTo>
                  <a:lnTo>
                    <a:pt x="524270" y="2764578"/>
                  </a:lnTo>
                  <a:lnTo>
                    <a:pt x="558038" y="2794227"/>
                  </a:lnTo>
                  <a:lnTo>
                    <a:pt x="592644" y="2822955"/>
                  </a:lnTo>
                  <a:lnTo>
                    <a:pt x="628069" y="2850742"/>
                  </a:lnTo>
                  <a:lnTo>
                    <a:pt x="664293" y="2877569"/>
                  </a:lnTo>
                  <a:lnTo>
                    <a:pt x="701295" y="2903414"/>
                  </a:lnTo>
                  <a:lnTo>
                    <a:pt x="739054" y="2928259"/>
                  </a:lnTo>
                  <a:lnTo>
                    <a:pt x="777552" y="2952085"/>
                  </a:lnTo>
                  <a:lnTo>
                    <a:pt x="816768" y="2974871"/>
                  </a:lnTo>
                  <a:lnTo>
                    <a:pt x="856682" y="2996597"/>
                  </a:lnTo>
                  <a:lnTo>
                    <a:pt x="897274" y="3017244"/>
                  </a:lnTo>
                  <a:lnTo>
                    <a:pt x="938524" y="3036793"/>
                  </a:lnTo>
                  <a:lnTo>
                    <a:pt x="980411" y="3055223"/>
                  </a:lnTo>
                  <a:lnTo>
                    <a:pt x="1022916" y="3072515"/>
                  </a:lnTo>
                  <a:lnTo>
                    <a:pt x="1066019" y="3088650"/>
                  </a:lnTo>
                  <a:lnTo>
                    <a:pt x="1109699" y="3103606"/>
                  </a:lnTo>
                  <a:lnTo>
                    <a:pt x="1153937" y="3117366"/>
                  </a:lnTo>
                  <a:lnTo>
                    <a:pt x="1198711" y="3129908"/>
                  </a:lnTo>
                  <a:lnTo>
                    <a:pt x="1244003" y="3141214"/>
                  </a:lnTo>
                  <a:lnTo>
                    <a:pt x="1289793" y="3151264"/>
                  </a:lnTo>
                  <a:lnTo>
                    <a:pt x="1336059" y="3160037"/>
                  </a:lnTo>
                  <a:lnTo>
                    <a:pt x="1382782" y="3167515"/>
                  </a:lnTo>
                  <a:lnTo>
                    <a:pt x="1429943" y="3173677"/>
                  </a:lnTo>
                  <a:lnTo>
                    <a:pt x="1477520" y="3178505"/>
                  </a:lnTo>
                  <a:lnTo>
                    <a:pt x="1525494" y="3181977"/>
                  </a:lnTo>
                  <a:lnTo>
                    <a:pt x="1573844" y="3184075"/>
                  </a:lnTo>
                  <a:lnTo>
                    <a:pt x="1622552" y="3184779"/>
                  </a:lnTo>
                  <a:lnTo>
                    <a:pt x="1671259" y="3184075"/>
                  </a:lnTo>
                  <a:lnTo>
                    <a:pt x="1719609" y="3181977"/>
                  </a:lnTo>
                  <a:lnTo>
                    <a:pt x="1767582" y="3178505"/>
                  </a:lnTo>
                  <a:lnTo>
                    <a:pt x="1815158" y="3173677"/>
                  </a:lnTo>
                  <a:lnTo>
                    <a:pt x="1862318" y="3167515"/>
                  </a:lnTo>
                  <a:lnTo>
                    <a:pt x="1909040" y="3160037"/>
                  </a:lnTo>
                  <a:lnTo>
                    <a:pt x="1955305" y="3151264"/>
                  </a:lnTo>
                  <a:lnTo>
                    <a:pt x="2001092" y="3141214"/>
                  </a:lnTo>
                  <a:lnTo>
                    <a:pt x="2046383" y="3129908"/>
                  </a:lnTo>
                  <a:lnTo>
                    <a:pt x="2091155" y="3117366"/>
                  </a:lnTo>
                  <a:lnTo>
                    <a:pt x="2135391" y="3103606"/>
                  </a:lnTo>
                  <a:lnTo>
                    <a:pt x="2179069" y="3088650"/>
                  </a:lnTo>
                  <a:lnTo>
                    <a:pt x="2222169" y="3072515"/>
                  </a:lnTo>
                  <a:lnTo>
                    <a:pt x="2264671" y="3055223"/>
                  </a:lnTo>
                  <a:lnTo>
                    <a:pt x="2306556" y="3036793"/>
                  </a:lnTo>
                  <a:lnTo>
                    <a:pt x="2347803" y="3017244"/>
                  </a:lnTo>
                  <a:lnTo>
                    <a:pt x="2388392" y="2996597"/>
                  </a:lnTo>
                  <a:lnTo>
                    <a:pt x="2428303" y="2974871"/>
                  </a:lnTo>
                  <a:lnTo>
                    <a:pt x="2467516" y="2952085"/>
                  </a:lnTo>
                  <a:lnTo>
                    <a:pt x="2506010" y="2928259"/>
                  </a:lnTo>
                  <a:lnTo>
                    <a:pt x="2543767" y="2903414"/>
                  </a:lnTo>
                  <a:lnTo>
                    <a:pt x="2580765" y="2877569"/>
                  </a:lnTo>
                  <a:lnTo>
                    <a:pt x="2616986" y="2850742"/>
                  </a:lnTo>
                  <a:lnTo>
                    <a:pt x="2652407" y="2822955"/>
                  </a:lnTo>
                  <a:lnTo>
                    <a:pt x="2687010" y="2794227"/>
                  </a:lnTo>
                  <a:lnTo>
                    <a:pt x="2720775" y="2764578"/>
                  </a:lnTo>
                  <a:lnTo>
                    <a:pt x="2753681" y="2734026"/>
                  </a:lnTo>
                  <a:lnTo>
                    <a:pt x="2785709" y="2702593"/>
                  </a:lnTo>
                  <a:lnTo>
                    <a:pt x="2816837" y="2670297"/>
                  </a:lnTo>
                  <a:lnTo>
                    <a:pt x="2847047" y="2637159"/>
                  </a:lnTo>
                  <a:lnTo>
                    <a:pt x="2876318" y="2603197"/>
                  </a:lnTo>
                  <a:lnTo>
                    <a:pt x="2904630" y="2568433"/>
                  </a:lnTo>
                  <a:lnTo>
                    <a:pt x="2931963" y="2532884"/>
                  </a:lnTo>
                  <a:lnTo>
                    <a:pt x="2958297" y="2496572"/>
                  </a:lnTo>
                  <a:lnTo>
                    <a:pt x="2983612" y="2459516"/>
                  </a:lnTo>
                  <a:lnTo>
                    <a:pt x="3007887" y="2421735"/>
                  </a:lnTo>
                  <a:lnTo>
                    <a:pt x="3031104" y="2383250"/>
                  </a:lnTo>
                  <a:lnTo>
                    <a:pt x="3053240" y="2344079"/>
                  </a:lnTo>
                  <a:lnTo>
                    <a:pt x="3074278" y="2304243"/>
                  </a:lnTo>
                  <a:lnTo>
                    <a:pt x="3094196" y="2263762"/>
                  </a:lnTo>
                  <a:lnTo>
                    <a:pt x="3112974" y="2222654"/>
                  </a:lnTo>
                  <a:lnTo>
                    <a:pt x="3130593" y="2180941"/>
                  </a:lnTo>
                  <a:lnTo>
                    <a:pt x="3147032" y="2138640"/>
                  </a:lnTo>
                  <a:lnTo>
                    <a:pt x="3162271" y="2095773"/>
                  </a:lnTo>
                  <a:lnTo>
                    <a:pt x="3176290" y="2052358"/>
                  </a:lnTo>
                  <a:lnTo>
                    <a:pt x="3189070" y="2008416"/>
                  </a:lnTo>
                  <a:lnTo>
                    <a:pt x="3200589" y="1963967"/>
                  </a:lnTo>
                  <a:lnTo>
                    <a:pt x="3210829" y="1919029"/>
                  </a:lnTo>
                  <a:lnTo>
                    <a:pt x="3219768" y="1873623"/>
                  </a:lnTo>
                  <a:lnTo>
                    <a:pt x="3227387" y="1827768"/>
                  </a:lnTo>
                  <a:lnTo>
                    <a:pt x="3233666" y="1781484"/>
                  </a:lnTo>
                  <a:lnTo>
                    <a:pt x="3238584" y="1734791"/>
                  </a:lnTo>
                  <a:lnTo>
                    <a:pt x="3242122" y="1687708"/>
                  </a:lnTo>
                  <a:lnTo>
                    <a:pt x="3244260" y="1640255"/>
                  </a:lnTo>
                  <a:lnTo>
                    <a:pt x="3244977" y="1592452"/>
                  </a:lnTo>
                  <a:lnTo>
                    <a:pt x="3244260" y="1544650"/>
                  </a:lnTo>
                  <a:lnTo>
                    <a:pt x="3242122" y="1497197"/>
                  </a:lnTo>
                  <a:lnTo>
                    <a:pt x="3238584" y="1450113"/>
                  </a:lnTo>
                  <a:lnTo>
                    <a:pt x="3233666" y="1403419"/>
                  </a:lnTo>
                  <a:lnTo>
                    <a:pt x="3227387" y="1357134"/>
                  </a:lnTo>
                  <a:lnTo>
                    <a:pt x="3219768" y="1311278"/>
                  </a:lnTo>
                  <a:lnTo>
                    <a:pt x="3210829" y="1265871"/>
                  </a:lnTo>
                  <a:lnTo>
                    <a:pt x="3200589" y="1220931"/>
                  </a:lnTo>
                  <a:lnTo>
                    <a:pt x="3189070" y="1176480"/>
                  </a:lnTo>
                  <a:lnTo>
                    <a:pt x="3176290" y="1132536"/>
                  </a:lnTo>
                  <a:lnTo>
                    <a:pt x="3162271" y="1089119"/>
                  </a:lnTo>
                  <a:lnTo>
                    <a:pt x="3147032" y="1046249"/>
                  </a:lnTo>
                  <a:lnTo>
                    <a:pt x="3130593" y="1003947"/>
                  </a:lnTo>
                  <a:lnTo>
                    <a:pt x="3112974" y="962230"/>
                  </a:lnTo>
                  <a:lnTo>
                    <a:pt x="3094196" y="921120"/>
                  </a:lnTo>
                  <a:lnTo>
                    <a:pt x="3074278" y="880636"/>
                  </a:lnTo>
                  <a:lnTo>
                    <a:pt x="3053240" y="840797"/>
                  </a:lnTo>
                  <a:lnTo>
                    <a:pt x="3031104" y="801623"/>
                  </a:lnTo>
                  <a:lnTo>
                    <a:pt x="3007887" y="763135"/>
                  </a:lnTo>
                  <a:lnTo>
                    <a:pt x="2983612" y="725351"/>
                  </a:lnTo>
                  <a:lnTo>
                    <a:pt x="2958297" y="688291"/>
                  </a:lnTo>
                  <a:lnTo>
                    <a:pt x="2931963" y="651976"/>
                  </a:lnTo>
                  <a:lnTo>
                    <a:pt x="2904630" y="616424"/>
                  </a:lnTo>
                  <a:lnTo>
                    <a:pt x="2876318" y="581656"/>
                  </a:lnTo>
                  <a:lnTo>
                    <a:pt x="2847047" y="547691"/>
                  </a:lnTo>
                  <a:lnTo>
                    <a:pt x="2816837" y="514550"/>
                  </a:lnTo>
                  <a:lnTo>
                    <a:pt x="2785709" y="482250"/>
                  </a:lnTo>
                  <a:lnTo>
                    <a:pt x="2753681" y="450813"/>
                  </a:lnTo>
                  <a:lnTo>
                    <a:pt x="2720775" y="420259"/>
                  </a:lnTo>
                  <a:lnTo>
                    <a:pt x="2687010" y="390606"/>
                  </a:lnTo>
                  <a:lnTo>
                    <a:pt x="2652407" y="361874"/>
                  </a:lnTo>
                  <a:lnTo>
                    <a:pt x="2616986" y="334084"/>
                  </a:lnTo>
                  <a:lnTo>
                    <a:pt x="2580765" y="307254"/>
                  </a:lnTo>
                  <a:lnTo>
                    <a:pt x="2543767" y="281405"/>
                  </a:lnTo>
                  <a:lnTo>
                    <a:pt x="2506010" y="256557"/>
                  </a:lnTo>
                  <a:lnTo>
                    <a:pt x="2467516" y="232728"/>
                  </a:lnTo>
                  <a:lnTo>
                    <a:pt x="2428303" y="209939"/>
                  </a:lnTo>
                  <a:lnTo>
                    <a:pt x="2388392" y="188210"/>
                  </a:lnTo>
                  <a:lnTo>
                    <a:pt x="2347803" y="167560"/>
                  </a:lnTo>
                  <a:lnTo>
                    <a:pt x="2306556" y="148008"/>
                  </a:lnTo>
                  <a:lnTo>
                    <a:pt x="2264671" y="129575"/>
                  </a:lnTo>
                  <a:lnTo>
                    <a:pt x="2222169" y="112281"/>
                  </a:lnTo>
                  <a:lnTo>
                    <a:pt x="2179069" y="96144"/>
                  </a:lnTo>
                  <a:lnTo>
                    <a:pt x="2135391" y="81185"/>
                  </a:lnTo>
                  <a:lnTo>
                    <a:pt x="2091155" y="67423"/>
                  </a:lnTo>
                  <a:lnTo>
                    <a:pt x="2046383" y="54879"/>
                  </a:lnTo>
                  <a:lnTo>
                    <a:pt x="2001092" y="43571"/>
                  </a:lnTo>
                  <a:lnTo>
                    <a:pt x="1955305" y="33520"/>
                  </a:lnTo>
                  <a:lnTo>
                    <a:pt x="1909040" y="24745"/>
                  </a:lnTo>
                  <a:lnTo>
                    <a:pt x="1862318" y="17266"/>
                  </a:lnTo>
                  <a:lnTo>
                    <a:pt x="1815158" y="11103"/>
                  </a:lnTo>
                  <a:lnTo>
                    <a:pt x="1767582" y="6275"/>
                  </a:lnTo>
                  <a:lnTo>
                    <a:pt x="1719609" y="2802"/>
                  </a:lnTo>
                  <a:lnTo>
                    <a:pt x="1671259" y="703"/>
                  </a:lnTo>
                  <a:lnTo>
                    <a:pt x="1622552" y="0"/>
                  </a:lnTo>
                  <a:close/>
                </a:path>
              </a:pathLst>
            </a:custGeom>
            <a:solidFill>
              <a:srgbClr val="2862B4"/>
            </a:solidFill>
          </p:spPr>
          <p:txBody>
            <a:bodyPr wrap="square" lIns="0" tIns="0" rIns="0" bIns="0" rtlCol="0"/>
            <a:lstStyle/>
            <a:p>
              <a:endParaRPr/>
            </a:p>
          </p:txBody>
        </p:sp>
        <p:sp>
          <p:nvSpPr>
            <p:cNvPr id="8" name="object 8"/>
            <p:cNvSpPr/>
            <p:nvPr/>
          </p:nvSpPr>
          <p:spPr>
            <a:xfrm>
              <a:off x="1577213" y="2152269"/>
              <a:ext cx="3245485" cy="3185160"/>
            </a:xfrm>
            <a:custGeom>
              <a:avLst/>
              <a:gdLst/>
              <a:ahLst/>
              <a:cxnLst/>
              <a:rect l="l" t="t" r="r" b="b"/>
              <a:pathLst>
                <a:path w="3245485" h="3185160">
                  <a:moveTo>
                    <a:pt x="0" y="1592452"/>
                  </a:moveTo>
                  <a:lnTo>
                    <a:pt x="717" y="1544650"/>
                  </a:lnTo>
                  <a:lnTo>
                    <a:pt x="2854" y="1497197"/>
                  </a:lnTo>
                  <a:lnTo>
                    <a:pt x="6393" y="1450113"/>
                  </a:lnTo>
                  <a:lnTo>
                    <a:pt x="11312" y="1403419"/>
                  </a:lnTo>
                  <a:lnTo>
                    <a:pt x="17592" y="1357134"/>
                  </a:lnTo>
                  <a:lnTo>
                    <a:pt x="25212" y="1311278"/>
                  </a:lnTo>
                  <a:lnTo>
                    <a:pt x="34153" y="1265871"/>
                  </a:lnTo>
                  <a:lnTo>
                    <a:pt x="44394" y="1220931"/>
                  </a:lnTo>
                  <a:lnTo>
                    <a:pt x="55915" y="1176480"/>
                  </a:lnTo>
                  <a:lnTo>
                    <a:pt x="68697" y="1132536"/>
                  </a:lnTo>
                  <a:lnTo>
                    <a:pt x="82718" y="1089119"/>
                  </a:lnTo>
                  <a:lnTo>
                    <a:pt x="97960" y="1046249"/>
                  </a:lnTo>
                  <a:lnTo>
                    <a:pt x="114401" y="1003947"/>
                  </a:lnTo>
                  <a:lnTo>
                    <a:pt x="132022" y="962230"/>
                  </a:lnTo>
                  <a:lnTo>
                    <a:pt x="150803" y="921120"/>
                  </a:lnTo>
                  <a:lnTo>
                    <a:pt x="170724" y="880636"/>
                  </a:lnTo>
                  <a:lnTo>
                    <a:pt x="191764" y="840797"/>
                  </a:lnTo>
                  <a:lnTo>
                    <a:pt x="213904" y="801623"/>
                  </a:lnTo>
                  <a:lnTo>
                    <a:pt x="237124" y="763135"/>
                  </a:lnTo>
                  <a:lnTo>
                    <a:pt x="261402" y="725351"/>
                  </a:lnTo>
                  <a:lnTo>
                    <a:pt x="286720" y="688291"/>
                  </a:lnTo>
                  <a:lnTo>
                    <a:pt x="313058" y="651976"/>
                  </a:lnTo>
                  <a:lnTo>
                    <a:pt x="340394" y="616424"/>
                  </a:lnTo>
                  <a:lnTo>
                    <a:pt x="368709" y="581656"/>
                  </a:lnTo>
                  <a:lnTo>
                    <a:pt x="397984" y="547691"/>
                  </a:lnTo>
                  <a:lnTo>
                    <a:pt x="428197" y="514550"/>
                  </a:lnTo>
                  <a:lnTo>
                    <a:pt x="459329" y="482250"/>
                  </a:lnTo>
                  <a:lnTo>
                    <a:pt x="491360" y="450813"/>
                  </a:lnTo>
                  <a:lnTo>
                    <a:pt x="524270" y="420259"/>
                  </a:lnTo>
                  <a:lnTo>
                    <a:pt x="558038" y="390606"/>
                  </a:lnTo>
                  <a:lnTo>
                    <a:pt x="592644" y="361874"/>
                  </a:lnTo>
                  <a:lnTo>
                    <a:pt x="628069" y="334084"/>
                  </a:lnTo>
                  <a:lnTo>
                    <a:pt x="664293" y="307254"/>
                  </a:lnTo>
                  <a:lnTo>
                    <a:pt x="701295" y="281405"/>
                  </a:lnTo>
                  <a:lnTo>
                    <a:pt x="739054" y="256557"/>
                  </a:lnTo>
                  <a:lnTo>
                    <a:pt x="777552" y="232728"/>
                  </a:lnTo>
                  <a:lnTo>
                    <a:pt x="816768" y="209939"/>
                  </a:lnTo>
                  <a:lnTo>
                    <a:pt x="856682" y="188210"/>
                  </a:lnTo>
                  <a:lnTo>
                    <a:pt x="897274" y="167560"/>
                  </a:lnTo>
                  <a:lnTo>
                    <a:pt x="938524" y="148008"/>
                  </a:lnTo>
                  <a:lnTo>
                    <a:pt x="980411" y="129575"/>
                  </a:lnTo>
                  <a:lnTo>
                    <a:pt x="1022916" y="112281"/>
                  </a:lnTo>
                  <a:lnTo>
                    <a:pt x="1066019" y="96144"/>
                  </a:lnTo>
                  <a:lnTo>
                    <a:pt x="1109699" y="81185"/>
                  </a:lnTo>
                  <a:lnTo>
                    <a:pt x="1153937" y="67423"/>
                  </a:lnTo>
                  <a:lnTo>
                    <a:pt x="1198711" y="54879"/>
                  </a:lnTo>
                  <a:lnTo>
                    <a:pt x="1244003" y="43571"/>
                  </a:lnTo>
                  <a:lnTo>
                    <a:pt x="1289793" y="33520"/>
                  </a:lnTo>
                  <a:lnTo>
                    <a:pt x="1336059" y="24745"/>
                  </a:lnTo>
                  <a:lnTo>
                    <a:pt x="1382782" y="17266"/>
                  </a:lnTo>
                  <a:lnTo>
                    <a:pt x="1429943" y="11103"/>
                  </a:lnTo>
                  <a:lnTo>
                    <a:pt x="1477520" y="6275"/>
                  </a:lnTo>
                  <a:lnTo>
                    <a:pt x="1525494" y="2802"/>
                  </a:lnTo>
                  <a:lnTo>
                    <a:pt x="1573844" y="703"/>
                  </a:lnTo>
                  <a:lnTo>
                    <a:pt x="1622552" y="0"/>
                  </a:lnTo>
                  <a:lnTo>
                    <a:pt x="1671259" y="703"/>
                  </a:lnTo>
                  <a:lnTo>
                    <a:pt x="1719609" y="2802"/>
                  </a:lnTo>
                  <a:lnTo>
                    <a:pt x="1767582" y="6275"/>
                  </a:lnTo>
                  <a:lnTo>
                    <a:pt x="1815158" y="11103"/>
                  </a:lnTo>
                  <a:lnTo>
                    <a:pt x="1862318" y="17266"/>
                  </a:lnTo>
                  <a:lnTo>
                    <a:pt x="1909040" y="24745"/>
                  </a:lnTo>
                  <a:lnTo>
                    <a:pt x="1955305" y="33520"/>
                  </a:lnTo>
                  <a:lnTo>
                    <a:pt x="2001092" y="43571"/>
                  </a:lnTo>
                  <a:lnTo>
                    <a:pt x="2046383" y="54879"/>
                  </a:lnTo>
                  <a:lnTo>
                    <a:pt x="2091155" y="67423"/>
                  </a:lnTo>
                  <a:lnTo>
                    <a:pt x="2135391" y="81185"/>
                  </a:lnTo>
                  <a:lnTo>
                    <a:pt x="2179069" y="96144"/>
                  </a:lnTo>
                  <a:lnTo>
                    <a:pt x="2222169" y="112281"/>
                  </a:lnTo>
                  <a:lnTo>
                    <a:pt x="2264671" y="129575"/>
                  </a:lnTo>
                  <a:lnTo>
                    <a:pt x="2306556" y="148008"/>
                  </a:lnTo>
                  <a:lnTo>
                    <a:pt x="2347803" y="167560"/>
                  </a:lnTo>
                  <a:lnTo>
                    <a:pt x="2388392" y="188210"/>
                  </a:lnTo>
                  <a:lnTo>
                    <a:pt x="2428303" y="209939"/>
                  </a:lnTo>
                  <a:lnTo>
                    <a:pt x="2467516" y="232728"/>
                  </a:lnTo>
                  <a:lnTo>
                    <a:pt x="2506010" y="256557"/>
                  </a:lnTo>
                  <a:lnTo>
                    <a:pt x="2543767" y="281405"/>
                  </a:lnTo>
                  <a:lnTo>
                    <a:pt x="2580765" y="307254"/>
                  </a:lnTo>
                  <a:lnTo>
                    <a:pt x="2616986" y="334084"/>
                  </a:lnTo>
                  <a:lnTo>
                    <a:pt x="2652407" y="361874"/>
                  </a:lnTo>
                  <a:lnTo>
                    <a:pt x="2687010" y="390606"/>
                  </a:lnTo>
                  <a:lnTo>
                    <a:pt x="2720775" y="420259"/>
                  </a:lnTo>
                  <a:lnTo>
                    <a:pt x="2753681" y="450813"/>
                  </a:lnTo>
                  <a:lnTo>
                    <a:pt x="2785709" y="482250"/>
                  </a:lnTo>
                  <a:lnTo>
                    <a:pt x="2816837" y="514550"/>
                  </a:lnTo>
                  <a:lnTo>
                    <a:pt x="2847047" y="547691"/>
                  </a:lnTo>
                  <a:lnTo>
                    <a:pt x="2876318" y="581656"/>
                  </a:lnTo>
                  <a:lnTo>
                    <a:pt x="2904630" y="616424"/>
                  </a:lnTo>
                  <a:lnTo>
                    <a:pt x="2931963" y="651976"/>
                  </a:lnTo>
                  <a:lnTo>
                    <a:pt x="2958297" y="688291"/>
                  </a:lnTo>
                  <a:lnTo>
                    <a:pt x="2983612" y="725351"/>
                  </a:lnTo>
                  <a:lnTo>
                    <a:pt x="3007887" y="763135"/>
                  </a:lnTo>
                  <a:lnTo>
                    <a:pt x="3031104" y="801623"/>
                  </a:lnTo>
                  <a:lnTo>
                    <a:pt x="3053240" y="840797"/>
                  </a:lnTo>
                  <a:lnTo>
                    <a:pt x="3074278" y="880636"/>
                  </a:lnTo>
                  <a:lnTo>
                    <a:pt x="3094196" y="921120"/>
                  </a:lnTo>
                  <a:lnTo>
                    <a:pt x="3112974" y="962230"/>
                  </a:lnTo>
                  <a:lnTo>
                    <a:pt x="3130593" y="1003947"/>
                  </a:lnTo>
                  <a:lnTo>
                    <a:pt x="3147032" y="1046249"/>
                  </a:lnTo>
                  <a:lnTo>
                    <a:pt x="3162271" y="1089119"/>
                  </a:lnTo>
                  <a:lnTo>
                    <a:pt x="3176290" y="1132536"/>
                  </a:lnTo>
                  <a:lnTo>
                    <a:pt x="3189070" y="1176480"/>
                  </a:lnTo>
                  <a:lnTo>
                    <a:pt x="3200589" y="1220931"/>
                  </a:lnTo>
                  <a:lnTo>
                    <a:pt x="3210829" y="1265871"/>
                  </a:lnTo>
                  <a:lnTo>
                    <a:pt x="3219768" y="1311278"/>
                  </a:lnTo>
                  <a:lnTo>
                    <a:pt x="3227387" y="1357134"/>
                  </a:lnTo>
                  <a:lnTo>
                    <a:pt x="3233666" y="1403419"/>
                  </a:lnTo>
                  <a:lnTo>
                    <a:pt x="3238584" y="1450113"/>
                  </a:lnTo>
                  <a:lnTo>
                    <a:pt x="3242122" y="1497197"/>
                  </a:lnTo>
                  <a:lnTo>
                    <a:pt x="3244260" y="1544650"/>
                  </a:lnTo>
                  <a:lnTo>
                    <a:pt x="3244977" y="1592452"/>
                  </a:lnTo>
                  <a:lnTo>
                    <a:pt x="3244260" y="1640255"/>
                  </a:lnTo>
                  <a:lnTo>
                    <a:pt x="3242122" y="1687708"/>
                  </a:lnTo>
                  <a:lnTo>
                    <a:pt x="3238584" y="1734791"/>
                  </a:lnTo>
                  <a:lnTo>
                    <a:pt x="3233666" y="1781484"/>
                  </a:lnTo>
                  <a:lnTo>
                    <a:pt x="3227387" y="1827768"/>
                  </a:lnTo>
                  <a:lnTo>
                    <a:pt x="3219768" y="1873623"/>
                  </a:lnTo>
                  <a:lnTo>
                    <a:pt x="3210829" y="1919029"/>
                  </a:lnTo>
                  <a:lnTo>
                    <a:pt x="3200589" y="1963967"/>
                  </a:lnTo>
                  <a:lnTo>
                    <a:pt x="3189070" y="2008416"/>
                  </a:lnTo>
                  <a:lnTo>
                    <a:pt x="3176290" y="2052358"/>
                  </a:lnTo>
                  <a:lnTo>
                    <a:pt x="3162271" y="2095773"/>
                  </a:lnTo>
                  <a:lnTo>
                    <a:pt x="3147032" y="2138640"/>
                  </a:lnTo>
                  <a:lnTo>
                    <a:pt x="3130593" y="2180941"/>
                  </a:lnTo>
                  <a:lnTo>
                    <a:pt x="3112974" y="2222654"/>
                  </a:lnTo>
                  <a:lnTo>
                    <a:pt x="3094196" y="2263762"/>
                  </a:lnTo>
                  <a:lnTo>
                    <a:pt x="3074278" y="2304243"/>
                  </a:lnTo>
                  <a:lnTo>
                    <a:pt x="3053240" y="2344079"/>
                  </a:lnTo>
                  <a:lnTo>
                    <a:pt x="3031104" y="2383250"/>
                  </a:lnTo>
                  <a:lnTo>
                    <a:pt x="3007887" y="2421735"/>
                  </a:lnTo>
                  <a:lnTo>
                    <a:pt x="2983612" y="2459516"/>
                  </a:lnTo>
                  <a:lnTo>
                    <a:pt x="2958297" y="2496572"/>
                  </a:lnTo>
                  <a:lnTo>
                    <a:pt x="2931963" y="2532884"/>
                  </a:lnTo>
                  <a:lnTo>
                    <a:pt x="2904630" y="2568433"/>
                  </a:lnTo>
                  <a:lnTo>
                    <a:pt x="2876318" y="2603197"/>
                  </a:lnTo>
                  <a:lnTo>
                    <a:pt x="2847047" y="2637159"/>
                  </a:lnTo>
                  <a:lnTo>
                    <a:pt x="2816837" y="2670297"/>
                  </a:lnTo>
                  <a:lnTo>
                    <a:pt x="2785709" y="2702593"/>
                  </a:lnTo>
                  <a:lnTo>
                    <a:pt x="2753681" y="2734026"/>
                  </a:lnTo>
                  <a:lnTo>
                    <a:pt x="2720775" y="2764578"/>
                  </a:lnTo>
                  <a:lnTo>
                    <a:pt x="2687010" y="2794227"/>
                  </a:lnTo>
                  <a:lnTo>
                    <a:pt x="2652407" y="2822955"/>
                  </a:lnTo>
                  <a:lnTo>
                    <a:pt x="2616986" y="2850742"/>
                  </a:lnTo>
                  <a:lnTo>
                    <a:pt x="2580765" y="2877569"/>
                  </a:lnTo>
                  <a:lnTo>
                    <a:pt x="2543767" y="2903414"/>
                  </a:lnTo>
                  <a:lnTo>
                    <a:pt x="2506010" y="2928259"/>
                  </a:lnTo>
                  <a:lnTo>
                    <a:pt x="2467516" y="2952085"/>
                  </a:lnTo>
                  <a:lnTo>
                    <a:pt x="2428303" y="2974871"/>
                  </a:lnTo>
                  <a:lnTo>
                    <a:pt x="2388392" y="2996597"/>
                  </a:lnTo>
                  <a:lnTo>
                    <a:pt x="2347803" y="3017244"/>
                  </a:lnTo>
                  <a:lnTo>
                    <a:pt x="2306556" y="3036793"/>
                  </a:lnTo>
                  <a:lnTo>
                    <a:pt x="2264671" y="3055223"/>
                  </a:lnTo>
                  <a:lnTo>
                    <a:pt x="2222169" y="3072515"/>
                  </a:lnTo>
                  <a:lnTo>
                    <a:pt x="2179069" y="3088650"/>
                  </a:lnTo>
                  <a:lnTo>
                    <a:pt x="2135391" y="3103606"/>
                  </a:lnTo>
                  <a:lnTo>
                    <a:pt x="2091155" y="3117366"/>
                  </a:lnTo>
                  <a:lnTo>
                    <a:pt x="2046383" y="3129908"/>
                  </a:lnTo>
                  <a:lnTo>
                    <a:pt x="2001092" y="3141214"/>
                  </a:lnTo>
                  <a:lnTo>
                    <a:pt x="1955305" y="3151264"/>
                  </a:lnTo>
                  <a:lnTo>
                    <a:pt x="1909040" y="3160037"/>
                  </a:lnTo>
                  <a:lnTo>
                    <a:pt x="1862318" y="3167515"/>
                  </a:lnTo>
                  <a:lnTo>
                    <a:pt x="1815158" y="3173677"/>
                  </a:lnTo>
                  <a:lnTo>
                    <a:pt x="1767582" y="3178505"/>
                  </a:lnTo>
                  <a:lnTo>
                    <a:pt x="1719609" y="3181977"/>
                  </a:lnTo>
                  <a:lnTo>
                    <a:pt x="1671259" y="3184075"/>
                  </a:lnTo>
                  <a:lnTo>
                    <a:pt x="1622552" y="3184779"/>
                  </a:lnTo>
                  <a:lnTo>
                    <a:pt x="1573844" y="3184075"/>
                  </a:lnTo>
                  <a:lnTo>
                    <a:pt x="1525494" y="3181977"/>
                  </a:lnTo>
                  <a:lnTo>
                    <a:pt x="1477520" y="3178505"/>
                  </a:lnTo>
                  <a:lnTo>
                    <a:pt x="1429943" y="3173677"/>
                  </a:lnTo>
                  <a:lnTo>
                    <a:pt x="1382782" y="3167515"/>
                  </a:lnTo>
                  <a:lnTo>
                    <a:pt x="1336059" y="3160037"/>
                  </a:lnTo>
                  <a:lnTo>
                    <a:pt x="1289793" y="3151264"/>
                  </a:lnTo>
                  <a:lnTo>
                    <a:pt x="1244003" y="3141214"/>
                  </a:lnTo>
                  <a:lnTo>
                    <a:pt x="1198711" y="3129908"/>
                  </a:lnTo>
                  <a:lnTo>
                    <a:pt x="1153937" y="3117366"/>
                  </a:lnTo>
                  <a:lnTo>
                    <a:pt x="1109699" y="3103606"/>
                  </a:lnTo>
                  <a:lnTo>
                    <a:pt x="1066019" y="3088650"/>
                  </a:lnTo>
                  <a:lnTo>
                    <a:pt x="1022916" y="3072515"/>
                  </a:lnTo>
                  <a:lnTo>
                    <a:pt x="980411" y="3055223"/>
                  </a:lnTo>
                  <a:lnTo>
                    <a:pt x="938524" y="3036793"/>
                  </a:lnTo>
                  <a:lnTo>
                    <a:pt x="897274" y="3017244"/>
                  </a:lnTo>
                  <a:lnTo>
                    <a:pt x="856682" y="2996597"/>
                  </a:lnTo>
                  <a:lnTo>
                    <a:pt x="816768" y="2974871"/>
                  </a:lnTo>
                  <a:lnTo>
                    <a:pt x="777552" y="2952085"/>
                  </a:lnTo>
                  <a:lnTo>
                    <a:pt x="739054" y="2928259"/>
                  </a:lnTo>
                  <a:lnTo>
                    <a:pt x="701295" y="2903414"/>
                  </a:lnTo>
                  <a:lnTo>
                    <a:pt x="664293" y="2877569"/>
                  </a:lnTo>
                  <a:lnTo>
                    <a:pt x="628069" y="2850742"/>
                  </a:lnTo>
                  <a:lnTo>
                    <a:pt x="592644" y="2822955"/>
                  </a:lnTo>
                  <a:lnTo>
                    <a:pt x="558038" y="2794227"/>
                  </a:lnTo>
                  <a:lnTo>
                    <a:pt x="524270" y="2764578"/>
                  </a:lnTo>
                  <a:lnTo>
                    <a:pt x="491360" y="2734026"/>
                  </a:lnTo>
                  <a:lnTo>
                    <a:pt x="459329" y="2702593"/>
                  </a:lnTo>
                  <a:lnTo>
                    <a:pt x="428197" y="2670297"/>
                  </a:lnTo>
                  <a:lnTo>
                    <a:pt x="397984" y="2637159"/>
                  </a:lnTo>
                  <a:lnTo>
                    <a:pt x="368709" y="2603197"/>
                  </a:lnTo>
                  <a:lnTo>
                    <a:pt x="340394" y="2568433"/>
                  </a:lnTo>
                  <a:lnTo>
                    <a:pt x="313058" y="2532884"/>
                  </a:lnTo>
                  <a:lnTo>
                    <a:pt x="286720" y="2496572"/>
                  </a:lnTo>
                  <a:lnTo>
                    <a:pt x="261402" y="2459516"/>
                  </a:lnTo>
                  <a:lnTo>
                    <a:pt x="237124" y="2421735"/>
                  </a:lnTo>
                  <a:lnTo>
                    <a:pt x="213904" y="2383250"/>
                  </a:lnTo>
                  <a:lnTo>
                    <a:pt x="191764" y="2344079"/>
                  </a:lnTo>
                  <a:lnTo>
                    <a:pt x="170724" y="2304243"/>
                  </a:lnTo>
                  <a:lnTo>
                    <a:pt x="150803" y="2263762"/>
                  </a:lnTo>
                  <a:lnTo>
                    <a:pt x="132022" y="2222654"/>
                  </a:lnTo>
                  <a:lnTo>
                    <a:pt x="114401" y="2180941"/>
                  </a:lnTo>
                  <a:lnTo>
                    <a:pt x="97960" y="2138640"/>
                  </a:lnTo>
                  <a:lnTo>
                    <a:pt x="82718" y="2095773"/>
                  </a:lnTo>
                  <a:lnTo>
                    <a:pt x="68697" y="2052358"/>
                  </a:lnTo>
                  <a:lnTo>
                    <a:pt x="55915" y="2008416"/>
                  </a:lnTo>
                  <a:lnTo>
                    <a:pt x="44394" y="1963967"/>
                  </a:lnTo>
                  <a:lnTo>
                    <a:pt x="34153" y="1919029"/>
                  </a:lnTo>
                  <a:lnTo>
                    <a:pt x="25212" y="1873623"/>
                  </a:lnTo>
                  <a:lnTo>
                    <a:pt x="17592" y="1827768"/>
                  </a:lnTo>
                  <a:lnTo>
                    <a:pt x="11312" y="1781484"/>
                  </a:lnTo>
                  <a:lnTo>
                    <a:pt x="6393" y="1734791"/>
                  </a:lnTo>
                  <a:lnTo>
                    <a:pt x="2854" y="1687708"/>
                  </a:lnTo>
                  <a:lnTo>
                    <a:pt x="717" y="1640255"/>
                  </a:lnTo>
                  <a:lnTo>
                    <a:pt x="0" y="1592452"/>
                  </a:lnTo>
                  <a:close/>
                </a:path>
              </a:pathLst>
            </a:custGeom>
            <a:ln w="25400">
              <a:solidFill>
                <a:srgbClr val="000000"/>
              </a:solidFill>
            </a:ln>
          </p:spPr>
          <p:txBody>
            <a:bodyPr wrap="square" lIns="0" tIns="0" rIns="0" bIns="0" rtlCol="0"/>
            <a:lstStyle/>
            <a:p>
              <a:endParaRPr/>
            </a:p>
          </p:txBody>
        </p:sp>
        <p:sp>
          <p:nvSpPr>
            <p:cNvPr id="9" name="object 9"/>
            <p:cNvSpPr/>
            <p:nvPr/>
          </p:nvSpPr>
          <p:spPr>
            <a:xfrm>
              <a:off x="821512" y="2001138"/>
              <a:ext cx="4917440" cy="3434079"/>
            </a:xfrm>
            <a:custGeom>
              <a:avLst/>
              <a:gdLst/>
              <a:ahLst/>
              <a:cxnLst/>
              <a:rect l="l" t="t" r="r" b="b"/>
              <a:pathLst>
                <a:path w="4917440" h="3434079">
                  <a:moveTo>
                    <a:pt x="706361" y="1765427"/>
                  </a:moveTo>
                  <a:lnTo>
                    <a:pt x="611682" y="1765427"/>
                  </a:lnTo>
                  <a:lnTo>
                    <a:pt x="583044" y="1765427"/>
                  </a:lnTo>
                  <a:lnTo>
                    <a:pt x="580440" y="1821180"/>
                  </a:lnTo>
                  <a:lnTo>
                    <a:pt x="706361" y="1765427"/>
                  </a:lnTo>
                  <a:close/>
                </a:path>
                <a:path w="4917440" h="3434079">
                  <a:moveTo>
                    <a:pt x="755700" y="1743583"/>
                  </a:moveTo>
                  <a:lnTo>
                    <a:pt x="588441" y="1649984"/>
                  </a:lnTo>
                  <a:lnTo>
                    <a:pt x="585762" y="1707083"/>
                  </a:lnTo>
                  <a:lnTo>
                    <a:pt x="15709" y="1680591"/>
                  </a:lnTo>
                  <a:lnTo>
                    <a:pt x="13055" y="1737614"/>
                  </a:lnTo>
                  <a:lnTo>
                    <a:pt x="583107" y="1764106"/>
                  </a:lnTo>
                  <a:lnTo>
                    <a:pt x="611733" y="1764106"/>
                  </a:lnTo>
                  <a:lnTo>
                    <a:pt x="709358" y="1764106"/>
                  </a:lnTo>
                  <a:lnTo>
                    <a:pt x="755700" y="1743583"/>
                  </a:lnTo>
                  <a:close/>
                </a:path>
                <a:path w="4917440" h="3434079">
                  <a:moveTo>
                    <a:pt x="905179" y="2374519"/>
                  </a:moveTo>
                  <a:lnTo>
                    <a:pt x="719124" y="2328672"/>
                  </a:lnTo>
                  <a:lnTo>
                    <a:pt x="731697" y="2384488"/>
                  </a:lnTo>
                  <a:lnTo>
                    <a:pt x="3619" y="2548890"/>
                  </a:lnTo>
                  <a:lnTo>
                    <a:pt x="16217" y="2604643"/>
                  </a:lnTo>
                  <a:lnTo>
                    <a:pt x="744258" y="2440152"/>
                  </a:lnTo>
                  <a:lnTo>
                    <a:pt x="756843" y="2495931"/>
                  </a:lnTo>
                  <a:lnTo>
                    <a:pt x="900671" y="2378202"/>
                  </a:lnTo>
                  <a:lnTo>
                    <a:pt x="905179" y="2374519"/>
                  </a:lnTo>
                  <a:close/>
                </a:path>
                <a:path w="4917440" h="3434079">
                  <a:moveTo>
                    <a:pt x="907465" y="1152906"/>
                  </a:moveTo>
                  <a:lnTo>
                    <a:pt x="891921" y="1138047"/>
                  </a:lnTo>
                  <a:lnTo>
                    <a:pt x="768908" y="1020445"/>
                  </a:lnTo>
                  <a:lnTo>
                    <a:pt x="752068" y="1074978"/>
                  </a:lnTo>
                  <a:lnTo>
                    <a:pt x="16878" y="847852"/>
                  </a:lnTo>
                  <a:lnTo>
                    <a:pt x="0" y="902462"/>
                  </a:lnTo>
                  <a:lnTo>
                    <a:pt x="735203" y="1129601"/>
                  </a:lnTo>
                  <a:lnTo>
                    <a:pt x="718362" y="1184148"/>
                  </a:lnTo>
                  <a:lnTo>
                    <a:pt x="907465" y="1152906"/>
                  </a:lnTo>
                  <a:close/>
                </a:path>
                <a:path w="4917440" h="3434079">
                  <a:moveTo>
                    <a:pt x="1230934" y="2869565"/>
                  </a:moveTo>
                  <a:lnTo>
                    <a:pt x="1039545" y="2860548"/>
                  </a:lnTo>
                  <a:lnTo>
                    <a:pt x="1062621" y="2912732"/>
                  </a:lnTo>
                  <a:lnTo>
                    <a:pt x="2819" y="3381756"/>
                  </a:lnTo>
                  <a:lnTo>
                    <a:pt x="25946" y="3433953"/>
                  </a:lnTo>
                  <a:lnTo>
                    <a:pt x="1085773" y="2965031"/>
                  </a:lnTo>
                  <a:lnTo>
                    <a:pt x="1108887" y="3017266"/>
                  </a:lnTo>
                  <a:lnTo>
                    <a:pt x="1204798" y="2901188"/>
                  </a:lnTo>
                  <a:lnTo>
                    <a:pt x="1230934" y="2869565"/>
                  </a:lnTo>
                  <a:close/>
                </a:path>
                <a:path w="4917440" h="3434079">
                  <a:moveTo>
                    <a:pt x="1230934" y="617474"/>
                  </a:moveTo>
                  <a:lnTo>
                    <a:pt x="1202753" y="580771"/>
                  </a:lnTo>
                  <a:lnTo>
                    <a:pt x="1114221" y="465455"/>
                  </a:lnTo>
                  <a:lnTo>
                    <a:pt x="1089253" y="516826"/>
                  </a:lnTo>
                  <a:lnTo>
                    <a:pt x="26873" y="0"/>
                  </a:lnTo>
                  <a:lnTo>
                    <a:pt x="1879" y="51435"/>
                  </a:lnTo>
                  <a:lnTo>
                    <a:pt x="1064247" y="568274"/>
                  </a:lnTo>
                  <a:lnTo>
                    <a:pt x="1039291" y="619633"/>
                  </a:lnTo>
                  <a:lnTo>
                    <a:pt x="1230934" y="617474"/>
                  </a:lnTo>
                  <a:close/>
                </a:path>
                <a:path w="4917440" h="3434079">
                  <a:moveTo>
                    <a:pt x="4861331" y="1771142"/>
                  </a:moveTo>
                  <a:lnTo>
                    <a:pt x="4774362" y="1771142"/>
                  </a:lnTo>
                  <a:lnTo>
                    <a:pt x="4745774" y="1771142"/>
                  </a:lnTo>
                  <a:lnTo>
                    <a:pt x="4745406" y="1828165"/>
                  </a:lnTo>
                  <a:lnTo>
                    <a:pt x="4861331" y="1771142"/>
                  </a:lnTo>
                  <a:close/>
                </a:path>
                <a:path w="4917440" h="3434079">
                  <a:moveTo>
                    <a:pt x="4917364" y="1743583"/>
                  </a:moveTo>
                  <a:lnTo>
                    <a:pt x="4746549" y="1656715"/>
                  </a:lnTo>
                  <a:lnTo>
                    <a:pt x="4746193" y="1708785"/>
                  </a:lnTo>
                  <a:lnTo>
                    <a:pt x="4746168" y="1713801"/>
                  </a:lnTo>
                  <a:lnTo>
                    <a:pt x="4000931" y="1708785"/>
                  </a:lnTo>
                  <a:lnTo>
                    <a:pt x="4000550" y="1765935"/>
                  </a:lnTo>
                  <a:lnTo>
                    <a:pt x="4745787" y="1770951"/>
                  </a:lnTo>
                  <a:lnTo>
                    <a:pt x="4774362" y="1771142"/>
                  </a:lnTo>
                  <a:lnTo>
                    <a:pt x="4861725" y="1770951"/>
                  </a:lnTo>
                  <a:lnTo>
                    <a:pt x="4917364" y="1743583"/>
                  </a:lnTo>
                  <a:close/>
                </a:path>
              </a:pathLst>
            </a:custGeom>
            <a:solidFill>
              <a:srgbClr val="79429E"/>
            </a:solidFill>
          </p:spPr>
          <p:txBody>
            <a:bodyPr wrap="square" lIns="0" tIns="0" rIns="0" bIns="0" rtlCol="0"/>
            <a:lstStyle/>
            <a:p>
              <a:endParaRPr/>
            </a:p>
          </p:txBody>
        </p:sp>
        <p:pic>
          <p:nvPicPr>
            <p:cNvPr id="10" name="object 10"/>
            <p:cNvPicPr/>
            <p:nvPr/>
          </p:nvPicPr>
          <p:blipFill>
            <a:blip r:embed="rId5" cstate="print"/>
            <a:stretch>
              <a:fillRect/>
            </a:stretch>
          </p:blipFill>
          <p:spPr>
            <a:xfrm>
              <a:off x="385711" y="1826831"/>
              <a:ext cx="450176" cy="400113"/>
            </a:xfrm>
            <a:prstGeom prst="rect">
              <a:avLst/>
            </a:prstGeom>
          </p:spPr>
        </p:pic>
        <p:pic>
          <p:nvPicPr>
            <p:cNvPr id="11" name="object 11"/>
            <p:cNvPicPr/>
            <p:nvPr/>
          </p:nvPicPr>
          <p:blipFill>
            <a:blip r:embed="rId6" cstate="print"/>
            <a:stretch>
              <a:fillRect/>
            </a:stretch>
          </p:blipFill>
          <p:spPr>
            <a:xfrm>
              <a:off x="1613027" y="3355365"/>
              <a:ext cx="1556385" cy="722477"/>
            </a:xfrm>
            <a:prstGeom prst="rect">
              <a:avLst/>
            </a:prstGeom>
          </p:spPr>
        </p:pic>
        <p:pic>
          <p:nvPicPr>
            <p:cNvPr id="12" name="object 12"/>
            <p:cNvPicPr/>
            <p:nvPr/>
          </p:nvPicPr>
          <p:blipFill>
            <a:blip r:embed="rId7" cstate="print"/>
            <a:stretch>
              <a:fillRect/>
            </a:stretch>
          </p:blipFill>
          <p:spPr>
            <a:xfrm>
              <a:off x="3454908" y="2161032"/>
              <a:ext cx="126382" cy="3224783"/>
            </a:xfrm>
            <a:prstGeom prst="rect">
              <a:avLst/>
            </a:prstGeom>
          </p:spPr>
        </p:pic>
        <p:sp>
          <p:nvSpPr>
            <p:cNvPr id="13" name="object 13"/>
            <p:cNvSpPr/>
            <p:nvPr/>
          </p:nvSpPr>
          <p:spPr>
            <a:xfrm>
              <a:off x="3510152" y="2183638"/>
              <a:ext cx="21590" cy="3132455"/>
            </a:xfrm>
            <a:custGeom>
              <a:avLst/>
              <a:gdLst/>
              <a:ahLst/>
              <a:cxnLst/>
              <a:rect l="l" t="t" r="r" b="b"/>
              <a:pathLst>
                <a:path w="21589" h="3132454">
                  <a:moveTo>
                    <a:pt x="21082" y="0"/>
                  </a:moveTo>
                  <a:lnTo>
                    <a:pt x="0" y="3132074"/>
                  </a:lnTo>
                </a:path>
              </a:pathLst>
            </a:custGeom>
            <a:ln w="25400">
              <a:solidFill>
                <a:srgbClr val="000000"/>
              </a:solidFill>
            </a:ln>
          </p:spPr>
          <p:txBody>
            <a:bodyPr wrap="square" lIns="0" tIns="0" rIns="0" bIns="0" rtlCol="0"/>
            <a:lstStyle/>
            <a:p>
              <a:endParaRPr/>
            </a:p>
          </p:txBody>
        </p:sp>
        <p:pic>
          <p:nvPicPr>
            <p:cNvPr id="14" name="object 14"/>
            <p:cNvPicPr/>
            <p:nvPr/>
          </p:nvPicPr>
          <p:blipFill>
            <a:blip r:embed="rId8" cstate="print"/>
            <a:stretch>
              <a:fillRect/>
            </a:stretch>
          </p:blipFill>
          <p:spPr>
            <a:xfrm>
              <a:off x="3599561" y="3543350"/>
              <a:ext cx="1182509" cy="333832"/>
            </a:xfrm>
            <a:prstGeom prst="rect">
              <a:avLst/>
            </a:prstGeom>
          </p:spPr>
        </p:pic>
        <p:pic>
          <p:nvPicPr>
            <p:cNvPr id="15" name="object 15"/>
            <p:cNvPicPr/>
            <p:nvPr/>
          </p:nvPicPr>
          <p:blipFill>
            <a:blip r:embed="rId9" cstate="print"/>
            <a:stretch>
              <a:fillRect/>
            </a:stretch>
          </p:blipFill>
          <p:spPr>
            <a:xfrm>
              <a:off x="385711" y="3510216"/>
              <a:ext cx="450176" cy="400113"/>
            </a:xfrm>
            <a:prstGeom prst="rect">
              <a:avLst/>
            </a:prstGeom>
          </p:spPr>
        </p:pic>
        <p:pic>
          <p:nvPicPr>
            <p:cNvPr id="16" name="object 16"/>
            <p:cNvPicPr/>
            <p:nvPr/>
          </p:nvPicPr>
          <p:blipFill>
            <a:blip r:embed="rId10" cstate="print"/>
            <a:stretch>
              <a:fillRect/>
            </a:stretch>
          </p:blipFill>
          <p:spPr>
            <a:xfrm>
              <a:off x="385711" y="5208943"/>
              <a:ext cx="450176" cy="400113"/>
            </a:xfrm>
            <a:prstGeom prst="rect">
              <a:avLst/>
            </a:prstGeom>
          </p:spPr>
        </p:pic>
        <p:pic>
          <p:nvPicPr>
            <p:cNvPr id="17" name="object 17"/>
            <p:cNvPicPr/>
            <p:nvPr/>
          </p:nvPicPr>
          <p:blipFill>
            <a:blip r:embed="rId11" cstate="print"/>
            <a:stretch>
              <a:fillRect/>
            </a:stretch>
          </p:blipFill>
          <p:spPr>
            <a:xfrm>
              <a:off x="781710" y="3299040"/>
              <a:ext cx="791997" cy="429171"/>
            </a:xfrm>
            <a:prstGeom prst="rect">
              <a:avLst/>
            </a:prstGeom>
          </p:spPr>
        </p:pic>
        <p:pic>
          <p:nvPicPr>
            <p:cNvPr id="18" name="object 18"/>
            <p:cNvPicPr/>
            <p:nvPr/>
          </p:nvPicPr>
          <p:blipFill>
            <a:blip r:embed="rId12" cstate="print"/>
            <a:stretch>
              <a:fillRect/>
            </a:stretch>
          </p:blipFill>
          <p:spPr>
            <a:xfrm>
              <a:off x="717029" y="4770666"/>
              <a:ext cx="791997" cy="429221"/>
            </a:xfrm>
            <a:prstGeom prst="rect">
              <a:avLst/>
            </a:prstGeom>
          </p:spPr>
        </p:pic>
        <p:pic>
          <p:nvPicPr>
            <p:cNvPr id="19" name="object 19"/>
            <p:cNvPicPr/>
            <p:nvPr/>
          </p:nvPicPr>
          <p:blipFill>
            <a:blip r:embed="rId13" cstate="print"/>
            <a:stretch>
              <a:fillRect/>
            </a:stretch>
          </p:blipFill>
          <p:spPr>
            <a:xfrm>
              <a:off x="4983607" y="3248710"/>
              <a:ext cx="450176" cy="424764"/>
            </a:xfrm>
            <a:prstGeom prst="rect">
              <a:avLst/>
            </a:prstGeom>
          </p:spPr>
        </p:pic>
      </p:grpSp>
      <p:sp>
        <p:nvSpPr>
          <p:cNvPr id="20" name="object 20"/>
          <p:cNvSpPr txBox="1"/>
          <p:nvPr/>
        </p:nvSpPr>
        <p:spPr>
          <a:xfrm>
            <a:off x="2206244" y="2754630"/>
            <a:ext cx="945515" cy="453390"/>
          </a:xfrm>
          <a:prstGeom prst="rect">
            <a:avLst/>
          </a:prstGeom>
        </p:spPr>
        <p:txBody>
          <a:bodyPr vert="horz" wrap="square" lIns="0" tIns="13335" rIns="0" bIns="0" rtlCol="0">
            <a:spAutoFit/>
          </a:bodyPr>
          <a:lstStyle/>
          <a:p>
            <a:pPr marL="143510" marR="5080" indent="-131445">
              <a:lnSpc>
                <a:spcPct val="100000"/>
              </a:lnSpc>
              <a:spcBef>
                <a:spcPts val="105"/>
              </a:spcBef>
            </a:pPr>
            <a:r>
              <a:rPr sz="1400" b="1" spc="-10" dirty="0">
                <a:solidFill>
                  <a:srgbClr val="FFFFFF"/>
                </a:solidFill>
                <a:latin typeface="Arial"/>
                <a:cs typeface="Arial"/>
              </a:rPr>
              <a:t>Integration function</a:t>
            </a:r>
            <a:endParaRPr sz="1400">
              <a:latin typeface="Arial"/>
              <a:cs typeface="Arial"/>
            </a:endParaRPr>
          </a:p>
        </p:txBody>
      </p:sp>
      <p:sp>
        <p:nvSpPr>
          <p:cNvPr id="21" name="object 21"/>
          <p:cNvSpPr txBox="1"/>
          <p:nvPr/>
        </p:nvSpPr>
        <p:spPr>
          <a:xfrm>
            <a:off x="3605021" y="2754630"/>
            <a:ext cx="881380" cy="453390"/>
          </a:xfrm>
          <a:prstGeom prst="rect">
            <a:avLst/>
          </a:prstGeom>
        </p:spPr>
        <p:txBody>
          <a:bodyPr vert="horz" wrap="square" lIns="0" tIns="13335" rIns="0" bIns="0" rtlCol="0">
            <a:spAutoFit/>
          </a:bodyPr>
          <a:lstStyle/>
          <a:p>
            <a:pPr marL="90170" marR="5080" indent="-78105">
              <a:lnSpc>
                <a:spcPct val="100000"/>
              </a:lnSpc>
              <a:spcBef>
                <a:spcPts val="105"/>
              </a:spcBef>
            </a:pPr>
            <a:r>
              <a:rPr sz="1400" b="1" spc="-10" dirty="0">
                <a:solidFill>
                  <a:srgbClr val="FFFFFF"/>
                </a:solidFill>
                <a:latin typeface="Arial"/>
                <a:cs typeface="Arial"/>
              </a:rPr>
              <a:t>Activation function</a:t>
            </a:r>
            <a:endParaRPr sz="1400">
              <a:latin typeface="Arial"/>
              <a:cs typeface="Arial"/>
            </a:endParaRPr>
          </a:p>
        </p:txBody>
      </p:sp>
      <p:sp>
        <p:nvSpPr>
          <p:cNvPr id="22" name="object 22"/>
          <p:cNvSpPr txBox="1"/>
          <p:nvPr/>
        </p:nvSpPr>
        <p:spPr>
          <a:xfrm>
            <a:off x="3077210" y="3607384"/>
            <a:ext cx="404495" cy="240029"/>
          </a:xfrm>
          <a:prstGeom prst="rect">
            <a:avLst/>
          </a:prstGeom>
        </p:spPr>
        <p:txBody>
          <a:bodyPr vert="horz" wrap="square" lIns="0" tIns="13335" rIns="0" bIns="0" rtlCol="0">
            <a:spAutoFit/>
          </a:bodyPr>
          <a:lstStyle/>
          <a:p>
            <a:pPr marL="38100">
              <a:lnSpc>
                <a:spcPct val="100000"/>
              </a:lnSpc>
              <a:spcBef>
                <a:spcPts val="105"/>
              </a:spcBef>
            </a:pPr>
            <a:r>
              <a:rPr sz="1400" dirty="0">
                <a:solidFill>
                  <a:srgbClr val="FFFFFF"/>
                </a:solidFill>
                <a:latin typeface="Arial MT"/>
                <a:cs typeface="Arial MT"/>
              </a:rPr>
              <a:t>+</a:t>
            </a:r>
            <a:r>
              <a:rPr sz="1400" spc="385" dirty="0">
                <a:solidFill>
                  <a:srgbClr val="FFFFFF"/>
                </a:solidFill>
                <a:latin typeface="Arial MT"/>
                <a:cs typeface="Arial MT"/>
              </a:rPr>
              <a:t> </a:t>
            </a:r>
            <a:r>
              <a:rPr sz="1400" i="1" spc="-25" dirty="0">
                <a:solidFill>
                  <a:srgbClr val="FFFFFF"/>
                </a:solidFill>
                <a:latin typeface="Arial"/>
                <a:cs typeface="Arial"/>
              </a:rPr>
              <a:t>b</a:t>
            </a:r>
            <a:r>
              <a:rPr sz="1350" i="1" spc="-37" baseline="-21604" dirty="0">
                <a:solidFill>
                  <a:srgbClr val="FFFFFF"/>
                </a:solidFill>
                <a:latin typeface="Arial"/>
                <a:cs typeface="Arial"/>
              </a:rPr>
              <a:t>j</a:t>
            </a:r>
            <a:endParaRPr sz="1350" baseline="-21604">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18208" y="1298321"/>
            <a:ext cx="8614956" cy="4968874"/>
          </a:xfrm>
          <a:prstGeom prst="rect">
            <a:avLst/>
          </a:prstGeom>
        </p:spPr>
      </p:pic>
      <p:sp>
        <p:nvSpPr>
          <p:cNvPr id="3" name="object 3"/>
          <p:cNvSpPr txBox="1"/>
          <p:nvPr/>
        </p:nvSpPr>
        <p:spPr>
          <a:xfrm>
            <a:off x="4591303" y="5428894"/>
            <a:ext cx="4028440" cy="756920"/>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Arial MT"/>
                <a:cs typeface="Arial MT"/>
              </a:rPr>
              <a:t>In</a:t>
            </a:r>
            <a:r>
              <a:rPr sz="1600" spc="-15" dirty="0">
                <a:latin typeface="Arial MT"/>
                <a:cs typeface="Arial MT"/>
              </a:rPr>
              <a:t> </a:t>
            </a:r>
            <a:r>
              <a:rPr sz="1600" dirty="0">
                <a:latin typeface="Arial MT"/>
                <a:cs typeface="Arial MT"/>
              </a:rPr>
              <a:t>most</a:t>
            </a:r>
            <a:r>
              <a:rPr sz="1600" spc="-10" dirty="0">
                <a:latin typeface="Arial MT"/>
                <a:cs typeface="Arial MT"/>
              </a:rPr>
              <a:t> </a:t>
            </a:r>
            <a:r>
              <a:rPr sz="1600" dirty="0">
                <a:latin typeface="Arial MT"/>
                <a:cs typeface="Arial MT"/>
              </a:rPr>
              <a:t>NN</a:t>
            </a:r>
            <a:r>
              <a:rPr sz="1600" spc="-15" dirty="0">
                <a:latin typeface="Arial MT"/>
                <a:cs typeface="Arial MT"/>
              </a:rPr>
              <a:t> </a:t>
            </a:r>
            <a:r>
              <a:rPr sz="1600" dirty="0">
                <a:latin typeface="Arial MT"/>
                <a:cs typeface="Arial MT"/>
              </a:rPr>
              <a:t>all</a:t>
            </a:r>
            <a:r>
              <a:rPr sz="1600" spc="-35" dirty="0">
                <a:latin typeface="Arial MT"/>
                <a:cs typeface="Arial MT"/>
              </a:rPr>
              <a:t> </a:t>
            </a:r>
            <a:r>
              <a:rPr sz="1600" dirty="0">
                <a:latin typeface="Arial MT"/>
                <a:cs typeface="Arial MT"/>
              </a:rPr>
              <a:t>neurons</a:t>
            </a:r>
            <a:r>
              <a:rPr sz="1600" spc="-5" dirty="0">
                <a:latin typeface="Arial MT"/>
                <a:cs typeface="Arial MT"/>
              </a:rPr>
              <a:t> </a:t>
            </a:r>
            <a:r>
              <a:rPr sz="1600" dirty="0">
                <a:latin typeface="Arial MT"/>
                <a:cs typeface="Arial MT"/>
              </a:rPr>
              <a:t>use</a:t>
            </a:r>
            <a:r>
              <a:rPr sz="1600" spc="-20" dirty="0">
                <a:latin typeface="Arial MT"/>
                <a:cs typeface="Arial MT"/>
              </a:rPr>
              <a:t> </a:t>
            </a:r>
            <a:r>
              <a:rPr sz="1600" dirty="0">
                <a:latin typeface="Arial MT"/>
                <a:cs typeface="Arial MT"/>
              </a:rPr>
              <a:t>the</a:t>
            </a:r>
            <a:r>
              <a:rPr sz="1600" spc="-10" dirty="0">
                <a:latin typeface="Arial MT"/>
                <a:cs typeface="Arial MT"/>
              </a:rPr>
              <a:t> </a:t>
            </a:r>
            <a:r>
              <a:rPr sz="1600" spc="-20" dirty="0">
                <a:latin typeface="Arial MT"/>
                <a:cs typeface="Arial MT"/>
              </a:rPr>
              <a:t>same </a:t>
            </a:r>
            <a:r>
              <a:rPr sz="1600" dirty="0">
                <a:latin typeface="Arial MT"/>
                <a:cs typeface="Arial MT"/>
              </a:rPr>
              <a:t>activation</a:t>
            </a:r>
            <a:r>
              <a:rPr sz="1600" spc="-55" dirty="0">
                <a:latin typeface="Arial MT"/>
                <a:cs typeface="Arial MT"/>
              </a:rPr>
              <a:t> </a:t>
            </a:r>
            <a:r>
              <a:rPr sz="1600" dirty="0">
                <a:latin typeface="Arial MT"/>
                <a:cs typeface="Arial MT"/>
              </a:rPr>
              <a:t>function</a:t>
            </a:r>
            <a:r>
              <a:rPr sz="1600" spc="-45" dirty="0">
                <a:latin typeface="Arial MT"/>
                <a:cs typeface="Arial MT"/>
              </a:rPr>
              <a:t> </a:t>
            </a:r>
            <a:r>
              <a:rPr sz="1600" dirty="0">
                <a:latin typeface="Arial MT"/>
                <a:cs typeface="Arial MT"/>
              </a:rPr>
              <a:t>(except</a:t>
            </a:r>
            <a:r>
              <a:rPr sz="1600" spc="-25" dirty="0">
                <a:latin typeface="Arial MT"/>
                <a:cs typeface="Arial MT"/>
              </a:rPr>
              <a:t> </a:t>
            </a:r>
            <a:r>
              <a:rPr sz="1600" dirty="0">
                <a:latin typeface="Arial MT"/>
                <a:cs typeface="Arial MT"/>
              </a:rPr>
              <a:t>for</a:t>
            </a:r>
            <a:r>
              <a:rPr sz="1600" spc="-30" dirty="0">
                <a:latin typeface="Arial MT"/>
                <a:cs typeface="Arial MT"/>
              </a:rPr>
              <a:t> </a:t>
            </a:r>
            <a:r>
              <a:rPr sz="1600" dirty="0">
                <a:latin typeface="Arial MT"/>
                <a:cs typeface="Arial MT"/>
              </a:rPr>
              <a:t>the</a:t>
            </a:r>
            <a:r>
              <a:rPr sz="1600" spc="-35" dirty="0">
                <a:latin typeface="Arial MT"/>
                <a:cs typeface="Arial MT"/>
              </a:rPr>
              <a:t> </a:t>
            </a:r>
            <a:r>
              <a:rPr sz="1600" dirty="0">
                <a:latin typeface="Arial MT"/>
                <a:cs typeface="Arial MT"/>
              </a:rPr>
              <a:t>neurons</a:t>
            </a:r>
            <a:r>
              <a:rPr sz="1600" spc="-30" dirty="0">
                <a:latin typeface="Arial MT"/>
                <a:cs typeface="Arial MT"/>
              </a:rPr>
              <a:t> </a:t>
            </a:r>
            <a:r>
              <a:rPr sz="1600" spc="-25" dirty="0">
                <a:latin typeface="Arial MT"/>
                <a:cs typeface="Arial MT"/>
              </a:rPr>
              <a:t>of </a:t>
            </a:r>
            <a:r>
              <a:rPr sz="1600" dirty="0">
                <a:latin typeface="Arial MT"/>
                <a:cs typeface="Arial MT"/>
              </a:rPr>
              <a:t>the</a:t>
            </a:r>
            <a:r>
              <a:rPr sz="1600" spc="-25" dirty="0">
                <a:latin typeface="Arial MT"/>
                <a:cs typeface="Arial MT"/>
              </a:rPr>
              <a:t> </a:t>
            </a:r>
            <a:r>
              <a:rPr sz="1600" dirty="0">
                <a:latin typeface="Arial MT"/>
                <a:cs typeface="Arial MT"/>
              </a:rPr>
              <a:t>output</a:t>
            </a:r>
            <a:r>
              <a:rPr sz="1600" spc="-25" dirty="0">
                <a:latin typeface="Arial MT"/>
                <a:cs typeface="Arial MT"/>
              </a:rPr>
              <a:t> </a:t>
            </a:r>
            <a:r>
              <a:rPr sz="1600" spc="-10" dirty="0">
                <a:latin typeface="Arial MT"/>
                <a:cs typeface="Arial MT"/>
              </a:rPr>
              <a:t>layer)</a:t>
            </a:r>
            <a:endParaRPr sz="16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27305">
              <a:lnSpc>
                <a:spcPct val="100000"/>
              </a:lnSpc>
              <a:spcBef>
                <a:spcPts val="100"/>
              </a:spcBef>
            </a:pPr>
            <a:r>
              <a:rPr dirty="0"/>
              <a:t>Neural</a:t>
            </a:r>
            <a:r>
              <a:rPr spc="-50" dirty="0"/>
              <a:t> </a:t>
            </a:r>
            <a:r>
              <a:rPr spc="-10" dirty="0"/>
              <a:t>Network</a:t>
            </a:r>
          </a:p>
        </p:txBody>
      </p:sp>
      <p:grpSp>
        <p:nvGrpSpPr>
          <p:cNvPr id="5" name="object 5"/>
          <p:cNvGrpSpPr/>
          <p:nvPr/>
        </p:nvGrpSpPr>
        <p:grpSpPr>
          <a:xfrm>
            <a:off x="295275" y="812215"/>
            <a:ext cx="8763000" cy="5541645"/>
            <a:chOff x="295275" y="812215"/>
            <a:chExt cx="8763000" cy="5541645"/>
          </a:xfrm>
        </p:grpSpPr>
        <p:pic>
          <p:nvPicPr>
            <p:cNvPr id="6" name="object 6"/>
            <p:cNvPicPr/>
            <p:nvPr/>
          </p:nvPicPr>
          <p:blipFill>
            <a:blip r:embed="rId4" cstate="print"/>
            <a:stretch>
              <a:fillRect/>
            </a:stretch>
          </p:blipFill>
          <p:spPr>
            <a:xfrm>
              <a:off x="5914644" y="1969007"/>
              <a:ext cx="876287" cy="1415796"/>
            </a:xfrm>
            <a:prstGeom prst="rect">
              <a:avLst/>
            </a:prstGeom>
          </p:spPr>
        </p:pic>
        <p:sp>
          <p:nvSpPr>
            <p:cNvPr id="7" name="object 7"/>
            <p:cNvSpPr/>
            <p:nvPr/>
          </p:nvSpPr>
          <p:spPr>
            <a:xfrm>
              <a:off x="5956680" y="2077593"/>
              <a:ext cx="709930" cy="1249045"/>
            </a:xfrm>
            <a:custGeom>
              <a:avLst/>
              <a:gdLst/>
              <a:ahLst/>
              <a:cxnLst/>
              <a:rect l="l" t="t" r="r" b="b"/>
              <a:pathLst>
                <a:path w="709929" h="1249045">
                  <a:moveTo>
                    <a:pt x="56007" y="1134872"/>
                  </a:moveTo>
                  <a:lnTo>
                    <a:pt x="0" y="1234567"/>
                  </a:lnTo>
                  <a:lnTo>
                    <a:pt x="24892" y="1248537"/>
                  </a:lnTo>
                  <a:lnTo>
                    <a:pt x="80899" y="1148842"/>
                  </a:lnTo>
                  <a:lnTo>
                    <a:pt x="56007" y="1134872"/>
                  </a:lnTo>
                  <a:close/>
                </a:path>
                <a:path w="709929" h="1249045">
                  <a:moveTo>
                    <a:pt x="153924" y="960501"/>
                  </a:moveTo>
                  <a:lnTo>
                    <a:pt x="97917" y="1060196"/>
                  </a:lnTo>
                  <a:lnTo>
                    <a:pt x="122809" y="1074166"/>
                  </a:lnTo>
                  <a:lnTo>
                    <a:pt x="178816" y="974471"/>
                  </a:lnTo>
                  <a:lnTo>
                    <a:pt x="153924" y="960501"/>
                  </a:lnTo>
                  <a:close/>
                </a:path>
                <a:path w="709929" h="1249045">
                  <a:moveTo>
                    <a:pt x="251841" y="786130"/>
                  </a:moveTo>
                  <a:lnTo>
                    <a:pt x="195834" y="885698"/>
                  </a:lnTo>
                  <a:lnTo>
                    <a:pt x="220853" y="899795"/>
                  </a:lnTo>
                  <a:lnTo>
                    <a:pt x="276733" y="800100"/>
                  </a:lnTo>
                  <a:lnTo>
                    <a:pt x="251841" y="786130"/>
                  </a:lnTo>
                  <a:close/>
                </a:path>
                <a:path w="709929" h="1249045">
                  <a:moveTo>
                    <a:pt x="349758" y="611759"/>
                  </a:moveTo>
                  <a:lnTo>
                    <a:pt x="293878" y="711327"/>
                  </a:lnTo>
                  <a:lnTo>
                    <a:pt x="318770" y="725297"/>
                  </a:lnTo>
                  <a:lnTo>
                    <a:pt x="374650" y="625729"/>
                  </a:lnTo>
                  <a:lnTo>
                    <a:pt x="349758" y="611759"/>
                  </a:lnTo>
                  <a:close/>
                </a:path>
                <a:path w="709929" h="1249045">
                  <a:moveTo>
                    <a:pt x="447802" y="437261"/>
                  </a:moveTo>
                  <a:lnTo>
                    <a:pt x="391795" y="536956"/>
                  </a:lnTo>
                  <a:lnTo>
                    <a:pt x="416687" y="550926"/>
                  </a:lnTo>
                  <a:lnTo>
                    <a:pt x="472694" y="451231"/>
                  </a:lnTo>
                  <a:lnTo>
                    <a:pt x="447802" y="437261"/>
                  </a:lnTo>
                  <a:close/>
                </a:path>
                <a:path w="709929" h="1249045">
                  <a:moveTo>
                    <a:pt x="545719" y="262890"/>
                  </a:moveTo>
                  <a:lnTo>
                    <a:pt x="489712" y="362585"/>
                  </a:lnTo>
                  <a:lnTo>
                    <a:pt x="514604" y="376555"/>
                  </a:lnTo>
                  <a:lnTo>
                    <a:pt x="570611" y="276860"/>
                  </a:lnTo>
                  <a:lnTo>
                    <a:pt x="545719" y="262890"/>
                  </a:lnTo>
                  <a:close/>
                </a:path>
                <a:path w="709929" h="1249045">
                  <a:moveTo>
                    <a:pt x="643636" y="88519"/>
                  </a:moveTo>
                  <a:lnTo>
                    <a:pt x="587628" y="188214"/>
                  </a:lnTo>
                  <a:lnTo>
                    <a:pt x="612648" y="202184"/>
                  </a:lnTo>
                  <a:lnTo>
                    <a:pt x="668527" y="102489"/>
                  </a:lnTo>
                  <a:lnTo>
                    <a:pt x="643636" y="88519"/>
                  </a:lnTo>
                  <a:close/>
                </a:path>
                <a:path w="709929" h="1249045">
                  <a:moveTo>
                    <a:pt x="709676" y="0"/>
                  </a:moveTo>
                  <a:lnTo>
                    <a:pt x="630427" y="53848"/>
                  </a:lnTo>
                  <a:lnTo>
                    <a:pt x="705103" y="95758"/>
                  </a:lnTo>
                  <a:lnTo>
                    <a:pt x="709676" y="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3380232" y="1601723"/>
              <a:ext cx="3095243" cy="1650491"/>
            </a:xfrm>
            <a:prstGeom prst="rect">
              <a:avLst/>
            </a:prstGeom>
          </p:spPr>
        </p:pic>
        <p:sp>
          <p:nvSpPr>
            <p:cNvPr id="9" name="object 9"/>
            <p:cNvSpPr/>
            <p:nvPr/>
          </p:nvSpPr>
          <p:spPr>
            <a:xfrm>
              <a:off x="2203577" y="1711197"/>
              <a:ext cx="4147820" cy="4086225"/>
            </a:xfrm>
            <a:custGeom>
              <a:avLst/>
              <a:gdLst/>
              <a:ahLst/>
              <a:cxnLst/>
              <a:rect l="l" t="t" r="r" b="b"/>
              <a:pathLst>
                <a:path w="4147820" h="4086225">
                  <a:moveTo>
                    <a:pt x="76200" y="3798189"/>
                  </a:moveTo>
                  <a:lnTo>
                    <a:pt x="38100" y="3798189"/>
                  </a:lnTo>
                  <a:lnTo>
                    <a:pt x="38100" y="3950563"/>
                  </a:lnTo>
                  <a:lnTo>
                    <a:pt x="76200" y="3950563"/>
                  </a:lnTo>
                  <a:lnTo>
                    <a:pt x="76200" y="3798189"/>
                  </a:lnTo>
                  <a:close/>
                </a:path>
                <a:path w="4147820" h="4086225">
                  <a:moveTo>
                    <a:pt x="76200" y="3531489"/>
                  </a:moveTo>
                  <a:lnTo>
                    <a:pt x="38100" y="3531489"/>
                  </a:lnTo>
                  <a:lnTo>
                    <a:pt x="38100" y="3683889"/>
                  </a:lnTo>
                  <a:lnTo>
                    <a:pt x="76200" y="3683889"/>
                  </a:lnTo>
                  <a:lnTo>
                    <a:pt x="76200" y="3531489"/>
                  </a:lnTo>
                  <a:close/>
                </a:path>
                <a:path w="4147820" h="4086225">
                  <a:moveTo>
                    <a:pt x="76200" y="3264789"/>
                  </a:moveTo>
                  <a:lnTo>
                    <a:pt x="38100" y="3264789"/>
                  </a:lnTo>
                  <a:lnTo>
                    <a:pt x="38100" y="3417189"/>
                  </a:lnTo>
                  <a:lnTo>
                    <a:pt x="76200" y="3417189"/>
                  </a:lnTo>
                  <a:lnTo>
                    <a:pt x="76200" y="3264789"/>
                  </a:lnTo>
                  <a:close/>
                </a:path>
                <a:path w="4147820" h="4086225">
                  <a:moveTo>
                    <a:pt x="76200" y="2998089"/>
                  </a:moveTo>
                  <a:lnTo>
                    <a:pt x="38100" y="2998089"/>
                  </a:lnTo>
                  <a:lnTo>
                    <a:pt x="38100" y="3150489"/>
                  </a:lnTo>
                  <a:lnTo>
                    <a:pt x="76200" y="3150489"/>
                  </a:lnTo>
                  <a:lnTo>
                    <a:pt x="76200" y="2998089"/>
                  </a:lnTo>
                  <a:close/>
                </a:path>
                <a:path w="4147820" h="4086225">
                  <a:moveTo>
                    <a:pt x="114300" y="3971912"/>
                  </a:moveTo>
                  <a:lnTo>
                    <a:pt x="0" y="3971912"/>
                  </a:lnTo>
                  <a:lnTo>
                    <a:pt x="57150" y="4086212"/>
                  </a:lnTo>
                  <a:lnTo>
                    <a:pt x="114300" y="3971912"/>
                  </a:lnTo>
                  <a:close/>
                </a:path>
                <a:path w="4147820" h="4086225">
                  <a:moveTo>
                    <a:pt x="114300" y="2731389"/>
                  </a:moveTo>
                  <a:lnTo>
                    <a:pt x="109816" y="2709126"/>
                  </a:lnTo>
                  <a:lnTo>
                    <a:pt x="97574" y="2690965"/>
                  </a:lnTo>
                  <a:lnTo>
                    <a:pt x="79413" y="2678722"/>
                  </a:lnTo>
                  <a:lnTo>
                    <a:pt x="57150" y="2674239"/>
                  </a:lnTo>
                  <a:lnTo>
                    <a:pt x="34925" y="2678722"/>
                  </a:lnTo>
                  <a:lnTo>
                    <a:pt x="16751" y="2690965"/>
                  </a:lnTo>
                  <a:lnTo>
                    <a:pt x="4495" y="2709126"/>
                  </a:lnTo>
                  <a:lnTo>
                    <a:pt x="0" y="2731389"/>
                  </a:lnTo>
                  <a:lnTo>
                    <a:pt x="4495" y="2753614"/>
                  </a:lnTo>
                  <a:lnTo>
                    <a:pt x="16764" y="2771775"/>
                  </a:lnTo>
                  <a:lnTo>
                    <a:pt x="34925" y="2784043"/>
                  </a:lnTo>
                  <a:lnTo>
                    <a:pt x="38138" y="2784691"/>
                  </a:lnTo>
                  <a:lnTo>
                    <a:pt x="38100" y="2883789"/>
                  </a:lnTo>
                  <a:lnTo>
                    <a:pt x="76200" y="2883789"/>
                  </a:lnTo>
                  <a:lnTo>
                    <a:pt x="76200" y="2788539"/>
                  </a:lnTo>
                  <a:lnTo>
                    <a:pt x="76200" y="2784691"/>
                  </a:lnTo>
                  <a:lnTo>
                    <a:pt x="79413" y="2784043"/>
                  </a:lnTo>
                  <a:lnTo>
                    <a:pt x="97574" y="2771775"/>
                  </a:lnTo>
                  <a:lnTo>
                    <a:pt x="109816" y="2753614"/>
                  </a:lnTo>
                  <a:lnTo>
                    <a:pt x="114300" y="2731389"/>
                  </a:lnTo>
                  <a:close/>
                </a:path>
                <a:path w="4147820" h="4086225">
                  <a:moveTo>
                    <a:pt x="1334008" y="1431925"/>
                  </a:moveTo>
                  <a:lnTo>
                    <a:pt x="1321054" y="1406398"/>
                  </a:lnTo>
                  <a:lnTo>
                    <a:pt x="1218946" y="1457833"/>
                  </a:lnTo>
                  <a:lnTo>
                    <a:pt x="1231900" y="1483360"/>
                  </a:lnTo>
                  <a:lnTo>
                    <a:pt x="1334008" y="1431925"/>
                  </a:lnTo>
                  <a:close/>
                </a:path>
                <a:path w="4147820" h="4086225">
                  <a:moveTo>
                    <a:pt x="1512570" y="1342009"/>
                  </a:moveTo>
                  <a:lnTo>
                    <a:pt x="1499743" y="1316482"/>
                  </a:lnTo>
                  <a:lnTo>
                    <a:pt x="1397635" y="1367917"/>
                  </a:lnTo>
                  <a:lnTo>
                    <a:pt x="1410462" y="1393444"/>
                  </a:lnTo>
                  <a:lnTo>
                    <a:pt x="1512570" y="1342009"/>
                  </a:lnTo>
                  <a:close/>
                </a:path>
                <a:path w="4147820" h="4086225">
                  <a:moveTo>
                    <a:pt x="1691259" y="1252093"/>
                  </a:moveTo>
                  <a:lnTo>
                    <a:pt x="1678432" y="1226566"/>
                  </a:lnTo>
                  <a:lnTo>
                    <a:pt x="1576324" y="1278001"/>
                  </a:lnTo>
                  <a:lnTo>
                    <a:pt x="1589151" y="1303528"/>
                  </a:lnTo>
                  <a:lnTo>
                    <a:pt x="1691259" y="1252093"/>
                  </a:lnTo>
                  <a:close/>
                </a:path>
                <a:path w="4147820" h="4086225">
                  <a:moveTo>
                    <a:pt x="1869948" y="1162177"/>
                  </a:moveTo>
                  <a:lnTo>
                    <a:pt x="1857121" y="1136650"/>
                  </a:lnTo>
                  <a:lnTo>
                    <a:pt x="1755013" y="1188085"/>
                  </a:lnTo>
                  <a:lnTo>
                    <a:pt x="1767840" y="1213612"/>
                  </a:lnTo>
                  <a:lnTo>
                    <a:pt x="1869948" y="1162177"/>
                  </a:lnTo>
                  <a:close/>
                </a:path>
                <a:path w="4147820" h="4086225">
                  <a:moveTo>
                    <a:pt x="2048637" y="1072261"/>
                  </a:moveTo>
                  <a:lnTo>
                    <a:pt x="2035810" y="1046734"/>
                  </a:lnTo>
                  <a:lnTo>
                    <a:pt x="1933702" y="1098169"/>
                  </a:lnTo>
                  <a:lnTo>
                    <a:pt x="1946529" y="1123696"/>
                  </a:lnTo>
                  <a:lnTo>
                    <a:pt x="2048637" y="1072261"/>
                  </a:lnTo>
                  <a:close/>
                </a:path>
                <a:path w="4147820" h="4086225">
                  <a:moveTo>
                    <a:pt x="2227326" y="982345"/>
                  </a:moveTo>
                  <a:lnTo>
                    <a:pt x="2214499" y="956818"/>
                  </a:lnTo>
                  <a:lnTo>
                    <a:pt x="2112391" y="1008253"/>
                  </a:lnTo>
                  <a:lnTo>
                    <a:pt x="2125218" y="1033780"/>
                  </a:lnTo>
                  <a:lnTo>
                    <a:pt x="2227326" y="982345"/>
                  </a:lnTo>
                  <a:close/>
                </a:path>
                <a:path w="4147820" h="4086225">
                  <a:moveTo>
                    <a:pt x="2406015" y="892429"/>
                  </a:moveTo>
                  <a:lnTo>
                    <a:pt x="2393188" y="866902"/>
                  </a:lnTo>
                  <a:lnTo>
                    <a:pt x="2291080" y="918337"/>
                  </a:lnTo>
                  <a:lnTo>
                    <a:pt x="2303907" y="943864"/>
                  </a:lnTo>
                  <a:lnTo>
                    <a:pt x="2406015" y="892429"/>
                  </a:lnTo>
                  <a:close/>
                </a:path>
                <a:path w="4147820" h="4086225">
                  <a:moveTo>
                    <a:pt x="2584704" y="802513"/>
                  </a:moveTo>
                  <a:lnTo>
                    <a:pt x="2571877" y="776986"/>
                  </a:lnTo>
                  <a:lnTo>
                    <a:pt x="2469769" y="828421"/>
                  </a:lnTo>
                  <a:lnTo>
                    <a:pt x="2482596" y="853948"/>
                  </a:lnTo>
                  <a:lnTo>
                    <a:pt x="2584704" y="802513"/>
                  </a:lnTo>
                  <a:close/>
                </a:path>
                <a:path w="4147820" h="4086225">
                  <a:moveTo>
                    <a:pt x="2763393" y="712597"/>
                  </a:moveTo>
                  <a:lnTo>
                    <a:pt x="2750439" y="687070"/>
                  </a:lnTo>
                  <a:lnTo>
                    <a:pt x="2648458" y="738505"/>
                  </a:lnTo>
                  <a:lnTo>
                    <a:pt x="2661285" y="764032"/>
                  </a:lnTo>
                  <a:lnTo>
                    <a:pt x="2763393" y="712597"/>
                  </a:lnTo>
                  <a:close/>
                </a:path>
                <a:path w="4147820" h="4086225">
                  <a:moveTo>
                    <a:pt x="2942082" y="622681"/>
                  </a:moveTo>
                  <a:lnTo>
                    <a:pt x="2929128" y="597154"/>
                  </a:lnTo>
                  <a:lnTo>
                    <a:pt x="2827020" y="648589"/>
                  </a:lnTo>
                  <a:lnTo>
                    <a:pt x="2839974" y="674116"/>
                  </a:lnTo>
                  <a:lnTo>
                    <a:pt x="2942082" y="622681"/>
                  </a:lnTo>
                  <a:close/>
                </a:path>
                <a:path w="4147820" h="4086225">
                  <a:moveTo>
                    <a:pt x="3120644" y="532765"/>
                  </a:moveTo>
                  <a:lnTo>
                    <a:pt x="3107817" y="507238"/>
                  </a:lnTo>
                  <a:lnTo>
                    <a:pt x="3005709" y="558673"/>
                  </a:lnTo>
                  <a:lnTo>
                    <a:pt x="3018536" y="584200"/>
                  </a:lnTo>
                  <a:lnTo>
                    <a:pt x="3120644" y="532765"/>
                  </a:lnTo>
                  <a:close/>
                </a:path>
                <a:path w="4147820" h="4086225">
                  <a:moveTo>
                    <a:pt x="3299333" y="442849"/>
                  </a:moveTo>
                  <a:lnTo>
                    <a:pt x="3286506" y="417322"/>
                  </a:lnTo>
                  <a:lnTo>
                    <a:pt x="3184398" y="468757"/>
                  </a:lnTo>
                  <a:lnTo>
                    <a:pt x="3197225" y="494284"/>
                  </a:lnTo>
                  <a:lnTo>
                    <a:pt x="3299333" y="442849"/>
                  </a:lnTo>
                  <a:close/>
                </a:path>
                <a:path w="4147820" h="4086225">
                  <a:moveTo>
                    <a:pt x="3478022" y="352933"/>
                  </a:moveTo>
                  <a:lnTo>
                    <a:pt x="3465195" y="327406"/>
                  </a:lnTo>
                  <a:lnTo>
                    <a:pt x="3363087" y="378841"/>
                  </a:lnTo>
                  <a:lnTo>
                    <a:pt x="3375914" y="404368"/>
                  </a:lnTo>
                  <a:lnTo>
                    <a:pt x="3478022" y="352933"/>
                  </a:lnTo>
                  <a:close/>
                </a:path>
                <a:path w="4147820" h="4086225">
                  <a:moveTo>
                    <a:pt x="3656711" y="263017"/>
                  </a:moveTo>
                  <a:lnTo>
                    <a:pt x="3643884" y="237490"/>
                  </a:lnTo>
                  <a:lnTo>
                    <a:pt x="3541776" y="288925"/>
                  </a:lnTo>
                  <a:lnTo>
                    <a:pt x="3554603" y="314452"/>
                  </a:lnTo>
                  <a:lnTo>
                    <a:pt x="3656711" y="263017"/>
                  </a:lnTo>
                  <a:close/>
                </a:path>
                <a:path w="4147820" h="4086225">
                  <a:moveTo>
                    <a:pt x="3835400" y="173101"/>
                  </a:moveTo>
                  <a:lnTo>
                    <a:pt x="3822573" y="147574"/>
                  </a:lnTo>
                  <a:lnTo>
                    <a:pt x="3720465" y="199009"/>
                  </a:lnTo>
                  <a:lnTo>
                    <a:pt x="3733292" y="224536"/>
                  </a:lnTo>
                  <a:lnTo>
                    <a:pt x="3835400" y="173101"/>
                  </a:lnTo>
                  <a:close/>
                </a:path>
                <a:path w="4147820" h="4086225">
                  <a:moveTo>
                    <a:pt x="4014089" y="83185"/>
                  </a:moveTo>
                  <a:lnTo>
                    <a:pt x="4001262" y="57658"/>
                  </a:lnTo>
                  <a:lnTo>
                    <a:pt x="3899154" y="109093"/>
                  </a:lnTo>
                  <a:lnTo>
                    <a:pt x="3911981" y="134620"/>
                  </a:lnTo>
                  <a:lnTo>
                    <a:pt x="4014089" y="83185"/>
                  </a:lnTo>
                  <a:close/>
                </a:path>
                <a:path w="4147820" h="4086225">
                  <a:moveTo>
                    <a:pt x="4147693" y="0"/>
                  </a:moveTo>
                  <a:lnTo>
                    <a:pt x="4051935" y="254"/>
                  </a:lnTo>
                  <a:lnTo>
                    <a:pt x="4090416" y="76835"/>
                  </a:lnTo>
                  <a:lnTo>
                    <a:pt x="4147693" y="0"/>
                  </a:lnTo>
                  <a:close/>
                </a:path>
              </a:pathLst>
            </a:custGeom>
            <a:solidFill>
              <a:srgbClr val="00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6351270" y="812215"/>
              <a:ext cx="1710562" cy="1265377"/>
            </a:xfrm>
            <a:prstGeom prst="rect">
              <a:avLst/>
            </a:prstGeom>
          </p:spPr>
        </p:pic>
        <p:sp>
          <p:nvSpPr>
            <p:cNvPr id="11" name="object 11"/>
            <p:cNvSpPr/>
            <p:nvPr/>
          </p:nvSpPr>
          <p:spPr>
            <a:xfrm>
              <a:off x="295275" y="6172517"/>
              <a:ext cx="8763000" cy="180975"/>
            </a:xfrm>
            <a:custGeom>
              <a:avLst/>
              <a:gdLst/>
              <a:ahLst/>
              <a:cxnLst/>
              <a:rect l="l" t="t" r="r" b="b"/>
              <a:pathLst>
                <a:path w="8763000" h="180975">
                  <a:moveTo>
                    <a:pt x="8763000" y="0"/>
                  </a:moveTo>
                  <a:lnTo>
                    <a:pt x="0" y="0"/>
                  </a:lnTo>
                  <a:lnTo>
                    <a:pt x="0" y="180898"/>
                  </a:lnTo>
                  <a:lnTo>
                    <a:pt x="8763000" y="180898"/>
                  </a:lnTo>
                  <a:lnTo>
                    <a:pt x="8763000"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321053" y="5729732"/>
            <a:ext cx="1878964" cy="635635"/>
          </a:xfrm>
          <a:prstGeom prst="rect">
            <a:avLst/>
          </a:prstGeom>
        </p:spPr>
        <p:txBody>
          <a:bodyPr vert="horz" wrap="square" lIns="0" tIns="12700" rIns="0" bIns="0" rtlCol="0">
            <a:spAutoFit/>
          </a:bodyPr>
          <a:lstStyle/>
          <a:p>
            <a:pPr algn="ctr">
              <a:lnSpc>
                <a:spcPct val="100000"/>
              </a:lnSpc>
              <a:spcBef>
                <a:spcPts val="100"/>
              </a:spcBef>
            </a:pPr>
            <a:r>
              <a:rPr sz="2000" dirty="0">
                <a:latin typeface="Arial MT"/>
                <a:cs typeface="Arial MT"/>
              </a:rPr>
              <a:t>each</a:t>
            </a:r>
            <a:r>
              <a:rPr sz="2000" spc="-25" dirty="0">
                <a:latin typeface="Arial MT"/>
                <a:cs typeface="Arial MT"/>
              </a:rPr>
              <a:t> </a:t>
            </a:r>
            <a:r>
              <a:rPr sz="2000" spc="-10" dirty="0">
                <a:latin typeface="Arial MT"/>
                <a:cs typeface="Arial MT"/>
              </a:rPr>
              <a:t>connection</a:t>
            </a:r>
            <a:endParaRPr sz="2000">
              <a:latin typeface="Arial MT"/>
              <a:cs typeface="Arial MT"/>
            </a:endParaRPr>
          </a:p>
          <a:p>
            <a:pPr algn="ctr">
              <a:lnSpc>
                <a:spcPct val="100000"/>
              </a:lnSpc>
              <a:spcBef>
                <a:spcPts val="5"/>
              </a:spcBef>
            </a:pPr>
            <a:r>
              <a:rPr sz="2000" spc="-50" dirty="0">
                <a:latin typeface="Arial MT"/>
                <a:cs typeface="Arial MT"/>
              </a:rPr>
              <a:t>=</a:t>
            </a:r>
            <a:endParaRPr sz="2000">
              <a:latin typeface="Arial MT"/>
              <a:cs typeface="Arial MT"/>
            </a:endParaRPr>
          </a:p>
        </p:txBody>
      </p:sp>
      <p:sp>
        <p:nvSpPr>
          <p:cNvPr id="13" name="object 13"/>
          <p:cNvSpPr txBox="1"/>
          <p:nvPr/>
        </p:nvSpPr>
        <p:spPr>
          <a:xfrm>
            <a:off x="1880361" y="6339332"/>
            <a:ext cx="76200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MT"/>
                <a:cs typeface="Arial MT"/>
              </a:rPr>
              <a:t>weight</a:t>
            </a:r>
            <a:endParaRPr sz="20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6195">
              <a:lnSpc>
                <a:spcPct val="100000"/>
              </a:lnSpc>
              <a:spcBef>
                <a:spcPts val="100"/>
              </a:spcBef>
            </a:pPr>
            <a:r>
              <a:rPr spc="-10" dirty="0"/>
              <a:t>Example</a:t>
            </a:r>
          </a:p>
        </p:txBody>
      </p:sp>
      <p:sp>
        <p:nvSpPr>
          <p:cNvPr id="3" name="object 3"/>
          <p:cNvSpPr txBox="1"/>
          <p:nvPr/>
        </p:nvSpPr>
        <p:spPr>
          <a:xfrm>
            <a:off x="4497959" y="1572005"/>
            <a:ext cx="4505960" cy="619760"/>
          </a:xfrm>
          <a:prstGeom prst="rect">
            <a:avLst/>
          </a:prstGeom>
        </p:spPr>
        <p:txBody>
          <a:bodyPr vert="horz" wrap="square" lIns="0" tIns="12065" rIns="0" bIns="0" rtlCol="0">
            <a:spAutoFit/>
          </a:bodyPr>
          <a:lstStyle/>
          <a:p>
            <a:pPr marL="38100">
              <a:lnSpc>
                <a:spcPct val="100000"/>
              </a:lnSpc>
              <a:spcBef>
                <a:spcPts val="95"/>
              </a:spcBef>
            </a:pPr>
            <a:r>
              <a:rPr sz="1300" b="1" spc="-25" dirty="0">
                <a:solidFill>
                  <a:srgbClr val="FF0000"/>
                </a:solidFill>
                <a:latin typeface="Arial"/>
                <a:cs typeface="Arial"/>
              </a:rPr>
              <a:t>n</a:t>
            </a:r>
            <a:r>
              <a:rPr sz="1275" b="1" spc="-37" baseline="-19607" dirty="0">
                <a:solidFill>
                  <a:srgbClr val="FF0000"/>
                </a:solidFill>
                <a:latin typeface="Arial"/>
                <a:cs typeface="Arial"/>
              </a:rPr>
              <a:t>1</a:t>
            </a:r>
            <a:r>
              <a:rPr sz="1300" spc="-25" dirty="0">
                <a:latin typeface="Arial MT"/>
                <a:cs typeface="Arial MT"/>
              </a:rPr>
              <a:t>:</a:t>
            </a:r>
            <a:endParaRPr sz="1300">
              <a:latin typeface="Arial MT"/>
              <a:cs typeface="Arial MT"/>
            </a:endParaRPr>
          </a:p>
          <a:p>
            <a:pPr marL="128905">
              <a:lnSpc>
                <a:spcPct val="100000"/>
              </a:lnSpc>
            </a:pPr>
            <a:r>
              <a:rPr sz="1300" dirty="0">
                <a:latin typeface="Arial MT"/>
                <a:cs typeface="Arial MT"/>
              </a:rPr>
              <a:t>Integration</a:t>
            </a:r>
            <a:r>
              <a:rPr sz="1300" spc="20" dirty="0">
                <a:latin typeface="Arial MT"/>
                <a:cs typeface="Arial MT"/>
              </a:rPr>
              <a:t> </a:t>
            </a:r>
            <a:r>
              <a:rPr sz="1300" dirty="0">
                <a:latin typeface="Arial MT"/>
                <a:cs typeface="Arial MT"/>
              </a:rPr>
              <a:t>function:</a:t>
            </a:r>
            <a:r>
              <a:rPr sz="1300" spc="350" dirty="0">
                <a:latin typeface="Arial MT"/>
                <a:cs typeface="Arial MT"/>
              </a:rPr>
              <a:t> </a:t>
            </a:r>
            <a:r>
              <a:rPr sz="1300" dirty="0">
                <a:latin typeface="Arial MT"/>
                <a:cs typeface="Arial MT"/>
              </a:rPr>
              <a:t>z</a:t>
            </a:r>
            <a:r>
              <a:rPr sz="1275" baseline="-19607" dirty="0">
                <a:latin typeface="Arial MT"/>
                <a:cs typeface="Arial MT"/>
              </a:rPr>
              <a:t>j</a:t>
            </a:r>
            <a:r>
              <a:rPr sz="1275" spc="150" baseline="-19607" dirty="0">
                <a:latin typeface="Arial MT"/>
                <a:cs typeface="Arial MT"/>
              </a:rPr>
              <a:t> </a:t>
            </a:r>
            <a:r>
              <a:rPr sz="1300" dirty="0">
                <a:latin typeface="Arial MT"/>
                <a:cs typeface="Arial MT"/>
              </a:rPr>
              <a:t>=</a:t>
            </a:r>
            <a:r>
              <a:rPr sz="1300" spc="-10" dirty="0">
                <a:latin typeface="Arial MT"/>
                <a:cs typeface="Arial MT"/>
              </a:rPr>
              <a:t> </a:t>
            </a:r>
            <a:r>
              <a:rPr sz="1200" dirty="0">
                <a:solidFill>
                  <a:srgbClr val="006FC0"/>
                </a:solidFill>
                <a:latin typeface="Arial MT"/>
                <a:cs typeface="Arial MT"/>
              </a:rPr>
              <a:t>0.15405</a:t>
            </a:r>
            <a:r>
              <a:rPr sz="1200" spc="-55" dirty="0">
                <a:solidFill>
                  <a:srgbClr val="006FC0"/>
                </a:solidFill>
                <a:latin typeface="Arial MT"/>
                <a:cs typeface="Arial MT"/>
              </a:rPr>
              <a:t> </a:t>
            </a:r>
            <a:r>
              <a:rPr sz="1300" dirty="0">
                <a:latin typeface="Arial MT"/>
                <a:cs typeface="Arial MT"/>
              </a:rPr>
              <a:t>x</a:t>
            </a:r>
            <a:r>
              <a:rPr sz="1300" spc="-15" dirty="0">
                <a:latin typeface="Arial MT"/>
                <a:cs typeface="Arial MT"/>
              </a:rPr>
              <a:t> </a:t>
            </a:r>
            <a:r>
              <a:rPr sz="1300" b="1" dirty="0">
                <a:solidFill>
                  <a:srgbClr val="FF0000"/>
                </a:solidFill>
                <a:latin typeface="Arial"/>
                <a:cs typeface="Arial"/>
              </a:rPr>
              <a:t>1</a:t>
            </a:r>
            <a:r>
              <a:rPr sz="1300" b="1" spc="-45" dirty="0">
                <a:solidFill>
                  <a:srgbClr val="FF0000"/>
                </a:solidFill>
                <a:latin typeface="Arial"/>
                <a:cs typeface="Arial"/>
              </a:rPr>
              <a:t> </a:t>
            </a:r>
            <a:r>
              <a:rPr sz="1200" spc="-10" dirty="0">
                <a:solidFill>
                  <a:srgbClr val="C00000"/>
                </a:solidFill>
                <a:latin typeface="Arial MT"/>
                <a:cs typeface="Arial MT"/>
              </a:rPr>
              <a:t>-</a:t>
            </a:r>
            <a:r>
              <a:rPr sz="1200" dirty="0">
                <a:solidFill>
                  <a:srgbClr val="C00000"/>
                </a:solidFill>
                <a:latin typeface="Arial MT"/>
                <a:cs typeface="Arial MT"/>
              </a:rPr>
              <a:t>0.27288</a:t>
            </a:r>
            <a:r>
              <a:rPr sz="1200" spc="-55" dirty="0">
                <a:solidFill>
                  <a:srgbClr val="C00000"/>
                </a:solidFill>
                <a:latin typeface="Arial MT"/>
                <a:cs typeface="Arial MT"/>
              </a:rPr>
              <a:t> </a:t>
            </a:r>
            <a:r>
              <a:rPr sz="1300" dirty="0">
                <a:latin typeface="Arial MT"/>
                <a:cs typeface="Arial MT"/>
              </a:rPr>
              <a:t>x</a:t>
            </a:r>
            <a:r>
              <a:rPr sz="1300" spc="-25" dirty="0">
                <a:latin typeface="Arial MT"/>
                <a:cs typeface="Arial MT"/>
              </a:rPr>
              <a:t> </a:t>
            </a:r>
            <a:r>
              <a:rPr sz="1300" b="1" dirty="0">
                <a:solidFill>
                  <a:srgbClr val="FF0000"/>
                </a:solidFill>
                <a:latin typeface="Arial"/>
                <a:cs typeface="Arial"/>
              </a:rPr>
              <a:t>1</a:t>
            </a:r>
            <a:r>
              <a:rPr sz="1300" b="1" spc="-10" dirty="0">
                <a:solidFill>
                  <a:srgbClr val="FF0000"/>
                </a:solidFill>
                <a:latin typeface="Arial"/>
                <a:cs typeface="Arial"/>
              </a:rPr>
              <a:t> </a:t>
            </a:r>
            <a:r>
              <a:rPr sz="1300" dirty="0">
                <a:solidFill>
                  <a:srgbClr val="C00000"/>
                </a:solidFill>
                <a:latin typeface="Arial MT"/>
                <a:cs typeface="Arial MT"/>
              </a:rPr>
              <a:t>–</a:t>
            </a:r>
            <a:r>
              <a:rPr sz="1300" spc="-10" dirty="0">
                <a:solidFill>
                  <a:srgbClr val="C00000"/>
                </a:solidFill>
                <a:latin typeface="Arial MT"/>
                <a:cs typeface="Arial MT"/>
              </a:rPr>
              <a:t> 0.00200</a:t>
            </a:r>
            <a:endParaRPr sz="1300">
              <a:latin typeface="Arial MT"/>
              <a:cs typeface="Arial MT"/>
            </a:endParaRPr>
          </a:p>
          <a:p>
            <a:pPr marR="361315" algn="ctr">
              <a:lnSpc>
                <a:spcPct val="100000"/>
              </a:lnSpc>
            </a:pPr>
            <a:r>
              <a:rPr sz="1300" dirty="0">
                <a:latin typeface="Arial MT"/>
                <a:cs typeface="Arial MT"/>
              </a:rPr>
              <a:t>=</a:t>
            </a:r>
            <a:r>
              <a:rPr sz="1300" spc="355" dirty="0">
                <a:latin typeface="Arial MT"/>
                <a:cs typeface="Arial MT"/>
              </a:rPr>
              <a:t> </a:t>
            </a:r>
            <a:r>
              <a:rPr sz="1300" spc="-10" dirty="0">
                <a:latin typeface="Arial MT"/>
                <a:cs typeface="Arial MT"/>
              </a:rPr>
              <a:t>-0.12082</a:t>
            </a:r>
            <a:endParaRPr sz="1300">
              <a:latin typeface="Arial MT"/>
              <a:cs typeface="Arial MT"/>
            </a:endParaRPr>
          </a:p>
        </p:txBody>
      </p:sp>
      <p:sp>
        <p:nvSpPr>
          <p:cNvPr id="4" name="object 4"/>
          <p:cNvSpPr txBox="1"/>
          <p:nvPr/>
        </p:nvSpPr>
        <p:spPr>
          <a:xfrm>
            <a:off x="6171057" y="2280919"/>
            <a:ext cx="81915" cy="170180"/>
          </a:xfrm>
          <a:prstGeom prst="rect">
            <a:avLst/>
          </a:prstGeom>
        </p:spPr>
        <p:txBody>
          <a:bodyPr vert="horz" wrap="square" lIns="0" tIns="12065" rIns="0" bIns="0" rtlCol="0">
            <a:spAutoFit/>
          </a:bodyPr>
          <a:lstStyle/>
          <a:p>
            <a:pPr marL="12700">
              <a:lnSpc>
                <a:spcPct val="100000"/>
              </a:lnSpc>
              <a:spcBef>
                <a:spcPts val="95"/>
              </a:spcBef>
            </a:pPr>
            <a:r>
              <a:rPr sz="950" spc="50" dirty="0">
                <a:latin typeface="Cambria Math"/>
                <a:cs typeface="Cambria Math"/>
              </a:rPr>
              <a:t>𝑗</a:t>
            </a:r>
            <a:endParaRPr sz="950">
              <a:latin typeface="Cambria Math"/>
              <a:cs typeface="Cambria Math"/>
            </a:endParaRPr>
          </a:p>
        </p:txBody>
      </p:sp>
      <p:sp>
        <p:nvSpPr>
          <p:cNvPr id="5" name="object 5"/>
          <p:cNvSpPr txBox="1"/>
          <p:nvPr/>
        </p:nvSpPr>
        <p:spPr>
          <a:xfrm>
            <a:off x="4614798" y="2203195"/>
            <a:ext cx="182054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Arial MT"/>
                <a:cs typeface="Arial MT"/>
              </a:rPr>
              <a:t>Activation</a:t>
            </a:r>
            <a:r>
              <a:rPr sz="1300" spc="-10" dirty="0">
                <a:latin typeface="Arial MT"/>
                <a:cs typeface="Arial MT"/>
              </a:rPr>
              <a:t> </a:t>
            </a:r>
            <a:r>
              <a:rPr sz="1300" dirty="0">
                <a:latin typeface="Arial MT"/>
                <a:cs typeface="Arial MT"/>
              </a:rPr>
              <a:t>function</a:t>
            </a:r>
            <a:r>
              <a:rPr sz="1300" spc="-5" dirty="0">
                <a:latin typeface="Arial MT"/>
                <a:cs typeface="Arial MT"/>
              </a:rPr>
              <a:t> </a:t>
            </a:r>
            <a:r>
              <a:rPr sz="1300" dirty="0">
                <a:latin typeface="Arial MT"/>
                <a:cs typeface="Arial MT"/>
              </a:rPr>
              <a:t>:</a:t>
            </a:r>
            <a:r>
              <a:rPr sz="1300" spc="-35" dirty="0">
                <a:latin typeface="Arial MT"/>
                <a:cs typeface="Arial MT"/>
              </a:rPr>
              <a:t> </a:t>
            </a:r>
            <a:r>
              <a:rPr sz="1300" dirty="0">
                <a:latin typeface="Cambria Math"/>
                <a:cs typeface="Cambria Math"/>
              </a:rPr>
              <a:t>𝑎</a:t>
            </a:r>
            <a:r>
              <a:rPr sz="1300" spc="430" dirty="0">
                <a:latin typeface="Cambria Math"/>
                <a:cs typeface="Cambria Math"/>
              </a:rPr>
              <a:t> </a:t>
            </a:r>
            <a:r>
              <a:rPr sz="1300" spc="-50" dirty="0">
                <a:latin typeface="Cambria Math"/>
                <a:cs typeface="Cambria Math"/>
              </a:rPr>
              <a:t>=</a:t>
            </a:r>
            <a:endParaRPr sz="1300">
              <a:latin typeface="Cambria Math"/>
              <a:cs typeface="Cambria Math"/>
            </a:endParaRPr>
          </a:p>
        </p:txBody>
      </p:sp>
      <p:sp>
        <p:nvSpPr>
          <p:cNvPr id="6" name="object 6"/>
          <p:cNvSpPr/>
          <p:nvPr/>
        </p:nvSpPr>
        <p:spPr>
          <a:xfrm>
            <a:off x="6467728" y="2328036"/>
            <a:ext cx="417830" cy="10795"/>
          </a:xfrm>
          <a:custGeom>
            <a:avLst/>
            <a:gdLst/>
            <a:ahLst/>
            <a:cxnLst/>
            <a:rect l="l" t="t" r="r" b="b"/>
            <a:pathLst>
              <a:path w="417829" h="10794">
                <a:moveTo>
                  <a:pt x="417575" y="0"/>
                </a:moveTo>
                <a:lnTo>
                  <a:pt x="0" y="0"/>
                </a:lnTo>
                <a:lnTo>
                  <a:pt x="0" y="10668"/>
                </a:lnTo>
                <a:lnTo>
                  <a:pt x="417575" y="10668"/>
                </a:lnTo>
                <a:lnTo>
                  <a:pt x="417575" y="0"/>
                </a:lnTo>
                <a:close/>
              </a:path>
            </a:pathLst>
          </a:custGeom>
          <a:solidFill>
            <a:srgbClr val="000000"/>
          </a:solidFill>
        </p:spPr>
        <p:txBody>
          <a:bodyPr wrap="square" lIns="0" tIns="0" rIns="0" bIns="0" rtlCol="0"/>
          <a:lstStyle/>
          <a:p>
            <a:endParaRPr/>
          </a:p>
        </p:txBody>
      </p:sp>
      <p:sp>
        <p:nvSpPr>
          <p:cNvPr id="7" name="object 7"/>
          <p:cNvSpPr/>
          <p:nvPr/>
        </p:nvSpPr>
        <p:spPr>
          <a:xfrm>
            <a:off x="7120001" y="2328036"/>
            <a:ext cx="702945" cy="10795"/>
          </a:xfrm>
          <a:custGeom>
            <a:avLst/>
            <a:gdLst/>
            <a:ahLst/>
            <a:cxnLst/>
            <a:rect l="l" t="t" r="r" b="b"/>
            <a:pathLst>
              <a:path w="702945" h="10794">
                <a:moveTo>
                  <a:pt x="702564" y="0"/>
                </a:moveTo>
                <a:lnTo>
                  <a:pt x="0" y="0"/>
                </a:lnTo>
                <a:lnTo>
                  <a:pt x="0" y="10668"/>
                </a:lnTo>
                <a:lnTo>
                  <a:pt x="702564" y="10668"/>
                </a:lnTo>
                <a:lnTo>
                  <a:pt x="702564" y="0"/>
                </a:lnTo>
                <a:close/>
              </a:path>
            </a:pathLst>
          </a:custGeom>
          <a:solidFill>
            <a:srgbClr val="000000"/>
          </a:solidFill>
        </p:spPr>
        <p:txBody>
          <a:bodyPr wrap="square" lIns="0" tIns="0" rIns="0" bIns="0" rtlCol="0"/>
          <a:lstStyle/>
          <a:p>
            <a:endParaRPr/>
          </a:p>
        </p:txBody>
      </p:sp>
      <p:sp>
        <p:nvSpPr>
          <p:cNvPr id="8" name="object 8"/>
          <p:cNvSpPr txBox="1"/>
          <p:nvPr/>
        </p:nvSpPr>
        <p:spPr>
          <a:xfrm>
            <a:off x="6417945" y="2110597"/>
            <a:ext cx="1127125" cy="395605"/>
          </a:xfrm>
          <a:prstGeom prst="rect">
            <a:avLst/>
          </a:prstGeom>
        </p:spPr>
        <p:txBody>
          <a:bodyPr vert="horz" wrap="square" lIns="0" tIns="52705" rIns="0" bIns="0" rtlCol="0">
            <a:spAutoFit/>
          </a:bodyPr>
          <a:lstStyle/>
          <a:p>
            <a:pPr marL="224154">
              <a:lnSpc>
                <a:spcPct val="100000"/>
              </a:lnSpc>
              <a:spcBef>
                <a:spcPts val="415"/>
              </a:spcBef>
              <a:tabLst>
                <a:tab pos="1018540" algn="l"/>
              </a:tabLst>
            </a:pPr>
            <a:r>
              <a:rPr sz="950" spc="-50" dirty="0">
                <a:latin typeface="Cambria Math"/>
                <a:cs typeface="Cambria Math"/>
              </a:rPr>
              <a:t>1</a:t>
            </a:r>
            <a:r>
              <a:rPr sz="950" dirty="0">
                <a:latin typeface="Cambria Math"/>
                <a:cs typeface="Cambria Math"/>
              </a:rPr>
              <a:t>	</a:t>
            </a:r>
            <a:r>
              <a:rPr sz="950" spc="-50" dirty="0">
                <a:latin typeface="Cambria Math"/>
                <a:cs typeface="Cambria Math"/>
              </a:rPr>
              <a:t>1</a:t>
            </a:r>
            <a:endParaRPr sz="950">
              <a:latin typeface="Cambria Math"/>
              <a:cs typeface="Cambria Math"/>
            </a:endParaRPr>
          </a:p>
          <a:p>
            <a:pPr marL="50800">
              <a:lnSpc>
                <a:spcPct val="100000"/>
              </a:lnSpc>
              <a:spcBef>
                <a:spcPts val="315"/>
              </a:spcBef>
            </a:pPr>
            <a:r>
              <a:rPr sz="950" spc="-10" dirty="0">
                <a:latin typeface="Cambria Math"/>
                <a:cs typeface="Cambria Math"/>
              </a:rPr>
              <a:t>1+𝑒</a:t>
            </a:r>
            <a:r>
              <a:rPr sz="1125" spc="-15" baseline="40740" dirty="0">
                <a:latin typeface="Cambria Math"/>
                <a:cs typeface="Cambria Math"/>
              </a:rPr>
              <a:t>−𝑧</a:t>
            </a:r>
            <a:r>
              <a:rPr sz="1125" spc="-15" baseline="22222" dirty="0">
                <a:latin typeface="Cambria Math"/>
                <a:cs typeface="Cambria Math"/>
              </a:rPr>
              <a:t>𝑗</a:t>
            </a:r>
            <a:endParaRPr sz="1125" baseline="22222">
              <a:latin typeface="Cambria Math"/>
              <a:cs typeface="Cambria Math"/>
            </a:endParaRPr>
          </a:p>
        </p:txBody>
      </p:sp>
      <p:sp>
        <p:nvSpPr>
          <p:cNvPr id="9" name="object 9"/>
          <p:cNvSpPr txBox="1"/>
          <p:nvPr/>
        </p:nvSpPr>
        <p:spPr>
          <a:xfrm>
            <a:off x="7082917" y="2277872"/>
            <a:ext cx="681355" cy="170180"/>
          </a:xfrm>
          <a:prstGeom prst="rect">
            <a:avLst/>
          </a:prstGeom>
        </p:spPr>
        <p:txBody>
          <a:bodyPr vert="horz" wrap="square" lIns="0" tIns="12065" rIns="0" bIns="0" rtlCol="0">
            <a:spAutoFit/>
          </a:bodyPr>
          <a:lstStyle/>
          <a:p>
            <a:pPr marL="38100">
              <a:lnSpc>
                <a:spcPct val="100000"/>
              </a:lnSpc>
              <a:spcBef>
                <a:spcPts val="95"/>
              </a:spcBef>
            </a:pPr>
            <a:r>
              <a:rPr sz="1425" spc="-15" baseline="-23391" dirty="0">
                <a:latin typeface="Cambria Math"/>
                <a:cs typeface="Cambria Math"/>
              </a:rPr>
              <a:t>1+𝑒</a:t>
            </a:r>
            <a:r>
              <a:rPr sz="750" spc="-10" dirty="0">
                <a:latin typeface="Cambria Math"/>
                <a:cs typeface="Cambria Math"/>
              </a:rPr>
              <a:t>0.12082</a:t>
            </a:r>
            <a:endParaRPr sz="750">
              <a:latin typeface="Cambria Math"/>
              <a:cs typeface="Cambria Math"/>
            </a:endParaRPr>
          </a:p>
        </p:txBody>
      </p:sp>
      <p:sp>
        <p:nvSpPr>
          <p:cNvPr id="10" name="object 10"/>
          <p:cNvSpPr txBox="1"/>
          <p:nvPr/>
        </p:nvSpPr>
        <p:spPr>
          <a:xfrm>
            <a:off x="6966584" y="2203195"/>
            <a:ext cx="1653539" cy="223520"/>
          </a:xfrm>
          <a:prstGeom prst="rect">
            <a:avLst/>
          </a:prstGeom>
        </p:spPr>
        <p:txBody>
          <a:bodyPr vert="horz" wrap="square" lIns="0" tIns="12065" rIns="0" bIns="0" rtlCol="0">
            <a:spAutoFit/>
          </a:bodyPr>
          <a:lstStyle/>
          <a:p>
            <a:pPr marL="12700">
              <a:lnSpc>
                <a:spcPct val="100000"/>
              </a:lnSpc>
              <a:spcBef>
                <a:spcPts val="95"/>
              </a:spcBef>
              <a:tabLst>
                <a:tab pos="904240" algn="l"/>
              </a:tabLst>
            </a:pPr>
            <a:r>
              <a:rPr sz="1300" spc="-50" dirty="0">
                <a:latin typeface="Arial MT"/>
                <a:cs typeface="Arial MT"/>
              </a:rPr>
              <a:t>=</a:t>
            </a:r>
            <a:r>
              <a:rPr sz="1300" dirty="0">
                <a:latin typeface="Arial MT"/>
                <a:cs typeface="Arial MT"/>
              </a:rPr>
              <a:t>	=</a:t>
            </a:r>
            <a:r>
              <a:rPr sz="1300" spc="-15" dirty="0">
                <a:latin typeface="Arial MT"/>
                <a:cs typeface="Arial MT"/>
              </a:rPr>
              <a:t> </a:t>
            </a:r>
            <a:r>
              <a:rPr sz="1300" b="1" spc="-10" dirty="0">
                <a:solidFill>
                  <a:srgbClr val="C00000"/>
                </a:solidFill>
                <a:latin typeface="Arial"/>
                <a:cs typeface="Arial"/>
              </a:rPr>
              <a:t>0.46983</a:t>
            </a:r>
            <a:endParaRPr sz="1300">
              <a:latin typeface="Arial"/>
              <a:cs typeface="Arial"/>
            </a:endParaRPr>
          </a:p>
        </p:txBody>
      </p:sp>
      <p:sp>
        <p:nvSpPr>
          <p:cNvPr id="11" name="object 11"/>
          <p:cNvSpPr txBox="1"/>
          <p:nvPr/>
        </p:nvSpPr>
        <p:spPr>
          <a:xfrm>
            <a:off x="4497959" y="2453131"/>
            <a:ext cx="283845" cy="223520"/>
          </a:xfrm>
          <a:prstGeom prst="rect">
            <a:avLst/>
          </a:prstGeom>
        </p:spPr>
        <p:txBody>
          <a:bodyPr vert="horz" wrap="square" lIns="0" tIns="12065" rIns="0" bIns="0" rtlCol="0">
            <a:spAutoFit/>
          </a:bodyPr>
          <a:lstStyle/>
          <a:p>
            <a:pPr marL="38100">
              <a:lnSpc>
                <a:spcPct val="100000"/>
              </a:lnSpc>
              <a:spcBef>
                <a:spcPts val="95"/>
              </a:spcBef>
            </a:pPr>
            <a:r>
              <a:rPr sz="1300" b="1" spc="-25" dirty="0">
                <a:solidFill>
                  <a:srgbClr val="FF0000"/>
                </a:solidFill>
                <a:latin typeface="Arial"/>
                <a:cs typeface="Arial"/>
              </a:rPr>
              <a:t>n</a:t>
            </a:r>
            <a:r>
              <a:rPr sz="1275" b="1" spc="-37" baseline="-19607" dirty="0">
                <a:solidFill>
                  <a:srgbClr val="FF0000"/>
                </a:solidFill>
                <a:latin typeface="Arial"/>
                <a:cs typeface="Arial"/>
              </a:rPr>
              <a:t>2</a:t>
            </a:r>
            <a:r>
              <a:rPr sz="1300" spc="-25" dirty="0">
                <a:latin typeface="Arial MT"/>
                <a:cs typeface="Arial MT"/>
              </a:rPr>
              <a:t>:</a:t>
            </a:r>
            <a:endParaRPr sz="1300">
              <a:latin typeface="Arial MT"/>
              <a:cs typeface="Arial MT"/>
            </a:endParaRPr>
          </a:p>
        </p:txBody>
      </p:sp>
      <p:sp>
        <p:nvSpPr>
          <p:cNvPr id="12" name="object 12"/>
          <p:cNvSpPr txBox="1"/>
          <p:nvPr/>
        </p:nvSpPr>
        <p:spPr>
          <a:xfrm>
            <a:off x="4614798" y="2651251"/>
            <a:ext cx="441134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Arial MT"/>
                <a:cs typeface="Arial MT"/>
              </a:rPr>
              <a:t>Integration</a:t>
            </a:r>
            <a:r>
              <a:rPr sz="1300" spc="20" dirty="0">
                <a:latin typeface="Arial MT"/>
                <a:cs typeface="Arial MT"/>
              </a:rPr>
              <a:t> </a:t>
            </a:r>
            <a:r>
              <a:rPr sz="1300" dirty="0">
                <a:latin typeface="Arial MT"/>
                <a:cs typeface="Arial MT"/>
              </a:rPr>
              <a:t>function:</a:t>
            </a:r>
            <a:r>
              <a:rPr sz="1300" spc="355" dirty="0">
                <a:latin typeface="Arial MT"/>
                <a:cs typeface="Arial MT"/>
              </a:rPr>
              <a:t> </a:t>
            </a:r>
            <a:r>
              <a:rPr sz="1300" dirty="0">
                <a:latin typeface="Arial MT"/>
                <a:cs typeface="Arial MT"/>
              </a:rPr>
              <a:t>z</a:t>
            </a:r>
            <a:r>
              <a:rPr sz="1300" spc="155" dirty="0">
                <a:latin typeface="Arial MT"/>
                <a:cs typeface="Arial MT"/>
              </a:rPr>
              <a:t> </a:t>
            </a:r>
            <a:r>
              <a:rPr sz="1300" dirty="0">
                <a:latin typeface="Arial MT"/>
                <a:cs typeface="Arial MT"/>
              </a:rPr>
              <a:t>=</a:t>
            </a:r>
            <a:r>
              <a:rPr sz="1300" spc="-10" dirty="0">
                <a:latin typeface="Arial MT"/>
                <a:cs typeface="Arial MT"/>
              </a:rPr>
              <a:t> </a:t>
            </a:r>
            <a:r>
              <a:rPr sz="1200" spc="-10" dirty="0">
                <a:solidFill>
                  <a:srgbClr val="C00000"/>
                </a:solidFill>
                <a:latin typeface="Arial MT"/>
                <a:cs typeface="Arial MT"/>
              </a:rPr>
              <a:t>-</a:t>
            </a:r>
            <a:r>
              <a:rPr sz="1200" dirty="0">
                <a:solidFill>
                  <a:srgbClr val="C00000"/>
                </a:solidFill>
                <a:latin typeface="Arial MT"/>
                <a:cs typeface="Arial MT"/>
              </a:rPr>
              <a:t>0.09914</a:t>
            </a:r>
            <a:r>
              <a:rPr sz="1200" spc="-15" dirty="0">
                <a:solidFill>
                  <a:srgbClr val="C00000"/>
                </a:solidFill>
                <a:latin typeface="Arial MT"/>
                <a:cs typeface="Arial MT"/>
              </a:rPr>
              <a:t> </a:t>
            </a:r>
            <a:r>
              <a:rPr sz="1300" dirty="0">
                <a:latin typeface="Arial MT"/>
                <a:cs typeface="Arial MT"/>
              </a:rPr>
              <a:t>x</a:t>
            </a:r>
            <a:r>
              <a:rPr sz="1300" spc="-50" dirty="0">
                <a:latin typeface="Arial MT"/>
                <a:cs typeface="Arial MT"/>
              </a:rPr>
              <a:t> </a:t>
            </a:r>
            <a:r>
              <a:rPr sz="1300" b="1" dirty="0">
                <a:solidFill>
                  <a:srgbClr val="FF0000"/>
                </a:solidFill>
                <a:latin typeface="Arial"/>
                <a:cs typeface="Arial"/>
              </a:rPr>
              <a:t>1</a:t>
            </a:r>
            <a:r>
              <a:rPr sz="1300" b="1" spc="-10" dirty="0">
                <a:solidFill>
                  <a:srgbClr val="FF0000"/>
                </a:solidFill>
                <a:latin typeface="Arial"/>
                <a:cs typeface="Arial"/>
              </a:rPr>
              <a:t> </a:t>
            </a:r>
            <a:r>
              <a:rPr sz="1200" dirty="0">
                <a:solidFill>
                  <a:srgbClr val="C00000"/>
                </a:solidFill>
                <a:latin typeface="Arial MT"/>
                <a:cs typeface="Arial MT"/>
              </a:rPr>
              <a:t>+</a:t>
            </a:r>
            <a:r>
              <a:rPr sz="1200" spc="-15" dirty="0">
                <a:solidFill>
                  <a:srgbClr val="C00000"/>
                </a:solidFill>
                <a:latin typeface="Arial MT"/>
                <a:cs typeface="Arial MT"/>
              </a:rPr>
              <a:t> </a:t>
            </a:r>
            <a:r>
              <a:rPr sz="1200" dirty="0">
                <a:solidFill>
                  <a:srgbClr val="006FC0"/>
                </a:solidFill>
                <a:latin typeface="Arial MT"/>
                <a:cs typeface="Arial MT"/>
              </a:rPr>
              <a:t>1.09025</a:t>
            </a:r>
            <a:r>
              <a:rPr sz="1200" spc="-20" dirty="0">
                <a:solidFill>
                  <a:srgbClr val="006FC0"/>
                </a:solidFill>
                <a:latin typeface="Arial MT"/>
                <a:cs typeface="Arial MT"/>
              </a:rPr>
              <a:t> </a:t>
            </a:r>
            <a:r>
              <a:rPr sz="1300" dirty="0">
                <a:latin typeface="Arial MT"/>
                <a:cs typeface="Arial MT"/>
              </a:rPr>
              <a:t>x</a:t>
            </a:r>
            <a:r>
              <a:rPr sz="1300" spc="-45" dirty="0">
                <a:latin typeface="Arial MT"/>
                <a:cs typeface="Arial MT"/>
              </a:rPr>
              <a:t> </a:t>
            </a:r>
            <a:r>
              <a:rPr sz="1300" b="1" dirty="0">
                <a:solidFill>
                  <a:srgbClr val="FF0000"/>
                </a:solidFill>
                <a:latin typeface="Arial"/>
                <a:cs typeface="Arial"/>
              </a:rPr>
              <a:t>1</a:t>
            </a:r>
            <a:r>
              <a:rPr sz="1300" b="1" spc="-10" dirty="0">
                <a:solidFill>
                  <a:srgbClr val="FF0000"/>
                </a:solidFill>
                <a:latin typeface="Arial"/>
                <a:cs typeface="Arial"/>
              </a:rPr>
              <a:t> </a:t>
            </a:r>
            <a:r>
              <a:rPr sz="1200" dirty="0">
                <a:solidFill>
                  <a:srgbClr val="C00000"/>
                </a:solidFill>
                <a:latin typeface="Arial MT"/>
                <a:cs typeface="Arial MT"/>
              </a:rPr>
              <a:t>-</a:t>
            </a:r>
            <a:r>
              <a:rPr sz="1200" spc="-25" dirty="0">
                <a:solidFill>
                  <a:srgbClr val="C00000"/>
                </a:solidFill>
                <a:latin typeface="Arial MT"/>
                <a:cs typeface="Arial MT"/>
              </a:rPr>
              <a:t> </a:t>
            </a:r>
            <a:r>
              <a:rPr sz="1200" spc="-10" dirty="0">
                <a:solidFill>
                  <a:srgbClr val="C00000"/>
                </a:solidFill>
                <a:latin typeface="Arial MT"/>
                <a:cs typeface="Arial MT"/>
              </a:rPr>
              <a:t>0.00200</a:t>
            </a:r>
            <a:endParaRPr sz="1200">
              <a:latin typeface="Arial MT"/>
              <a:cs typeface="Arial MT"/>
            </a:endParaRPr>
          </a:p>
        </p:txBody>
      </p:sp>
      <p:sp>
        <p:nvSpPr>
          <p:cNvPr id="13" name="object 13"/>
          <p:cNvSpPr txBox="1"/>
          <p:nvPr/>
        </p:nvSpPr>
        <p:spPr>
          <a:xfrm>
            <a:off x="6134480" y="2745739"/>
            <a:ext cx="809625" cy="327025"/>
          </a:xfrm>
          <a:prstGeom prst="rect">
            <a:avLst/>
          </a:prstGeom>
        </p:spPr>
        <p:txBody>
          <a:bodyPr vert="horz" wrap="square" lIns="0" tIns="13970" rIns="0" bIns="0" rtlCol="0">
            <a:spAutoFit/>
          </a:bodyPr>
          <a:lstStyle/>
          <a:p>
            <a:pPr marL="121920">
              <a:lnSpc>
                <a:spcPts val="910"/>
              </a:lnSpc>
              <a:spcBef>
                <a:spcPts val="110"/>
              </a:spcBef>
            </a:pPr>
            <a:r>
              <a:rPr sz="850" spc="-50" dirty="0">
                <a:latin typeface="Arial MT"/>
                <a:cs typeface="Arial MT"/>
              </a:rPr>
              <a:t>j</a:t>
            </a:r>
            <a:endParaRPr sz="850">
              <a:latin typeface="Arial MT"/>
              <a:cs typeface="Arial MT"/>
            </a:endParaRPr>
          </a:p>
          <a:p>
            <a:pPr marL="12700">
              <a:lnSpc>
                <a:spcPts val="1450"/>
              </a:lnSpc>
            </a:pPr>
            <a:r>
              <a:rPr sz="1300" dirty="0">
                <a:latin typeface="Arial MT"/>
                <a:cs typeface="Arial MT"/>
              </a:rPr>
              <a:t>=</a:t>
            </a:r>
            <a:r>
              <a:rPr sz="1300" spc="355" dirty="0">
                <a:latin typeface="Arial MT"/>
                <a:cs typeface="Arial MT"/>
              </a:rPr>
              <a:t> </a:t>
            </a:r>
            <a:r>
              <a:rPr sz="1300" spc="-10" dirty="0">
                <a:latin typeface="Arial MT"/>
                <a:cs typeface="Arial MT"/>
              </a:rPr>
              <a:t>0.98912</a:t>
            </a:r>
            <a:endParaRPr sz="1300">
              <a:latin typeface="Arial MT"/>
              <a:cs typeface="Arial MT"/>
            </a:endParaRPr>
          </a:p>
        </p:txBody>
      </p:sp>
      <p:sp>
        <p:nvSpPr>
          <p:cNvPr id="14" name="object 14"/>
          <p:cNvSpPr txBox="1"/>
          <p:nvPr/>
        </p:nvSpPr>
        <p:spPr>
          <a:xfrm>
            <a:off x="6125336" y="3160268"/>
            <a:ext cx="81915" cy="170180"/>
          </a:xfrm>
          <a:prstGeom prst="rect">
            <a:avLst/>
          </a:prstGeom>
        </p:spPr>
        <p:txBody>
          <a:bodyPr vert="horz" wrap="square" lIns="0" tIns="12065" rIns="0" bIns="0" rtlCol="0">
            <a:spAutoFit/>
          </a:bodyPr>
          <a:lstStyle/>
          <a:p>
            <a:pPr marL="12700">
              <a:lnSpc>
                <a:spcPct val="100000"/>
              </a:lnSpc>
              <a:spcBef>
                <a:spcPts val="95"/>
              </a:spcBef>
            </a:pPr>
            <a:r>
              <a:rPr sz="950" spc="50" dirty="0">
                <a:latin typeface="Cambria Math"/>
                <a:cs typeface="Cambria Math"/>
              </a:rPr>
              <a:t>𝑗</a:t>
            </a:r>
            <a:endParaRPr sz="950">
              <a:latin typeface="Cambria Math"/>
              <a:cs typeface="Cambria Math"/>
            </a:endParaRPr>
          </a:p>
        </p:txBody>
      </p:sp>
      <p:sp>
        <p:nvSpPr>
          <p:cNvPr id="15" name="object 15"/>
          <p:cNvSpPr txBox="1"/>
          <p:nvPr/>
        </p:nvSpPr>
        <p:spPr>
          <a:xfrm>
            <a:off x="4614798" y="3082543"/>
            <a:ext cx="177482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Arial MT"/>
                <a:cs typeface="Arial MT"/>
              </a:rPr>
              <a:t>Activation</a:t>
            </a:r>
            <a:r>
              <a:rPr sz="1300" spc="-10" dirty="0">
                <a:latin typeface="Arial MT"/>
                <a:cs typeface="Arial MT"/>
              </a:rPr>
              <a:t> </a:t>
            </a:r>
            <a:r>
              <a:rPr sz="1300" dirty="0">
                <a:latin typeface="Arial MT"/>
                <a:cs typeface="Arial MT"/>
              </a:rPr>
              <a:t>function: </a:t>
            </a:r>
            <a:r>
              <a:rPr sz="1300" dirty="0">
                <a:latin typeface="Cambria Math"/>
                <a:cs typeface="Cambria Math"/>
              </a:rPr>
              <a:t>𝑎</a:t>
            </a:r>
            <a:r>
              <a:rPr sz="1300" spc="430" dirty="0">
                <a:latin typeface="Cambria Math"/>
                <a:cs typeface="Cambria Math"/>
              </a:rPr>
              <a:t> </a:t>
            </a:r>
            <a:r>
              <a:rPr sz="1300" spc="-50" dirty="0">
                <a:latin typeface="Cambria Math"/>
                <a:cs typeface="Cambria Math"/>
              </a:rPr>
              <a:t>=</a:t>
            </a:r>
            <a:endParaRPr sz="1300">
              <a:latin typeface="Cambria Math"/>
              <a:cs typeface="Cambria Math"/>
            </a:endParaRPr>
          </a:p>
        </p:txBody>
      </p:sp>
      <p:sp>
        <p:nvSpPr>
          <p:cNvPr id="16" name="object 16"/>
          <p:cNvSpPr/>
          <p:nvPr/>
        </p:nvSpPr>
        <p:spPr>
          <a:xfrm>
            <a:off x="6422009" y="3207384"/>
            <a:ext cx="417830" cy="10795"/>
          </a:xfrm>
          <a:custGeom>
            <a:avLst/>
            <a:gdLst/>
            <a:ahLst/>
            <a:cxnLst/>
            <a:rect l="l" t="t" r="r" b="b"/>
            <a:pathLst>
              <a:path w="417829" h="10794">
                <a:moveTo>
                  <a:pt x="417576" y="0"/>
                </a:moveTo>
                <a:lnTo>
                  <a:pt x="0" y="0"/>
                </a:lnTo>
                <a:lnTo>
                  <a:pt x="0" y="10668"/>
                </a:lnTo>
                <a:lnTo>
                  <a:pt x="417576" y="10668"/>
                </a:lnTo>
                <a:lnTo>
                  <a:pt x="417576" y="0"/>
                </a:lnTo>
                <a:close/>
              </a:path>
            </a:pathLst>
          </a:custGeom>
          <a:solidFill>
            <a:srgbClr val="000000"/>
          </a:solidFill>
        </p:spPr>
        <p:txBody>
          <a:bodyPr wrap="square" lIns="0" tIns="0" rIns="0" bIns="0" rtlCol="0"/>
          <a:lstStyle/>
          <a:p>
            <a:endParaRPr/>
          </a:p>
        </p:txBody>
      </p:sp>
      <p:sp>
        <p:nvSpPr>
          <p:cNvPr id="17" name="object 17"/>
          <p:cNvSpPr txBox="1"/>
          <p:nvPr/>
        </p:nvSpPr>
        <p:spPr>
          <a:xfrm>
            <a:off x="6384925" y="2990798"/>
            <a:ext cx="486409" cy="394335"/>
          </a:xfrm>
          <a:prstGeom prst="rect">
            <a:avLst/>
          </a:prstGeom>
        </p:spPr>
        <p:txBody>
          <a:bodyPr vert="horz" wrap="square" lIns="0" tIns="52069" rIns="0" bIns="0" rtlCol="0">
            <a:spAutoFit/>
          </a:bodyPr>
          <a:lstStyle/>
          <a:p>
            <a:pPr marL="6985" algn="ctr">
              <a:lnSpc>
                <a:spcPct val="100000"/>
              </a:lnSpc>
              <a:spcBef>
                <a:spcPts val="409"/>
              </a:spcBef>
            </a:pPr>
            <a:r>
              <a:rPr sz="950" spc="-50" dirty="0">
                <a:latin typeface="Cambria Math"/>
                <a:cs typeface="Cambria Math"/>
              </a:rPr>
              <a:t>1</a:t>
            </a:r>
            <a:endParaRPr sz="950">
              <a:latin typeface="Cambria Math"/>
              <a:cs typeface="Cambria Math"/>
            </a:endParaRPr>
          </a:p>
          <a:p>
            <a:pPr algn="ctr">
              <a:lnSpc>
                <a:spcPct val="100000"/>
              </a:lnSpc>
              <a:spcBef>
                <a:spcPts val="315"/>
              </a:spcBef>
            </a:pPr>
            <a:r>
              <a:rPr sz="950" spc="-10" dirty="0">
                <a:latin typeface="Cambria Math"/>
                <a:cs typeface="Cambria Math"/>
              </a:rPr>
              <a:t>1+𝑒</a:t>
            </a:r>
            <a:r>
              <a:rPr sz="1125" spc="-15" baseline="40740" dirty="0">
                <a:latin typeface="Cambria Math"/>
                <a:cs typeface="Cambria Math"/>
              </a:rPr>
              <a:t>−𝑧</a:t>
            </a:r>
            <a:r>
              <a:rPr sz="1125" spc="-15" baseline="22222" dirty="0">
                <a:latin typeface="Cambria Math"/>
                <a:cs typeface="Cambria Math"/>
              </a:rPr>
              <a:t>𝑗</a:t>
            </a:r>
            <a:endParaRPr sz="1125" baseline="22222">
              <a:latin typeface="Cambria Math"/>
              <a:cs typeface="Cambria Math"/>
            </a:endParaRPr>
          </a:p>
        </p:txBody>
      </p:sp>
      <p:sp>
        <p:nvSpPr>
          <p:cNvPr id="18" name="object 18"/>
          <p:cNvSpPr txBox="1"/>
          <p:nvPr/>
        </p:nvSpPr>
        <p:spPr>
          <a:xfrm>
            <a:off x="6919341" y="3082543"/>
            <a:ext cx="121920" cy="223520"/>
          </a:xfrm>
          <a:prstGeom prst="rect">
            <a:avLst/>
          </a:prstGeom>
        </p:spPr>
        <p:txBody>
          <a:bodyPr vert="horz" wrap="square" lIns="0" tIns="12065" rIns="0" bIns="0" rtlCol="0">
            <a:spAutoFit/>
          </a:bodyPr>
          <a:lstStyle/>
          <a:p>
            <a:pPr marL="12700">
              <a:lnSpc>
                <a:spcPct val="100000"/>
              </a:lnSpc>
              <a:spcBef>
                <a:spcPts val="95"/>
              </a:spcBef>
            </a:pPr>
            <a:r>
              <a:rPr sz="1300" spc="-50" dirty="0">
                <a:latin typeface="Arial MT"/>
                <a:cs typeface="Arial MT"/>
              </a:rPr>
              <a:t>=</a:t>
            </a:r>
            <a:endParaRPr sz="1300">
              <a:latin typeface="Arial MT"/>
              <a:cs typeface="Arial MT"/>
            </a:endParaRPr>
          </a:p>
        </p:txBody>
      </p:sp>
      <p:sp>
        <p:nvSpPr>
          <p:cNvPr id="19" name="object 19"/>
          <p:cNvSpPr/>
          <p:nvPr/>
        </p:nvSpPr>
        <p:spPr>
          <a:xfrm>
            <a:off x="7074281" y="3207384"/>
            <a:ext cx="777240" cy="10795"/>
          </a:xfrm>
          <a:custGeom>
            <a:avLst/>
            <a:gdLst/>
            <a:ahLst/>
            <a:cxnLst/>
            <a:rect l="l" t="t" r="r" b="b"/>
            <a:pathLst>
              <a:path w="777240" h="10794">
                <a:moveTo>
                  <a:pt x="777240" y="0"/>
                </a:moveTo>
                <a:lnTo>
                  <a:pt x="0" y="0"/>
                </a:lnTo>
                <a:lnTo>
                  <a:pt x="0" y="10668"/>
                </a:lnTo>
                <a:lnTo>
                  <a:pt x="777240" y="10668"/>
                </a:lnTo>
                <a:lnTo>
                  <a:pt x="777240" y="0"/>
                </a:lnTo>
                <a:close/>
              </a:path>
            </a:pathLst>
          </a:custGeom>
          <a:solidFill>
            <a:srgbClr val="000000"/>
          </a:solidFill>
        </p:spPr>
        <p:txBody>
          <a:bodyPr wrap="square" lIns="0" tIns="0" rIns="0" bIns="0" rtlCol="0"/>
          <a:lstStyle/>
          <a:p>
            <a:endParaRPr/>
          </a:p>
        </p:txBody>
      </p:sp>
      <p:sp>
        <p:nvSpPr>
          <p:cNvPr id="20" name="object 20"/>
          <p:cNvSpPr txBox="1"/>
          <p:nvPr/>
        </p:nvSpPr>
        <p:spPr>
          <a:xfrm>
            <a:off x="7037196" y="3030727"/>
            <a:ext cx="754380" cy="296545"/>
          </a:xfrm>
          <a:prstGeom prst="rect">
            <a:avLst/>
          </a:prstGeom>
        </p:spPr>
        <p:txBody>
          <a:bodyPr vert="horz" wrap="square" lIns="0" tIns="12065" rIns="0" bIns="0" rtlCol="0">
            <a:spAutoFit/>
          </a:bodyPr>
          <a:lstStyle/>
          <a:p>
            <a:pPr marL="99060" algn="ctr">
              <a:lnSpc>
                <a:spcPts val="1070"/>
              </a:lnSpc>
              <a:spcBef>
                <a:spcPts val="95"/>
              </a:spcBef>
            </a:pPr>
            <a:r>
              <a:rPr sz="950" spc="-50" dirty="0">
                <a:latin typeface="Cambria Math"/>
                <a:cs typeface="Cambria Math"/>
              </a:rPr>
              <a:t>1</a:t>
            </a:r>
            <a:endParaRPr sz="950">
              <a:latin typeface="Cambria Math"/>
              <a:cs typeface="Cambria Math"/>
            </a:endParaRPr>
          </a:p>
          <a:p>
            <a:pPr marL="38100">
              <a:lnSpc>
                <a:spcPts val="1070"/>
              </a:lnSpc>
            </a:pPr>
            <a:r>
              <a:rPr sz="1425" spc="-15" baseline="-23391" dirty="0">
                <a:latin typeface="Cambria Math"/>
                <a:cs typeface="Cambria Math"/>
              </a:rPr>
              <a:t>1+𝑒</a:t>
            </a:r>
            <a:r>
              <a:rPr sz="750" spc="-10" dirty="0">
                <a:latin typeface="Cambria Math"/>
                <a:cs typeface="Cambria Math"/>
              </a:rPr>
              <a:t>−0.98912</a:t>
            </a:r>
            <a:endParaRPr sz="750">
              <a:latin typeface="Cambria Math"/>
              <a:cs typeface="Cambria Math"/>
            </a:endParaRPr>
          </a:p>
        </p:txBody>
      </p:sp>
      <p:sp>
        <p:nvSpPr>
          <p:cNvPr id="21" name="object 21"/>
          <p:cNvSpPr txBox="1"/>
          <p:nvPr/>
        </p:nvSpPr>
        <p:spPr>
          <a:xfrm>
            <a:off x="7885938" y="3082543"/>
            <a:ext cx="763270"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Arial MT"/>
                <a:cs typeface="Arial MT"/>
              </a:rPr>
              <a:t>= </a:t>
            </a:r>
            <a:r>
              <a:rPr sz="1300" b="1" spc="-10" dirty="0">
                <a:solidFill>
                  <a:srgbClr val="C00000"/>
                </a:solidFill>
                <a:latin typeface="Arial"/>
                <a:cs typeface="Arial"/>
              </a:rPr>
              <a:t>0.72891</a:t>
            </a:r>
            <a:endParaRPr sz="1300">
              <a:latin typeface="Arial"/>
              <a:cs typeface="Arial"/>
            </a:endParaRPr>
          </a:p>
        </p:txBody>
      </p:sp>
      <p:sp>
        <p:nvSpPr>
          <p:cNvPr id="22" name="object 22"/>
          <p:cNvSpPr txBox="1"/>
          <p:nvPr/>
        </p:nvSpPr>
        <p:spPr>
          <a:xfrm>
            <a:off x="4569967" y="3508070"/>
            <a:ext cx="233045" cy="223520"/>
          </a:xfrm>
          <a:prstGeom prst="rect">
            <a:avLst/>
          </a:prstGeom>
        </p:spPr>
        <p:txBody>
          <a:bodyPr vert="horz" wrap="square" lIns="0" tIns="12065" rIns="0" bIns="0" rtlCol="0">
            <a:spAutoFit/>
          </a:bodyPr>
          <a:lstStyle/>
          <a:p>
            <a:pPr marL="12700">
              <a:lnSpc>
                <a:spcPct val="100000"/>
              </a:lnSpc>
              <a:spcBef>
                <a:spcPts val="95"/>
              </a:spcBef>
            </a:pPr>
            <a:r>
              <a:rPr sz="1300" b="1" dirty="0">
                <a:solidFill>
                  <a:srgbClr val="FF0000"/>
                </a:solidFill>
                <a:latin typeface="Arial"/>
                <a:cs typeface="Arial"/>
              </a:rPr>
              <a:t>n</a:t>
            </a:r>
            <a:r>
              <a:rPr sz="1300" b="1" spc="105" dirty="0">
                <a:solidFill>
                  <a:srgbClr val="FF0000"/>
                </a:solidFill>
                <a:latin typeface="Arial"/>
                <a:cs typeface="Arial"/>
              </a:rPr>
              <a:t> </a:t>
            </a:r>
            <a:r>
              <a:rPr sz="1300" spc="-50" dirty="0">
                <a:latin typeface="Arial MT"/>
                <a:cs typeface="Arial MT"/>
              </a:rPr>
              <a:t>:</a:t>
            </a:r>
            <a:endParaRPr sz="1300">
              <a:latin typeface="Arial MT"/>
              <a:cs typeface="Arial MT"/>
            </a:endParaRPr>
          </a:p>
        </p:txBody>
      </p:sp>
      <p:sp>
        <p:nvSpPr>
          <p:cNvPr id="23" name="object 23"/>
          <p:cNvSpPr txBox="1"/>
          <p:nvPr/>
        </p:nvSpPr>
        <p:spPr>
          <a:xfrm>
            <a:off x="4636008" y="3602558"/>
            <a:ext cx="4252595" cy="723900"/>
          </a:xfrm>
          <a:prstGeom prst="rect">
            <a:avLst/>
          </a:prstGeom>
        </p:spPr>
        <p:txBody>
          <a:bodyPr vert="horz" wrap="square" lIns="0" tIns="14604" rIns="0" bIns="0" rtlCol="0">
            <a:spAutoFit/>
          </a:bodyPr>
          <a:lstStyle/>
          <a:p>
            <a:pPr marL="46990">
              <a:lnSpc>
                <a:spcPts val="910"/>
              </a:lnSpc>
              <a:spcBef>
                <a:spcPts val="114"/>
              </a:spcBef>
            </a:pPr>
            <a:r>
              <a:rPr sz="850" b="1" spc="-50" dirty="0">
                <a:solidFill>
                  <a:srgbClr val="FF0000"/>
                </a:solidFill>
                <a:latin typeface="Arial"/>
                <a:cs typeface="Arial"/>
              </a:rPr>
              <a:t>3</a:t>
            </a:r>
            <a:endParaRPr sz="850">
              <a:latin typeface="Arial"/>
              <a:cs typeface="Arial"/>
            </a:endParaRPr>
          </a:p>
          <a:p>
            <a:pPr marL="38100">
              <a:lnSpc>
                <a:spcPts val="1450"/>
              </a:lnSpc>
            </a:pPr>
            <a:r>
              <a:rPr sz="1300" dirty="0">
                <a:latin typeface="Arial MT"/>
                <a:cs typeface="Arial MT"/>
              </a:rPr>
              <a:t>Integration function:</a:t>
            </a:r>
            <a:r>
              <a:rPr sz="1300" spc="320" dirty="0">
                <a:latin typeface="Arial MT"/>
                <a:cs typeface="Arial MT"/>
              </a:rPr>
              <a:t> </a:t>
            </a:r>
            <a:r>
              <a:rPr sz="1300" dirty="0">
                <a:latin typeface="Arial MT"/>
                <a:cs typeface="Arial MT"/>
              </a:rPr>
              <a:t>z</a:t>
            </a:r>
            <a:r>
              <a:rPr sz="1275" baseline="-19607" dirty="0">
                <a:latin typeface="Arial MT"/>
                <a:cs typeface="Arial MT"/>
              </a:rPr>
              <a:t>j</a:t>
            </a:r>
            <a:r>
              <a:rPr sz="1275" spc="127" baseline="-19607" dirty="0">
                <a:latin typeface="Arial MT"/>
                <a:cs typeface="Arial MT"/>
              </a:rPr>
              <a:t> </a:t>
            </a:r>
            <a:r>
              <a:rPr sz="1300" dirty="0">
                <a:latin typeface="Arial MT"/>
                <a:cs typeface="Arial MT"/>
              </a:rPr>
              <a:t>=</a:t>
            </a:r>
            <a:r>
              <a:rPr sz="1300" spc="-30" dirty="0">
                <a:latin typeface="Arial MT"/>
                <a:cs typeface="Arial MT"/>
              </a:rPr>
              <a:t> </a:t>
            </a:r>
            <a:r>
              <a:rPr sz="1200" dirty="0">
                <a:solidFill>
                  <a:srgbClr val="006FC0"/>
                </a:solidFill>
                <a:latin typeface="Arial MT"/>
                <a:cs typeface="Arial MT"/>
              </a:rPr>
              <a:t>0.44075</a:t>
            </a:r>
            <a:r>
              <a:rPr sz="1200" spc="-45" dirty="0">
                <a:solidFill>
                  <a:srgbClr val="006FC0"/>
                </a:solidFill>
                <a:latin typeface="Arial MT"/>
                <a:cs typeface="Arial MT"/>
              </a:rPr>
              <a:t> </a:t>
            </a:r>
            <a:r>
              <a:rPr sz="1300" dirty="0">
                <a:latin typeface="Arial MT"/>
                <a:cs typeface="Arial MT"/>
              </a:rPr>
              <a:t>x</a:t>
            </a:r>
            <a:r>
              <a:rPr sz="1300" spc="-30" dirty="0">
                <a:latin typeface="Arial MT"/>
                <a:cs typeface="Arial MT"/>
              </a:rPr>
              <a:t> </a:t>
            </a:r>
            <a:r>
              <a:rPr sz="1300" b="1" dirty="0">
                <a:solidFill>
                  <a:srgbClr val="C00000"/>
                </a:solidFill>
                <a:latin typeface="Arial"/>
                <a:cs typeface="Arial"/>
              </a:rPr>
              <a:t>0.46983</a:t>
            </a:r>
            <a:r>
              <a:rPr sz="1300" b="1" spc="-5" dirty="0">
                <a:solidFill>
                  <a:srgbClr val="C00000"/>
                </a:solidFill>
                <a:latin typeface="Arial"/>
                <a:cs typeface="Arial"/>
              </a:rPr>
              <a:t> </a:t>
            </a:r>
            <a:r>
              <a:rPr sz="1300" spc="-50" dirty="0">
                <a:latin typeface="Arial MT"/>
                <a:cs typeface="Arial MT"/>
              </a:rPr>
              <a:t>+</a:t>
            </a:r>
            <a:endParaRPr sz="1300">
              <a:latin typeface="Arial MT"/>
              <a:cs typeface="Arial MT"/>
            </a:endParaRPr>
          </a:p>
          <a:p>
            <a:pPr marL="2065020">
              <a:lnSpc>
                <a:spcPct val="100000"/>
              </a:lnSpc>
            </a:pPr>
            <a:r>
              <a:rPr sz="1300" dirty="0">
                <a:solidFill>
                  <a:srgbClr val="006FC0"/>
                </a:solidFill>
                <a:latin typeface="Arial MT"/>
                <a:cs typeface="Arial MT"/>
              </a:rPr>
              <a:t>0.79255</a:t>
            </a:r>
            <a:r>
              <a:rPr sz="1300" spc="-10" dirty="0">
                <a:solidFill>
                  <a:srgbClr val="006FC0"/>
                </a:solidFill>
                <a:latin typeface="Arial MT"/>
                <a:cs typeface="Arial MT"/>
              </a:rPr>
              <a:t> </a:t>
            </a:r>
            <a:r>
              <a:rPr sz="1300" dirty="0">
                <a:latin typeface="Arial MT"/>
                <a:cs typeface="Arial MT"/>
              </a:rPr>
              <a:t>x</a:t>
            </a:r>
            <a:r>
              <a:rPr sz="1300" spc="-45" dirty="0">
                <a:latin typeface="Arial MT"/>
                <a:cs typeface="Arial MT"/>
              </a:rPr>
              <a:t> </a:t>
            </a:r>
            <a:r>
              <a:rPr sz="1300" b="1" dirty="0">
                <a:solidFill>
                  <a:srgbClr val="C00000"/>
                </a:solidFill>
                <a:latin typeface="Arial"/>
                <a:cs typeface="Arial"/>
              </a:rPr>
              <a:t>0.72891</a:t>
            </a:r>
            <a:r>
              <a:rPr sz="1300" b="1" spc="-15" dirty="0">
                <a:solidFill>
                  <a:srgbClr val="C00000"/>
                </a:solidFill>
                <a:latin typeface="Arial"/>
                <a:cs typeface="Arial"/>
              </a:rPr>
              <a:t> </a:t>
            </a:r>
            <a:r>
              <a:rPr sz="1300" dirty="0">
                <a:solidFill>
                  <a:srgbClr val="C00000"/>
                </a:solidFill>
                <a:latin typeface="Arial MT"/>
                <a:cs typeface="Arial MT"/>
              </a:rPr>
              <a:t>–</a:t>
            </a:r>
            <a:r>
              <a:rPr sz="1300" spc="-45" dirty="0">
                <a:solidFill>
                  <a:srgbClr val="C00000"/>
                </a:solidFill>
                <a:latin typeface="Arial MT"/>
                <a:cs typeface="Arial MT"/>
              </a:rPr>
              <a:t> </a:t>
            </a:r>
            <a:r>
              <a:rPr sz="1300" spc="-10" dirty="0">
                <a:solidFill>
                  <a:srgbClr val="C00000"/>
                </a:solidFill>
                <a:latin typeface="Arial MT"/>
                <a:cs typeface="Arial MT"/>
              </a:rPr>
              <a:t>0.00200</a:t>
            </a:r>
            <a:endParaRPr sz="1300">
              <a:latin typeface="Arial MT"/>
              <a:cs typeface="Arial MT"/>
            </a:endParaRPr>
          </a:p>
          <a:p>
            <a:pPr marR="255270" algn="ctr">
              <a:lnSpc>
                <a:spcPct val="100000"/>
              </a:lnSpc>
            </a:pPr>
            <a:r>
              <a:rPr sz="1300" dirty="0">
                <a:latin typeface="Arial MT"/>
                <a:cs typeface="Arial MT"/>
              </a:rPr>
              <a:t>=</a:t>
            </a:r>
            <a:r>
              <a:rPr sz="1300" spc="355" dirty="0">
                <a:latin typeface="Arial MT"/>
                <a:cs typeface="Arial MT"/>
              </a:rPr>
              <a:t> </a:t>
            </a:r>
            <a:r>
              <a:rPr sz="1300" b="1" spc="-10" dirty="0">
                <a:latin typeface="Arial"/>
                <a:cs typeface="Arial"/>
              </a:rPr>
              <a:t>0.782781</a:t>
            </a:r>
            <a:endParaRPr sz="1300">
              <a:latin typeface="Arial"/>
              <a:cs typeface="Arial"/>
            </a:endParaRPr>
          </a:p>
        </p:txBody>
      </p:sp>
      <p:sp>
        <p:nvSpPr>
          <p:cNvPr id="24" name="object 24"/>
          <p:cNvSpPr txBox="1"/>
          <p:nvPr/>
        </p:nvSpPr>
        <p:spPr>
          <a:xfrm>
            <a:off x="6171946" y="4415408"/>
            <a:ext cx="81915" cy="170180"/>
          </a:xfrm>
          <a:prstGeom prst="rect">
            <a:avLst/>
          </a:prstGeom>
        </p:spPr>
        <p:txBody>
          <a:bodyPr vert="horz" wrap="square" lIns="0" tIns="12065" rIns="0" bIns="0" rtlCol="0">
            <a:spAutoFit/>
          </a:bodyPr>
          <a:lstStyle/>
          <a:p>
            <a:pPr marL="12700">
              <a:lnSpc>
                <a:spcPct val="100000"/>
              </a:lnSpc>
              <a:spcBef>
                <a:spcPts val="95"/>
              </a:spcBef>
            </a:pPr>
            <a:r>
              <a:rPr sz="950" spc="50" dirty="0">
                <a:latin typeface="Cambria Math"/>
                <a:cs typeface="Cambria Math"/>
              </a:rPr>
              <a:t>𝑗</a:t>
            </a:r>
            <a:endParaRPr sz="950">
              <a:latin typeface="Cambria Math"/>
              <a:cs typeface="Cambria Math"/>
            </a:endParaRPr>
          </a:p>
        </p:txBody>
      </p:sp>
      <p:sp>
        <p:nvSpPr>
          <p:cNvPr id="25" name="object 25"/>
          <p:cNvSpPr txBox="1"/>
          <p:nvPr/>
        </p:nvSpPr>
        <p:spPr>
          <a:xfrm>
            <a:off x="4661408" y="4337684"/>
            <a:ext cx="177482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Arial MT"/>
                <a:cs typeface="Arial MT"/>
              </a:rPr>
              <a:t>Activation</a:t>
            </a:r>
            <a:r>
              <a:rPr sz="1300" spc="-10" dirty="0">
                <a:latin typeface="Arial MT"/>
                <a:cs typeface="Arial MT"/>
              </a:rPr>
              <a:t> </a:t>
            </a:r>
            <a:r>
              <a:rPr sz="1300" dirty="0">
                <a:latin typeface="Arial MT"/>
                <a:cs typeface="Arial MT"/>
              </a:rPr>
              <a:t>function: </a:t>
            </a:r>
            <a:r>
              <a:rPr sz="1300" dirty="0">
                <a:latin typeface="Cambria Math"/>
                <a:cs typeface="Cambria Math"/>
              </a:rPr>
              <a:t>𝑎</a:t>
            </a:r>
            <a:r>
              <a:rPr sz="1300" spc="430" dirty="0">
                <a:latin typeface="Cambria Math"/>
                <a:cs typeface="Cambria Math"/>
              </a:rPr>
              <a:t> </a:t>
            </a:r>
            <a:r>
              <a:rPr sz="1300" spc="-50" dirty="0">
                <a:latin typeface="Cambria Math"/>
                <a:cs typeface="Cambria Math"/>
              </a:rPr>
              <a:t>=</a:t>
            </a:r>
            <a:endParaRPr sz="1300">
              <a:latin typeface="Cambria Math"/>
              <a:cs typeface="Cambria Math"/>
            </a:endParaRPr>
          </a:p>
        </p:txBody>
      </p:sp>
      <p:sp>
        <p:nvSpPr>
          <p:cNvPr id="26" name="object 26"/>
          <p:cNvSpPr/>
          <p:nvPr/>
        </p:nvSpPr>
        <p:spPr>
          <a:xfrm>
            <a:off x="6468617" y="4462145"/>
            <a:ext cx="417830" cy="10795"/>
          </a:xfrm>
          <a:custGeom>
            <a:avLst/>
            <a:gdLst/>
            <a:ahLst/>
            <a:cxnLst/>
            <a:rect l="l" t="t" r="r" b="b"/>
            <a:pathLst>
              <a:path w="417829" h="10795">
                <a:moveTo>
                  <a:pt x="417576" y="0"/>
                </a:moveTo>
                <a:lnTo>
                  <a:pt x="0" y="0"/>
                </a:lnTo>
                <a:lnTo>
                  <a:pt x="0" y="10667"/>
                </a:lnTo>
                <a:lnTo>
                  <a:pt x="417576" y="10667"/>
                </a:lnTo>
                <a:lnTo>
                  <a:pt x="417576" y="0"/>
                </a:lnTo>
                <a:close/>
              </a:path>
            </a:pathLst>
          </a:custGeom>
          <a:solidFill>
            <a:srgbClr val="000000"/>
          </a:solidFill>
        </p:spPr>
        <p:txBody>
          <a:bodyPr wrap="square" lIns="0" tIns="0" rIns="0" bIns="0" rtlCol="0"/>
          <a:lstStyle/>
          <a:p>
            <a:endParaRPr/>
          </a:p>
        </p:txBody>
      </p:sp>
      <p:sp>
        <p:nvSpPr>
          <p:cNvPr id="27" name="object 27"/>
          <p:cNvSpPr/>
          <p:nvPr/>
        </p:nvSpPr>
        <p:spPr>
          <a:xfrm>
            <a:off x="7120890" y="4462145"/>
            <a:ext cx="835660" cy="10795"/>
          </a:xfrm>
          <a:custGeom>
            <a:avLst/>
            <a:gdLst/>
            <a:ahLst/>
            <a:cxnLst/>
            <a:rect l="l" t="t" r="r" b="b"/>
            <a:pathLst>
              <a:path w="835659" h="10795">
                <a:moveTo>
                  <a:pt x="835151" y="0"/>
                </a:moveTo>
                <a:lnTo>
                  <a:pt x="0" y="0"/>
                </a:lnTo>
                <a:lnTo>
                  <a:pt x="0" y="10667"/>
                </a:lnTo>
                <a:lnTo>
                  <a:pt x="835151" y="10667"/>
                </a:lnTo>
                <a:lnTo>
                  <a:pt x="835151" y="0"/>
                </a:lnTo>
                <a:close/>
              </a:path>
            </a:pathLst>
          </a:custGeom>
          <a:solidFill>
            <a:srgbClr val="000000"/>
          </a:solidFill>
        </p:spPr>
        <p:txBody>
          <a:bodyPr wrap="square" lIns="0" tIns="0" rIns="0" bIns="0" rtlCol="0"/>
          <a:lstStyle/>
          <a:p>
            <a:endParaRPr/>
          </a:p>
        </p:txBody>
      </p:sp>
      <p:sp>
        <p:nvSpPr>
          <p:cNvPr id="28" name="object 28"/>
          <p:cNvSpPr txBox="1"/>
          <p:nvPr/>
        </p:nvSpPr>
        <p:spPr>
          <a:xfrm>
            <a:off x="6418834" y="4245940"/>
            <a:ext cx="1193800" cy="394335"/>
          </a:xfrm>
          <a:prstGeom prst="rect">
            <a:avLst/>
          </a:prstGeom>
        </p:spPr>
        <p:txBody>
          <a:bodyPr vert="horz" wrap="square" lIns="0" tIns="52069" rIns="0" bIns="0" rtlCol="0">
            <a:spAutoFit/>
          </a:bodyPr>
          <a:lstStyle/>
          <a:p>
            <a:pPr marL="224154">
              <a:lnSpc>
                <a:spcPct val="100000"/>
              </a:lnSpc>
              <a:spcBef>
                <a:spcPts val="409"/>
              </a:spcBef>
              <a:tabLst>
                <a:tab pos="1085850" algn="l"/>
              </a:tabLst>
            </a:pPr>
            <a:r>
              <a:rPr sz="950" spc="-50" dirty="0">
                <a:latin typeface="Cambria Math"/>
                <a:cs typeface="Cambria Math"/>
              </a:rPr>
              <a:t>1</a:t>
            </a:r>
            <a:r>
              <a:rPr sz="950" dirty="0">
                <a:latin typeface="Cambria Math"/>
                <a:cs typeface="Cambria Math"/>
              </a:rPr>
              <a:t>	</a:t>
            </a:r>
            <a:r>
              <a:rPr sz="950" spc="-50" dirty="0">
                <a:latin typeface="Cambria Math"/>
                <a:cs typeface="Cambria Math"/>
              </a:rPr>
              <a:t>1</a:t>
            </a:r>
            <a:endParaRPr sz="950">
              <a:latin typeface="Cambria Math"/>
              <a:cs typeface="Cambria Math"/>
            </a:endParaRPr>
          </a:p>
          <a:p>
            <a:pPr marL="50800">
              <a:lnSpc>
                <a:spcPct val="100000"/>
              </a:lnSpc>
              <a:spcBef>
                <a:spcPts val="315"/>
              </a:spcBef>
            </a:pPr>
            <a:r>
              <a:rPr sz="950" spc="-10" dirty="0">
                <a:latin typeface="Cambria Math"/>
                <a:cs typeface="Cambria Math"/>
              </a:rPr>
              <a:t>1+𝑒</a:t>
            </a:r>
            <a:r>
              <a:rPr sz="1125" spc="-15" baseline="40740" dirty="0">
                <a:latin typeface="Cambria Math"/>
                <a:cs typeface="Cambria Math"/>
              </a:rPr>
              <a:t>−𝑧</a:t>
            </a:r>
            <a:r>
              <a:rPr sz="1125" spc="-15" baseline="22222" dirty="0">
                <a:latin typeface="Cambria Math"/>
                <a:cs typeface="Cambria Math"/>
              </a:rPr>
              <a:t>𝑗</a:t>
            </a:r>
            <a:endParaRPr sz="1125" baseline="22222">
              <a:latin typeface="Cambria Math"/>
              <a:cs typeface="Cambria Math"/>
            </a:endParaRPr>
          </a:p>
        </p:txBody>
      </p:sp>
      <p:sp>
        <p:nvSpPr>
          <p:cNvPr id="29" name="object 29"/>
          <p:cNvSpPr txBox="1"/>
          <p:nvPr/>
        </p:nvSpPr>
        <p:spPr>
          <a:xfrm>
            <a:off x="7083806" y="4412360"/>
            <a:ext cx="814069" cy="170180"/>
          </a:xfrm>
          <a:prstGeom prst="rect">
            <a:avLst/>
          </a:prstGeom>
        </p:spPr>
        <p:txBody>
          <a:bodyPr vert="horz" wrap="square" lIns="0" tIns="12065" rIns="0" bIns="0" rtlCol="0">
            <a:spAutoFit/>
          </a:bodyPr>
          <a:lstStyle/>
          <a:p>
            <a:pPr marL="38100">
              <a:lnSpc>
                <a:spcPct val="100000"/>
              </a:lnSpc>
              <a:spcBef>
                <a:spcPts val="95"/>
              </a:spcBef>
            </a:pPr>
            <a:r>
              <a:rPr sz="1425" spc="-15" baseline="-23391" dirty="0">
                <a:latin typeface="Cambria Math"/>
                <a:cs typeface="Cambria Math"/>
              </a:rPr>
              <a:t>1+𝑒</a:t>
            </a:r>
            <a:r>
              <a:rPr sz="750" spc="-10" dirty="0">
                <a:latin typeface="Cambria Math"/>
                <a:cs typeface="Cambria Math"/>
              </a:rPr>
              <a:t>−0.782781</a:t>
            </a:r>
            <a:endParaRPr sz="750">
              <a:latin typeface="Cambria Math"/>
              <a:cs typeface="Cambria Math"/>
            </a:endParaRPr>
          </a:p>
        </p:txBody>
      </p:sp>
      <p:sp>
        <p:nvSpPr>
          <p:cNvPr id="30" name="object 30"/>
          <p:cNvSpPr txBox="1"/>
          <p:nvPr/>
        </p:nvSpPr>
        <p:spPr>
          <a:xfrm>
            <a:off x="6965950" y="4337684"/>
            <a:ext cx="1787525" cy="223520"/>
          </a:xfrm>
          <a:prstGeom prst="rect">
            <a:avLst/>
          </a:prstGeom>
        </p:spPr>
        <p:txBody>
          <a:bodyPr vert="horz" wrap="square" lIns="0" tIns="12065" rIns="0" bIns="0" rtlCol="0">
            <a:spAutoFit/>
          </a:bodyPr>
          <a:lstStyle/>
          <a:p>
            <a:pPr marL="12700">
              <a:lnSpc>
                <a:spcPct val="100000"/>
              </a:lnSpc>
              <a:spcBef>
                <a:spcPts val="95"/>
              </a:spcBef>
              <a:tabLst>
                <a:tab pos="1036955" algn="l"/>
              </a:tabLst>
            </a:pPr>
            <a:r>
              <a:rPr sz="1300" spc="-50" dirty="0">
                <a:latin typeface="Arial MT"/>
                <a:cs typeface="Arial MT"/>
              </a:rPr>
              <a:t>=</a:t>
            </a:r>
            <a:r>
              <a:rPr sz="1300" dirty="0">
                <a:latin typeface="Arial MT"/>
                <a:cs typeface="Arial MT"/>
              </a:rPr>
              <a:t>	= </a:t>
            </a:r>
            <a:r>
              <a:rPr sz="1300" b="1" spc="-10" dirty="0">
                <a:solidFill>
                  <a:srgbClr val="C00000"/>
                </a:solidFill>
                <a:latin typeface="Arial"/>
                <a:cs typeface="Arial"/>
              </a:rPr>
              <a:t>0.68628</a:t>
            </a:r>
            <a:endParaRPr sz="1300">
              <a:latin typeface="Arial"/>
              <a:cs typeface="Arial"/>
            </a:endParaRPr>
          </a:p>
        </p:txBody>
      </p:sp>
      <p:sp>
        <p:nvSpPr>
          <p:cNvPr id="31" name="object 31"/>
          <p:cNvSpPr txBox="1"/>
          <p:nvPr/>
        </p:nvSpPr>
        <p:spPr>
          <a:xfrm>
            <a:off x="807516" y="1148841"/>
            <a:ext cx="3079115" cy="1275715"/>
          </a:xfrm>
          <a:prstGeom prst="rect">
            <a:avLst/>
          </a:prstGeom>
        </p:spPr>
        <p:txBody>
          <a:bodyPr vert="horz" wrap="square" lIns="0" tIns="50800" rIns="0" bIns="0" rtlCol="0">
            <a:spAutoFit/>
          </a:bodyPr>
          <a:lstStyle/>
          <a:p>
            <a:pPr marL="299085" indent="-286385">
              <a:lnSpc>
                <a:spcPct val="100000"/>
              </a:lnSpc>
              <a:spcBef>
                <a:spcPts val="400"/>
              </a:spcBef>
              <a:buChar char="•"/>
              <a:tabLst>
                <a:tab pos="299085" algn="l"/>
              </a:tabLst>
            </a:pPr>
            <a:r>
              <a:rPr sz="1800" dirty="0">
                <a:latin typeface="Arial MT"/>
                <a:cs typeface="Arial MT"/>
              </a:rPr>
              <a:t>Input</a:t>
            </a:r>
            <a:r>
              <a:rPr sz="1800" spc="-25" dirty="0">
                <a:latin typeface="Arial MT"/>
                <a:cs typeface="Arial MT"/>
              </a:rPr>
              <a:t> </a:t>
            </a:r>
            <a:r>
              <a:rPr sz="1800" dirty="0">
                <a:latin typeface="Arial MT"/>
                <a:cs typeface="Arial MT"/>
              </a:rPr>
              <a:t>layer:</a:t>
            </a:r>
            <a:r>
              <a:rPr sz="1800" spc="5" dirty="0">
                <a:latin typeface="Arial MT"/>
                <a:cs typeface="Arial MT"/>
              </a:rPr>
              <a:t> </a:t>
            </a:r>
            <a:r>
              <a:rPr sz="1800" dirty="0">
                <a:latin typeface="Arial MT"/>
                <a:cs typeface="Arial MT"/>
              </a:rPr>
              <a:t>2</a:t>
            </a:r>
            <a:r>
              <a:rPr sz="1800" spc="-20" dirty="0">
                <a:latin typeface="Arial MT"/>
                <a:cs typeface="Arial MT"/>
              </a:rPr>
              <a:t> </a:t>
            </a:r>
            <a:r>
              <a:rPr sz="1800" spc="-10" dirty="0">
                <a:latin typeface="Arial MT"/>
                <a:cs typeface="Arial MT"/>
              </a:rPr>
              <a:t>nodes</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One</a:t>
            </a:r>
            <a:r>
              <a:rPr sz="1800" spc="-30" dirty="0">
                <a:latin typeface="Arial MT"/>
                <a:cs typeface="Arial MT"/>
              </a:rPr>
              <a:t> </a:t>
            </a:r>
            <a:r>
              <a:rPr sz="1800" dirty="0">
                <a:latin typeface="Arial MT"/>
                <a:cs typeface="Arial MT"/>
              </a:rPr>
              <a:t>hidden layer: 2</a:t>
            </a:r>
            <a:r>
              <a:rPr sz="1800" spc="-20" dirty="0">
                <a:latin typeface="Arial MT"/>
                <a:cs typeface="Arial MT"/>
              </a:rPr>
              <a:t> </a:t>
            </a:r>
            <a:r>
              <a:rPr sz="1800" spc="-10" dirty="0">
                <a:latin typeface="Arial MT"/>
                <a:cs typeface="Arial MT"/>
              </a:rPr>
              <a:t>nodes</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Output</a:t>
            </a:r>
            <a:r>
              <a:rPr sz="1800" spc="-20" dirty="0">
                <a:latin typeface="Arial MT"/>
                <a:cs typeface="Arial MT"/>
              </a:rPr>
              <a:t> </a:t>
            </a:r>
            <a:r>
              <a:rPr sz="1800" dirty="0">
                <a:latin typeface="Arial MT"/>
                <a:cs typeface="Arial MT"/>
              </a:rPr>
              <a:t>layer:</a:t>
            </a:r>
            <a:r>
              <a:rPr sz="1800" spc="-5" dirty="0">
                <a:latin typeface="Arial MT"/>
                <a:cs typeface="Arial MT"/>
              </a:rPr>
              <a:t> </a:t>
            </a:r>
            <a:r>
              <a:rPr sz="1800" dirty="0">
                <a:latin typeface="Arial MT"/>
                <a:cs typeface="Arial MT"/>
              </a:rPr>
              <a:t>1</a:t>
            </a:r>
            <a:r>
              <a:rPr sz="1800" spc="-20" dirty="0">
                <a:latin typeface="Arial MT"/>
                <a:cs typeface="Arial MT"/>
              </a:rPr>
              <a:t> node</a:t>
            </a:r>
            <a:endParaRPr sz="1800">
              <a:latin typeface="Arial MT"/>
              <a:cs typeface="Arial MT"/>
            </a:endParaRPr>
          </a:p>
          <a:p>
            <a:pPr marL="299085" indent="-286385">
              <a:lnSpc>
                <a:spcPct val="100000"/>
              </a:lnSpc>
              <a:spcBef>
                <a:spcPts val="300"/>
              </a:spcBef>
              <a:buChar char="•"/>
              <a:tabLst>
                <a:tab pos="299085" algn="l"/>
              </a:tabLst>
            </a:pPr>
            <a:r>
              <a:rPr sz="1800" dirty="0">
                <a:latin typeface="Arial MT"/>
                <a:cs typeface="Arial MT"/>
              </a:rPr>
              <a:t>Activation</a:t>
            </a:r>
            <a:r>
              <a:rPr sz="1800" spc="-45" dirty="0">
                <a:latin typeface="Arial MT"/>
                <a:cs typeface="Arial MT"/>
              </a:rPr>
              <a:t> </a:t>
            </a:r>
            <a:r>
              <a:rPr sz="1800" dirty="0">
                <a:latin typeface="Arial MT"/>
                <a:cs typeface="Arial MT"/>
              </a:rPr>
              <a:t>function:</a:t>
            </a:r>
            <a:r>
              <a:rPr sz="1800" spc="-40" dirty="0">
                <a:latin typeface="Arial MT"/>
                <a:cs typeface="Arial MT"/>
              </a:rPr>
              <a:t> </a:t>
            </a:r>
            <a:r>
              <a:rPr sz="1800" spc="-10" dirty="0">
                <a:latin typeface="Arial MT"/>
                <a:cs typeface="Arial MT"/>
              </a:rPr>
              <a:t>sigmoid</a:t>
            </a:r>
            <a:endParaRPr sz="1800">
              <a:latin typeface="Arial MT"/>
              <a:cs typeface="Arial MT"/>
            </a:endParaRPr>
          </a:p>
        </p:txBody>
      </p:sp>
      <p:sp>
        <p:nvSpPr>
          <p:cNvPr id="32" name="object 32"/>
          <p:cNvSpPr txBox="1"/>
          <p:nvPr/>
        </p:nvSpPr>
        <p:spPr>
          <a:xfrm>
            <a:off x="1436877" y="2557399"/>
            <a:ext cx="104139" cy="226695"/>
          </a:xfrm>
          <a:prstGeom prst="rect">
            <a:avLst/>
          </a:prstGeom>
        </p:spPr>
        <p:txBody>
          <a:bodyPr vert="horz" wrap="square" lIns="0" tIns="15240" rIns="0" bIns="0" rtlCol="0">
            <a:spAutoFit/>
          </a:bodyPr>
          <a:lstStyle/>
          <a:p>
            <a:pPr marL="12700">
              <a:lnSpc>
                <a:spcPct val="100000"/>
              </a:lnSpc>
              <a:spcBef>
                <a:spcPts val="120"/>
              </a:spcBef>
            </a:pPr>
            <a:r>
              <a:rPr sz="1300" spc="100" dirty="0">
                <a:latin typeface="Cambria Math"/>
                <a:cs typeface="Cambria Math"/>
              </a:rPr>
              <a:t>𝑗</a:t>
            </a:r>
            <a:endParaRPr sz="1300">
              <a:latin typeface="Cambria Math"/>
              <a:cs typeface="Cambria Math"/>
            </a:endParaRPr>
          </a:p>
        </p:txBody>
      </p:sp>
      <p:sp>
        <p:nvSpPr>
          <p:cNvPr id="33" name="object 33"/>
          <p:cNvSpPr txBox="1"/>
          <p:nvPr/>
        </p:nvSpPr>
        <p:spPr>
          <a:xfrm>
            <a:off x="1094028" y="2449195"/>
            <a:ext cx="7924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𝑔(𝑧</a:t>
            </a:r>
            <a:r>
              <a:rPr sz="1800" spc="300" dirty="0">
                <a:latin typeface="Cambria Math"/>
                <a:cs typeface="Cambria Math"/>
              </a:rPr>
              <a:t> </a:t>
            </a:r>
            <a:r>
              <a:rPr sz="1800" dirty="0">
                <a:latin typeface="Cambria Math"/>
                <a:cs typeface="Cambria Math"/>
              </a:rPr>
              <a:t>)</a:t>
            </a:r>
            <a:r>
              <a:rPr sz="1800" spc="100" dirty="0">
                <a:latin typeface="Cambria Math"/>
                <a:cs typeface="Cambria Math"/>
              </a:rPr>
              <a:t> </a:t>
            </a:r>
            <a:r>
              <a:rPr sz="1800" spc="-50" dirty="0">
                <a:latin typeface="Cambria Math"/>
                <a:cs typeface="Cambria Math"/>
              </a:rPr>
              <a:t>=</a:t>
            </a:r>
            <a:endParaRPr sz="1800">
              <a:latin typeface="Cambria Math"/>
              <a:cs typeface="Cambria Math"/>
            </a:endParaRPr>
          </a:p>
        </p:txBody>
      </p:sp>
      <p:sp>
        <p:nvSpPr>
          <p:cNvPr id="34" name="object 34"/>
          <p:cNvSpPr/>
          <p:nvPr/>
        </p:nvSpPr>
        <p:spPr>
          <a:xfrm>
            <a:off x="1937130" y="2616580"/>
            <a:ext cx="579120" cy="15240"/>
          </a:xfrm>
          <a:custGeom>
            <a:avLst/>
            <a:gdLst/>
            <a:ahLst/>
            <a:cxnLst/>
            <a:rect l="l" t="t" r="r" b="b"/>
            <a:pathLst>
              <a:path w="579119" h="15239">
                <a:moveTo>
                  <a:pt x="579119" y="0"/>
                </a:moveTo>
                <a:lnTo>
                  <a:pt x="0" y="0"/>
                </a:lnTo>
                <a:lnTo>
                  <a:pt x="0" y="15239"/>
                </a:lnTo>
                <a:lnTo>
                  <a:pt x="579119" y="15239"/>
                </a:lnTo>
                <a:lnTo>
                  <a:pt x="579119" y="0"/>
                </a:lnTo>
                <a:close/>
              </a:path>
            </a:pathLst>
          </a:custGeom>
          <a:solidFill>
            <a:srgbClr val="000000"/>
          </a:solidFill>
        </p:spPr>
        <p:txBody>
          <a:bodyPr wrap="square" lIns="0" tIns="0" rIns="0" bIns="0" rtlCol="0"/>
          <a:lstStyle/>
          <a:p>
            <a:endParaRPr/>
          </a:p>
        </p:txBody>
      </p:sp>
      <p:sp>
        <p:nvSpPr>
          <p:cNvPr id="35" name="object 35"/>
          <p:cNvSpPr txBox="1"/>
          <p:nvPr/>
        </p:nvSpPr>
        <p:spPr>
          <a:xfrm>
            <a:off x="1899157" y="2321179"/>
            <a:ext cx="642620" cy="537845"/>
          </a:xfrm>
          <a:prstGeom prst="rect">
            <a:avLst/>
          </a:prstGeom>
        </p:spPr>
        <p:txBody>
          <a:bodyPr vert="horz" wrap="square" lIns="0" tIns="69850" rIns="0" bIns="0" rtlCol="0">
            <a:spAutoFit/>
          </a:bodyPr>
          <a:lstStyle/>
          <a:p>
            <a:pPr marL="13335" algn="ctr">
              <a:lnSpc>
                <a:spcPct val="100000"/>
              </a:lnSpc>
              <a:spcBef>
                <a:spcPts val="550"/>
              </a:spcBef>
            </a:pPr>
            <a:r>
              <a:rPr sz="1300" spc="-50" dirty="0">
                <a:latin typeface="Cambria Math"/>
                <a:cs typeface="Cambria Math"/>
              </a:rPr>
              <a:t>1</a:t>
            </a:r>
            <a:endParaRPr sz="1300">
              <a:latin typeface="Cambria Math"/>
              <a:cs typeface="Cambria Math"/>
            </a:endParaRPr>
          </a:p>
          <a:p>
            <a:pPr algn="ctr">
              <a:lnSpc>
                <a:spcPct val="100000"/>
              </a:lnSpc>
              <a:spcBef>
                <a:spcPts val="455"/>
              </a:spcBef>
            </a:pPr>
            <a:r>
              <a:rPr sz="1300" spc="55" dirty="0">
                <a:latin typeface="Cambria Math"/>
                <a:cs typeface="Cambria Math"/>
              </a:rPr>
              <a:t>1+𝑒</a:t>
            </a:r>
            <a:r>
              <a:rPr sz="1575" spc="82" baseline="39682" dirty="0">
                <a:latin typeface="Cambria Math"/>
                <a:cs typeface="Cambria Math"/>
              </a:rPr>
              <a:t>−𝑧</a:t>
            </a:r>
            <a:r>
              <a:rPr sz="1575" spc="82" baseline="21164" dirty="0">
                <a:latin typeface="Cambria Math"/>
                <a:cs typeface="Cambria Math"/>
              </a:rPr>
              <a:t>𝑗</a:t>
            </a:r>
            <a:endParaRPr sz="1575" baseline="21164">
              <a:latin typeface="Cambria Math"/>
              <a:cs typeface="Cambria Math"/>
            </a:endParaRPr>
          </a:p>
        </p:txBody>
      </p:sp>
      <p:sp>
        <p:nvSpPr>
          <p:cNvPr id="36" name="object 36"/>
          <p:cNvSpPr txBox="1"/>
          <p:nvPr/>
        </p:nvSpPr>
        <p:spPr>
          <a:xfrm>
            <a:off x="2554351" y="2449195"/>
            <a:ext cx="12674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for</a:t>
            </a:r>
            <a:r>
              <a:rPr sz="1800" spc="-10" dirty="0">
                <a:latin typeface="Arial MT"/>
                <a:cs typeface="Arial MT"/>
              </a:rPr>
              <a:t> </a:t>
            </a:r>
            <a:r>
              <a:rPr sz="1800" dirty="0">
                <a:latin typeface="Arial MT"/>
                <a:cs typeface="Arial MT"/>
              </a:rPr>
              <a:t>all</a:t>
            </a:r>
            <a:r>
              <a:rPr sz="1800" spc="-10" dirty="0">
                <a:latin typeface="Arial MT"/>
                <a:cs typeface="Arial MT"/>
              </a:rPr>
              <a:t> nodes</a:t>
            </a:r>
            <a:endParaRPr sz="1800">
              <a:latin typeface="Arial MT"/>
              <a:cs typeface="Arial MT"/>
            </a:endParaRPr>
          </a:p>
        </p:txBody>
      </p:sp>
      <p:sp>
        <p:nvSpPr>
          <p:cNvPr id="37" name="object 37"/>
          <p:cNvSpPr txBox="1"/>
          <p:nvPr/>
        </p:nvSpPr>
        <p:spPr>
          <a:xfrm>
            <a:off x="807516" y="2831719"/>
            <a:ext cx="3263900" cy="848994"/>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Lst>
            </a:pPr>
            <a:r>
              <a:rPr sz="1800" dirty="0">
                <a:latin typeface="Arial MT"/>
                <a:cs typeface="Arial MT"/>
              </a:rPr>
              <a:t>Calculate</a:t>
            </a:r>
            <a:r>
              <a:rPr sz="1800" spc="-20" dirty="0">
                <a:latin typeface="Arial MT"/>
                <a:cs typeface="Arial MT"/>
              </a:rPr>
              <a:t> </a:t>
            </a:r>
            <a:r>
              <a:rPr sz="1800" dirty="0">
                <a:latin typeface="Arial MT"/>
                <a:cs typeface="Arial MT"/>
              </a:rPr>
              <a:t>output</a:t>
            </a:r>
            <a:r>
              <a:rPr sz="1800" spc="-40" dirty="0">
                <a:latin typeface="Arial MT"/>
                <a:cs typeface="Arial MT"/>
              </a:rPr>
              <a:t> </a:t>
            </a:r>
            <a:r>
              <a:rPr sz="1800" dirty="0">
                <a:latin typeface="Arial MT"/>
                <a:cs typeface="Arial MT"/>
              </a:rPr>
              <a:t>with</a:t>
            </a:r>
            <a:r>
              <a:rPr sz="1800" spc="-10" dirty="0">
                <a:latin typeface="Arial MT"/>
                <a:cs typeface="Arial MT"/>
              </a:rPr>
              <a:t> weights </a:t>
            </a:r>
            <a:r>
              <a:rPr sz="1800" dirty="0">
                <a:latin typeface="Arial MT"/>
                <a:cs typeface="Arial MT"/>
              </a:rPr>
              <a:t>and</a:t>
            </a:r>
            <a:r>
              <a:rPr sz="1800" spc="-10" dirty="0">
                <a:latin typeface="Arial MT"/>
                <a:cs typeface="Arial MT"/>
              </a:rPr>
              <a:t> </a:t>
            </a:r>
            <a:r>
              <a:rPr sz="1800" dirty="0">
                <a:latin typeface="Arial MT"/>
                <a:cs typeface="Arial MT"/>
              </a:rPr>
              <a:t>biases</a:t>
            </a:r>
            <a:r>
              <a:rPr sz="1800" spc="-5" dirty="0">
                <a:latin typeface="Arial MT"/>
                <a:cs typeface="Arial MT"/>
              </a:rPr>
              <a:t> </a:t>
            </a:r>
            <a:r>
              <a:rPr sz="1800" dirty="0">
                <a:latin typeface="Arial MT"/>
                <a:cs typeface="Arial MT"/>
              </a:rPr>
              <a:t>as</a:t>
            </a:r>
            <a:r>
              <a:rPr sz="1800" spc="-15" dirty="0">
                <a:latin typeface="Arial MT"/>
                <a:cs typeface="Arial MT"/>
              </a:rPr>
              <a:t> </a:t>
            </a:r>
            <a:r>
              <a:rPr sz="1800" dirty="0">
                <a:latin typeface="Arial MT"/>
                <a:cs typeface="Arial MT"/>
              </a:rPr>
              <a:t>in</a:t>
            </a:r>
            <a:r>
              <a:rPr sz="1800" spc="-30" dirty="0">
                <a:latin typeface="Arial MT"/>
                <a:cs typeface="Arial MT"/>
              </a:rPr>
              <a:t> </a:t>
            </a:r>
            <a:r>
              <a:rPr sz="1800" dirty="0">
                <a:latin typeface="Arial MT"/>
                <a:cs typeface="Arial MT"/>
              </a:rPr>
              <a:t>figure</a:t>
            </a:r>
            <a:r>
              <a:rPr sz="1800" spc="-5" dirty="0">
                <a:latin typeface="Arial MT"/>
                <a:cs typeface="Arial MT"/>
              </a:rPr>
              <a:t> </a:t>
            </a:r>
            <a:r>
              <a:rPr sz="1800" spc="-25" dirty="0">
                <a:latin typeface="Arial MT"/>
                <a:cs typeface="Arial MT"/>
              </a:rPr>
              <a:t>and </a:t>
            </a:r>
            <a:r>
              <a:rPr sz="1800" dirty="0">
                <a:latin typeface="Arial MT"/>
                <a:cs typeface="Arial MT"/>
              </a:rPr>
              <a:t>both</a:t>
            </a:r>
            <a:r>
              <a:rPr sz="1800" spc="-35" dirty="0">
                <a:latin typeface="Arial MT"/>
                <a:cs typeface="Arial MT"/>
              </a:rPr>
              <a:t> </a:t>
            </a:r>
            <a:r>
              <a:rPr sz="1800" dirty="0">
                <a:latin typeface="Arial MT"/>
                <a:cs typeface="Arial MT"/>
              </a:rPr>
              <a:t>inputs</a:t>
            </a:r>
            <a:r>
              <a:rPr sz="1800" spc="-5" dirty="0">
                <a:latin typeface="Arial MT"/>
                <a:cs typeface="Arial MT"/>
              </a:rPr>
              <a:t> </a:t>
            </a:r>
            <a:r>
              <a:rPr sz="1800" dirty="0">
                <a:latin typeface="Arial MT"/>
                <a:cs typeface="Arial MT"/>
              </a:rPr>
              <a:t>equal</a:t>
            </a:r>
            <a:r>
              <a:rPr sz="1800" spc="-15" dirty="0">
                <a:latin typeface="Arial MT"/>
                <a:cs typeface="Arial MT"/>
              </a:rPr>
              <a:t> </a:t>
            </a:r>
            <a:r>
              <a:rPr sz="1800" dirty="0">
                <a:latin typeface="Arial MT"/>
                <a:cs typeface="Arial MT"/>
              </a:rPr>
              <a:t>to</a:t>
            </a:r>
            <a:r>
              <a:rPr sz="1800" spc="-30" dirty="0">
                <a:latin typeface="Arial MT"/>
                <a:cs typeface="Arial MT"/>
              </a:rPr>
              <a:t> </a:t>
            </a:r>
            <a:r>
              <a:rPr sz="1800" spc="-50" dirty="0">
                <a:latin typeface="Arial MT"/>
                <a:cs typeface="Arial MT"/>
              </a:rPr>
              <a:t>1</a:t>
            </a:r>
            <a:endParaRPr sz="1800">
              <a:latin typeface="Arial MT"/>
              <a:cs typeface="Arial MT"/>
            </a:endParaRPr>
          </a:p>
        </p:txBody>
      </p:sp>
      <p:sp>
        <p:nvSpPr>
          <p:cNvPr id="38" name="object 38"/>
          <p:cNvSpPr txBox="1"/>
          <p:nvPr/>
        </p:nvSpPr>
        <p:spPr>
          <a:xfrm>
            <a:off x="1764283" y="4205985"/>
            <a:ext cx="63690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00000"/>
                </a:solidFill>
                <a:latin typeface="Arial MT"/>
                <a:cs typeface="Arial MT"/>
              </a:rPr>
              <a:t>-</a:t>
            </a:r>
            <a:r>
              <a:rPr sz="1200" spc="-10" dirty="0">
                <a:solidFill>
                  <a:srgbClr val="C00000"/>
                </a:solidFill>
                <a:latin typeface="Arial MT"/>
                <a:cs typeface="Arial MT"/>
              </a:rPr>
              <a:t>0.00200</a:t>
            </a:r>
            <a:endParaRPr sz="1200">
              <a:latin typeface="Arial MT"/>
              <a:cs typeface="Arial MT"/>
            </a:endParaRPr>
          </a:p>
        </p:txBody>
      </p:sp>
      <p:sp>
        <p:nvSpPr>
          <p:cNvPr id="39" name="object 39"/>
          <p:cNvSpPr txBox="1"/>
          <p:nvPr/>
        </p:nvSpPr>
        <p:spPr>
          <a:xfrm>
            <a:off x="1970913" y="5571540"/>
            <a:ext cx="63690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00000"/>
                </a:solidFill>
                <a:latin typeface="Arial MT"/>
                <a:cs typeface="Arial MT"/>
              </a:rPr>
              <a:t>-</a:t>
            </a:r>
            <a:r>
              <a:rPr sz="1200" spc="-10" dirty="0">
                <a:solidFill>
                  <a:srgbClr val="C00000"/>
                </a:solidFill>
                <a:latin typeface="Arial MT"/>
                <a:cs typeface="Arial MT"/>
              </a:rPr>
              <a:t>0.00200</a:t>
            </a:r>
            <a:endParaRPr sz="1200">
              <a:latin typeface="Arial MT"/>
              <a:cs typeface="Arial MT"/>
            </a:endParaRPr>
          </a:p>
        </p:txBody>
      </p:sp>
      <p:sp>
        <p:nvSpPr>
          <p:cNvPr id="40" name="object 40"/>
          <p:cNvSpPr/>
          <p:nvPr/>
        </p:nvSpPr>
        <p:spPr>
          <a:xfrm>
            <a:off x="1264069" y="4950586"/>
            <a:ext cx="467995" cy="447040"/>
          </a:xfrm>
          <a:custGeom>
            <a:avLst/>
            <a:gdLst/>
            <a:ahLst/>
            <a:cxnLst/>
            <a:rect l="l" t="t" r="r" b="b"/>
            <a:pathLst>
              <a:path w="467994" h="447039">
                <a:moveTo>
                  <a:pt x="45427" y="33655"/>
                </a:moveTo>
                <a:lnTo>
                  <a:pt x="11010" y="0"/>
                </a:lnTo>
                <a:lnTo>
                  <a:pt x="0" y="11303"/>
                </a:lnTo>
                <a:lnTo>
                  <a:pt x="34505" y="44958"/>
                </a:lnTo>
                <a:lnTo>
                  <a:pt x="45427" y="33655"/>
                </a:lnTo>
                <a:close/>
              </a:path>
              <a:path w="467994" h="447039">
                <a:moveTo>
                  <a:pt x="104355" y="145542"/>
                </a:moveTo>
                <a:lnTo>
                  <a:pt x="93433" y="135382"/>
                </a:lnTo>
                <a:lnTo>
                  <a:pt x="82765" y="146812"/>
                </a:lnTo>
                <a:lnTo>
                  <a:pt x="93687" y="156972"/>
                </a:lnTo>
                <a:lnTo>
                  <a:pt x="104355" y="145542"/>
                </a:lnTo>
                <a:close/>
              </a:path>
              <a:path w="467994" h="447039">
                <a:moveTo>
                  <a:pt x="128485" y="50292"/>
                </a:moveTo>
                <a:lnTo>
                  <a:pt x="128358" y="45212"/>
                </a:lnTo>
                <a:lnTo>
                  <a:pt x="126834" y="41402"/>
                </a:lnTo>
                <a:lnTo>
                  <a:pt x="125310" y="36334"/>
                </a:lnTo>
                <a:lnTo>
                  <a:pt x="122389" y="31242"/>
                </a:lnTo>
                <a:lnTo>
                  <a:pt x="120992" y="29984"/>
                </a:lnTo>
                <a:lnTo>
                  <a:pt x="118198" y="27432"/>
                </a:lnTo>
                <a:lnTo>
                  <a:pt x="116547" y="25971"/>
                </a:lnTo>
                <a:lnTo>
                  <a:pt x="116547" y="45212"/>
                </a:lnTo>
                <a:lnTo>
                  <a:pt x="115404" y="52832"/>
                </a:lnTo>
                <a:lnTo>
                  <a:pt x="86093" y="90932"/>
                </a:lnTo>
                <a:lnTo>
                  <a:pt x="58381" y="104902"/>
                </a:lnTo>
                <a:lnTo>
                  <a:pt x="52539" y="103632"/>
                </a:lnTo>
                <a:lnTo>
                  <a:pt x="48221" y="99822"/>
                </a:lnTo>
                <a:lnTo>
                  <a:pt x="43776" y="94742"/>
                </a:lnTo>
                <a:lnTo>
                  <a:pt x="42125" y="89662"/>
                </a:lnTo>
                <a:lnTo>
                  <a:pt x="43268" y="82042"/>
                </a:lnTo>
                <a:lnTo>
                  <a:pt x="72631" y="43942"/>
                </a:lnTo>
                <a:lnTo>
                  <a:pt x="100672" y="29984"/>
                </a:lnTo>
                <a:lnTo>
                  <a:pt x="106006" y="31242"/>
                </a:lnTo>
                <a:lnTo>
                  <a:pt x="110324" y="35052"/>
                </a:lnTo>
                <a:lnTo>
                  <a:pt x="114896" y="40132"/>
                </a:lnTo>
                <a:lnTo>
                  <a:pt x="116547" y="45212"/>
                </a:lnTo>
                <a:lnTo>
                  <a:pt x="116547" y="25971"/>
                </a:lnTo>
                <a:lnTo>
                  <a:pt x="112483" y="22352"/>
                </a:lnTo>
                <a:lnTo>
                  <a:pt x="106387" y="18542"/>
                </a:lnTo>
                <a:lnTo>
                  <a:pt x="99656" y="18542"/>
                </a:lnTo>
                <a:lnTo>
                  <a:pt x="92925" y="17284"/>
                </a:lnTo>
                <a:lnTo>
                  <a:pt x="85813" y="19812"/>
                </a:lnTo>
                <a:lnTo>
                  <a:pt x="78447" y="23634"/>
                </a:lnTo>
                <a:lnTo>
                  <a:pt x="72758" y="26162"/>
                </a:lnTo>
                <a:lnTo>
                  <a:pt x="66738" y="31242"/>
                </a:lnTo>
                <a:lnTo>
                  <a:pt x="60426" y="36334"/>
                </a:lnTo>
                <a:lnTo>
                  <a:pt x="53809" y="42672"/>
                </a:lnTo>
                <a:lnTo>
                  <a:pt x="44348" y="54102"/>
                </a:lnTo>
                <a:lnTo>
                  <a:pt x="37325" y="62992"/>
                </a:lnTo>
                <a:lnTo>
                  <a:pt x="32727" y="73152"/>
                </a:lnTo>
                <a:lnTo>
                  <a:pt x="30568" y="82042"/>
                </a:lnTo>
                <a:lnTo>
                  <a:pt x="30683" y="89662"/>
                </a:lnTo>
                <a:lnTo>
                  <a:pt x="65874" y="117602"/>
                </a:lnTo>
                <a:lnTo>
                  <a:pt x="72986" y="116332"/>
                </a:lnTo>
                <a:lnTo>
                  <a:pt x="80352" y="111252"/>
                </a:lnTo>
                <a:lnTo>
                  <a:pt x="86017" y="108712"/>
                </a:lnTo>
                <a:lnTo>
                  <a:pt x="90474" y="104902"/>
                </a:lnTo>
                <a:lnTo>
                  <a:pt x="91973" y="103632"/>
                </a:lnTo>
                <a:lnTo>
                  <a:pt x="98209" y="98552"/>
                </a:lnTo>
                <a:lnTo>
                  <a:pt x="104736" y="92202"/>
                </a:lnTo>
                <a:lnTo>
                  <a:pt x="110032" y="87122"/>
                </a:lnTo>
                <a:lnTo>
                  <a:pt x="114528" y="82042"/>
                </a:lnTo>
                <a:lnTo>
                  <a:pt x="118173" y="76962"/>
                </a:lnTo>
                <a:lnTo>
                  <a:pt x="120992" y="71882"/>
                </a:lnTo>
                <a:lnTo>
                  <a:pt x="124294" y="66802"/>
                </a:lnTo>
                <a:lnTo>
                  <a:pt x="126453" y="60452"/>
                </a:lnTo>
                <a:lnTo>
                  <a:pt x="128485" y="50292"/>
                </a:lnTo>
                <a:close/>
              </a:path>
              <a:path w="467994" h="447039">
                <a:moveTo>
                  <a:pt x="220179" y="140462"/>
                </a:moveTo>
                <a:lnTo>
                  <a:pt x="219925" y="135382"/>
                </a:lnTo>
                <a:lnTo>
                  <a:pt x="218401" y="130302"/>
                </a:lnTo>
                <a:lnTo>
                  <a:pt x="217004" y="125222"/>
                </a:lnTo>
                <a:lnTo>
                  <a:pt x="214083" y="121412"/>
                </a:lnTo>
                <a:lnTo>
                  <a:pt x="211277" y="118872"/>
                </a:lnTo>
                <a:lnTo>
                  <a:pt x="209892" y="117602"/>
                </a:lnTo>
                <a:lnTo>
                  <a:pt x="208241" y="115773"/>
                </a:lnTo>
                <a:lnTo>
                  <a:pt x="208241" y="135382"/>
                </a:lnTo>
                <a:lnTo>
                  <a:pt x="207098" y="141732"/>
                </a:lnTo>
                <a:lnTo>
                  <a:pt x="177736" y="181102"/>
                </a:lnTo>
                <a:lnTo>
                  <a:pt x="150075" y="195072"/>
                </a:lnTo>
                <a:lnTo>
                  <a:pt x="144233" y="193802"/>
                </a:lnTo>
                <a:lnTo>
                  <a:pt x="139788" y="188722"/>
                </a:lnTo>
                <a:lnTo>
                  <a:pt x="135470" y="184912"/>
                </a:lnTo>
                <a:lnTo>
                  <a:pt x="133819" y="178562"/>
                </a:lnTo>
                <a:lnTo>
                  <a:pt x="134962" y="172212"/>
                </a:lnTo>
                <a:lnTo>
                  <a:pt x="136867" y="165862"/>
                </a:lnTo>
                <a:lnTo>
                  <a:pt x="164325" y="132842"/>
                </a:lnTo>
                <a:lnTo>
                  <a:pt x="192366" y="118872"/>
                </a:lnTo>
                <a:lnTo>
                  <a:pt x="197700" y="120142"/>
                </a:lnTo>
                <a:lnTo>
                  <a:pt x="206590" y="129032"/>
                </a:lnTo>
                <a:lnTo>
                  <a:pt x="208241" y="135382"/>
                </a:lnTo>
                <a:lnTo>
                  <a:pt x="208241" y="115773"/>
                </a:lnTo>
                <a:lnTo>
                  <a:pt x="204177" y="111252"/>
                </a:lnTo>
                <a:lnTo>
                  <a:pt x="197954" y="108712"/>
                </a:lnTo>
                <a:lnTo>
                  <a:pt x="191223" y="107442"/>
                </a:lnTo>
                <a:lnTo>
                  <a:pt x="184619" y="107442"/>
                </a:lnTo>
                <a:lnTo>
                  <a:pt x="177507" y="108712"/>
                </a:lnTo>
                <a:lnTo>
                  <a:pt x="170141" y="112522"/>
                </a:lnTo>
                <a:lnTo>
                  <a:pt x="164452" y="116332"/>
                </a:lnTo>
                <a:lnTo>
                  <a:pt x="158432" y="120142"/>
                </a:lnTo>
                <a:lnTo>
                  <a:pt x="129019" y="153162"/>
                </a:lnTo>
                <a:lnTo>
                  <a:pt x="122262" y="170942"/>
                </a:lnTo>
                <a:lnTo>
                  <a:pt x="122351" y="178562"/>
                </a:lnTo>
                <a:lnTo>
                  <a:pt x="124015" y="184912"/>
                </a:lnTo>
                <a:lnTo>
                  <a:pt x="127279" y="191262"/>
                </a:lnTo>
                <a:lnTo>
                  <a:pt x="132168" y="196342"/>
                </a:lnTo>
                <a:lnTo>
                  <a:pt x="137883" y="202692"/>
                </a:lnTo>
                <a:lnTo>
                  <a:pt x="144106" y="205232"/>
                </a:lnTo>
                <a:lnTo>
                  <a:pt x="150837" y="206502"/>
                </a:lnTo>
                <a:lnTo>
                  <a:pt x="157568" y="206502"/>
                </a:lnTo>
                <a:lnTo>
                  <a:pt x="164680" y="205232"/>
                </a:lnTo>
                <a:lnTo>
                  <a:pt x="172046" y="201422"/>
                </a:lnTo>
                <a:lnTo>
                  <a:pt x="177711" y="197612"/>
                </a:lnTo>
                <a:lnTo>
                  <a:pt x="181673" y="195072"/>
                </a:lnTo>
                <a:lnTo>
                  <a:pt x="183667" y="193802"/>
                </a:lnTo>
                <a:lnTo>
                  <a:pt x="189903" y="188722"/>
                </a:lnTo>
                <a:lnTo>
                  <a:pt x="196430" y="182372"/>
                </a:lnTo>
                <a:lnTo>
                  <a:pt x="201714" y="176022"/>
                </a:lnTo>
                <a:lnTo>
                  <a:pt x="206171" y="170942"/>
                </a:lnTo>
                <a:lnTo>
                  <a:pt x="209816" y="165862"/>
                </a:lnTo>
                <a:lnTo>
                  <a:pt x="212686" y="162052"/>
                </a:lnTo>
                <a:lnTo>
                  <a:pt x="215988" y="155702"/>
                </a:lnTo>
                <a:lnTo>
                  <a:pt x="218147" y="150622"/>
                </a:lnTo>
                <a:lnTo>
                  <a:pt x="220179" y="140462"/>
                </a:lnTo>
                <a:close/>
              </a:path>
              <a:path w="467994" h="447039">
                <a:moveTo>
                  <a:pt x="281520" y="200152"/>
                </a:moveTo>
                <a:lnTo>
                  <a:pt x="278472" y="186182"/>
                </a:lnTo>
                <a:lnTo>
                  <a:pt x="275170" y="181102"/>
                </a:lnTo>
                <a:lnTo>
                  <a:pt x="272630" y="178562"/>
                </a:lnTo>
                <a:lnTo>
                  <a:pt x="270090" y="176022"/>
                </a:lnTo>
                <a:lnTo>
                  <a:pt x="269582" y="175552"/>
                </a:lnTo>
                <a:lnTo>
                  <a:pt x="269582" y="193802"/>
                </a:lnTo>
                <a:lnTo>
                  <a:pt x="269532" y="195072"/>
                </a:lnTo>
                <a:lnTo>
                  <a:pt x="269430" y="197612"/>
                </a:lnTo>
                <a:lnTo>
                  <a:pt x="269328" y="200152"/>
                </a:lnTo>
                <a:lnTo>
                  <a:pt x="269201" y="206502"/>
                </a:lnTo>
                <a:lnTo>
                  <a:pt x="266407" y="211582"/>
                </a:lnTo>
                <a:lnTo>
                  <a:pt x="260946" y="217932"/>
                </a:lnTo>
                <a:lnTo>
                  <a:pt x="255612" y="223012"/>
                </a:lnTo>
                <a:lnTo>
                  <a:pt x="250024" y="225552"/>
                </a:lnTo>
                <a:lnTo>
                  <a:pt x="244182" y="225552"/>
                </a:lnTo>
                <a:lnTo>
                  <a:pt x="238213" y="226822"/>
                </a:lnTo>
                <a:lnTo>
                  <a:pt x="233006" y="224282"/>
                </a:lnTo>
                <a:lnTo>
                  <a:pt x="228688" y="220472"/>
                </a:lnTo>
                <a:lnTo>
                  <a:pt x="224243" y="215392"/>
                </a:lnTo>
                <a:lnTo>
                  <a:pt x="222084" y="210312"/>
                </a:lnTo>
                <a:lnTo>
                  <a:pt x="222084" y="198882"/>
                </a:lnTo>
                <a:lnTo>
                  <a:pt x="253834" y="178562"/>
                </a:lnTo>
                <a:lnTo>
                  <a:pt x="259295" y="181102"/>
                </a:lnTo>
                <a:lnTo>
                  <a:pt x="267677" y="188722"/>
                </a:lnTo>
                <a:lnTo>
                  <a:pt x="269582" y="193802"/>
                </a:lnTo>
                <a:lnTo>
                  <a:pt x="269582" y="175552"/>
                </a:lnTo>
                <a:lnTo>
                  <a:pt x="264604" y="170942"/>
                </a:lnTo>
                <a:lnTo>
                  <a:pt x="258673" y="168402"/>
                </a:lnTo>
                <a:lnTo>
                  <a:pt x="252272" y="165862"/>
                </a:lnTo>
                <a:lnTo>
                  <a:pt x="245452" y="165862"/>
                </a:lnTo>
                <a:lnTo>
                  <a:pt x="211378" y="189992"/>
                </a:lnTo>
                <a:lnTo>
                  <a:pt x="208368" y="212852"/>
                </a:lnTo>
                <a:lnTo>
                  <a:pt x="211543" y="220472"/>
                </a:lnTo>
                <a:lnTo>
                  <a:pt x="218020" y="226822"/>
                </a:lnTo>
                <a:lnTo>
                  <a:pt x="221957" y="230632"/>
                </a:lnTo>
                <a:lnTo>
                  <a:pt x="226402" y="233172"/>
                </a:lnTo>
                <a:lnTo>
                  <a:pt x="236816" y="235712"/>
                </a:lnTo>
                <a:lnTo>
                  <a:pt x="241769" y="235712"/>
                </a:lnTo>
                <a:lnTo>
                  <a:pt x="246722" y="234442"/>
                </a:lnTo>
                <a:lnTo>
                  <a:pt x="245960" y="235712"/>
                </a:lnTo>
                <a:lnTo>
                  <a:pt x="241007" y="239522"/>
                </a:lnTo>
                <a:lnTo>
                  <a:pt x="236689" y="243332"/>
                </a:lnTo>
                <a:lnTo>
                  <a:pt x="227291" y="249682"/>
                </a:lnTo>
                <a:lnTo>
                  <a:pt x="223100" y="250952"/>
                </a:lnTo>
                <a:lnTo>
                  <a:pt x="219544" y="252222"/>
                </a:lnTo>
                <a:lnTo>
                  <a:pt x="215861" y="253504"/>
                </a:lnTo>
                <a:lnTo>
                  <a:pt x="212305" y="253504"/>
                </a:lnTo>
                <a:lnTo>
                  <a:pt x="208749" y="252222"/>
                </a:lnTo>
                <a:lnTo>
                  <a:pt x="193509" y="235712"/>
                </a:lnTo>
                <a:lnTo>
                  <a:pt x="193128" y="231902"/>
                </a:lnTo>
                <a:lnTo>
                  <a:pt x="194779" y="226822"/>
                </a:lnTo>
                <a:lnTo>
                  <a:pt x="198208" y="221742"/>
                </a:lnTo>
                <a:lnTo>
                  <a:pt x="188175" y="214122"/>
                </a:lnTo>
                <a:lnTo>
                  <a:pt x="182968" y="220472"/>
                </a:lnTo>
                <a:lnTo>
                  <a:pt x="180555" y="228092"/>
                </a:lnTo>
                <a:lnTo>
                  <a:pt x="181190" y="234442"/>
                </a:lnTo>
                <a:lnTo>
                  <a:pt x="181444" y="238252"/>
                </a:lnTo>
                <a:lnTo>
                  <a:pt x="181521" y="239522"/>
                </a:lnTo>
                <a:lnTo>
                  <a:pt x="181610" y="240792"/>
                </a:lnTo>
                <a:lnTo>
                  <a:pt x="181698" y="242062"/>
                </a:lnTo>
                <a:lnTo>
                  <a:pt x="185127" y="248412"/>
                </a:lnTo>
                <a:lnTo>
                  <a:pt x="196938" y="259854"/>
                </a:lnTo>
                <a:lnTo>
                  <a:pt x="203415" y="263652"/>
                </a:lnTo>
                <a:lnTo>
                  <a:pt x="210781" y="264922"/>
                </a:lnTo>
                <a:lnTo>
                  <a:pt x="218020" y="264922"/>
                </a:lnTo>
                <a:lnTo>
                  <a:pt x="225640" y="263652"/>
                </a:lnTo>
                <a:lnTo>
                  <a:pt x="233641" y="259854"/>
                </a:lnTo>
                <a:lnTo>
                  <a:pt x="239725" y="257302"/>
                </a:lnTo>
                <a:lnTo>
                  <a:pt x="244563" y="253504"/>
                </a:lnTo>
                <a:lnTo>
                  <a:pt x="246176" y="252222"/>
                </a:lnTo>
                <a:lnTo>
                  <a:pt x="252958" y="247154"/>
                </a:lnTo>
                <a:lnTo>
                  <a:pt x="260057" y="239522"/>
                </a:lnTo>
                <a:lnTo>
                  <a:pt x="265176" y="234442"/>
                </a:lnTo>
                <a:lnTo>
                  <a:pt x="266458" y="233172"/>
                </a:lnTo>
                <a:lnTo>
                  <a:pt x="270751" y="226822"/>
                </a:lnTo>
                <a:lnTo>
                  <a:pt x="271614" y="225552"/>
                </a:lnTo>
                <a:lnTo>
                  <a:pt x="275513" y="220472"/>
                </a:lnTo>
                <a:lnTo>
                  <a:pt x="278218" y="214122"/>
                </a:lnTo>
                <a:lnTo>
                  <a:pt x="281012" y="207772"/>
                </a:lnTo>
                <a:lnTo>
                  <a:pt x="281089" y="206502"/>
                </a:lnTo>
                <a:lnTo>
                  <a:pt x="281178" y="205232"/>
                </a:lnTo>
                <a:lnTo>
                  <a:pt x="281254" y="203962"/>
                </a:lnTo>
                <a:lnTo>
                  <a:pt x="281343" y="202692"/>
                </a:lnTo>
                <a:lnTo>
                  <a:pt x="281432" y="201422"/>
                </a:lnTo>
                <a:lnTo>
                  <a:pt x="281520" y="200152"/>
                </a:lnTo>
                <a:close/>
              </a:path>
              <a:path w="467994" h="447039">
                <a:moveTo>
                  <a:pt x="342734" y="259854"/>
                </a:moveTo>
                <a:lnTo>
                  <a:pt x="341210" y="253504"/>
                </a:lnTo>
                <a:lnTo>
                  <a:pt x="339559" y="245872"/>
                </a:lnTo>
                <a:lnTo>
                  <a:pt x="336257" y="240792"/>
                </a:lnTo>
                <a:lnTo>
                  <a:pt x="333705" y="238252"/>
                </a:lnTo>
                <a:lnTo>
                  <a:pt x="331177" y="235712"/>
                </a:lnTo>
                <a:lnTo>
                  <a:pt x="330669" y="235242"/>
                </a:lnTo>
                <a:lnTo>
                  <a:pt x="330669" y="253504"/>
                </a:lnTo>
                <a:lnTo>
                  <a:pt x="330568" y="258572"/>
                </a:lnTo>
                <a:lnTo>
                  <a:pt x="330441" y="262382"/>
                </a:lnTo>
                <a:lnTo>
                  <a:pt x="330390" y="263652"/>
                </a:lnTo>
                <a:lnTo>
                  <a:pt x="330288" y="266204"/>
                </a:lnTo>
                <a:lnTo>
                  <a:pt x="327494" y="271272"/>
                </a:lnTo>
                <a:lnTo>
                  <a:pt x="322160" y="276352"/>
                </a:lnTo>
                <a:lnTo>
                  <a:pt x="316699" y="282702"/>
                </a:lnTo>
                <a:lnTo>
                  <a:pt x="311111" y="285242"/>
                </a:lnTo>
                <a:lnTo>
                  <a:pt x="305269" y="285242"/>
                </a:lnTo>
                <a:lnTo>
                  <a:pt x="299300" y="286512"/>
                </a:lnTo>
                <a:lnTo>
                  <a:pt x="294220" y="283972"/>
                </a:lnTo>
                <a:lnTo>
                  <a:pt x="285330" y="275082"/>
                </a:lnTo>
                <a:lnTo>
                  <a:pt x="283171" y="270002"/>
                </a:lnTo>
                <a:lnTo>
                  <a:pt x="283171" y="258572"/>
                </a:lnTo>
                <a:lnTo>
                  <a:pt x="314921" y="238252"/>
                </a:lnTo>
                <a:lnTo>
                  <a:pt x="320382" y="240792"/>
                </a:lnTo>
                <a:lnTo>
                  <a:pt x="324700" y="244602"/>
                </a:lnTo>
                <a:lnTo>
                  <a:pt x="328764" y="248412"/>
                </a:lnTo>
                <a:lnTo>
                  <a:pt x="330669" y="253504"/>
                </a:lnTo>
                <a:lnTo>
                  <a:pt x="330669" y="235242"/>
                </a:lnTo>
                <a:lnTo>
                  <a:pt x="325691" y="230632"/>
                </a:lnTo>
                <a:lnTo>
                  <a:pt x="319760" y="228092"/>
                </a:lnTo>
                <a:lnTo>
                  <a:pt x="313359" y="225552"/>
                </a:lnTo>
                <a:lnTo>
                  <a:pt x="306539" y="225552"/>
                </a:lnTo>
                <a:lnTo>
                  <a:pt x="299707" y="226822"/>
                </a:lnTo>
                <a:lnTo>
                  <a:pt x="293141" y="229362"/>
                </a:lnTo>
                <a:lnTo>
                  <a:pt x="286854" y="231902"/>
                </a:lnTo>
                <a:lnTo>
                  <a:pt x="280885" y="238252"/>
                </a:lnTo>
                <a:lnTo>
                  <a:pt x="276021" y="243332"/>
                </a:lnTo>
                <a:lnTo>
                  <a:pt x="269455" y="271272"/>
                </a:lnTo>
                <a:lnTo>
                  <a:pt x="272630" y="280162"/>
                </a:lnTo>
                <a:lnTo>
                  <a:pt x="279107" y="285242"/>
                </a:lnTo>
                <a:lnTo>
                  <a:pt x="283044" y="289052"/>
                </a:lnTo>
                <a:lnTo>
                  <a:pt x="287489" y="291592"/>
                </a:lnTo>
                <a:lnTo>
                  <a:pt x="292696" y="294132"/>
                </a:lnTo>
                <a:lnTo>
                  <a:pt x="297903" y="295402"/>
                </a:lnTo>
                <a:lnTo>
                  <a:pt x="302856" y="295402"/>
                </a:lnTo>
                <a:lnTo>
                  <a:pt x="306933" y="294360"/>
                </a:lnTo>
                <a:lnTo>
                  <a:pt x="306412" y="295402"/>
                </a:lnTo>
                <a:lnTo>
                  <a:pt x="306031" y="295402"/>
                </a:lnTo>
                <a:lnTo>
                  <a:pt x="302094" y="299212"/>
                </a:lnTo>
                <a:lnTo>
                  <a:pt x="297776" y="303022"/>
                </a:lnTo>
                <a:lnTo>
                  <a:pt x="288378" y="309372"/>
                </a:lnTo>
                <a:lnTo>
                  <a:pt x="284314" y="310642"/>
                </a:lnTo>
                <a:lnTo>
                  <a:pt x="280631" y="311912"/>
                </a:lnTo>
                <a:lnTo>
                  <a:pt x="277075" y="313182"/>
                </a:lnTo>
                <a:lnTo>
                  <a:pt x="273392" y="313182"/>
                </a:lnTo>
                <a:lnTo>
                  <a:pt x="269963" y="311912"/>
                </a:lnTo>
                <a:lnTo>
                  <a:pt x="266407" y="310642"/>
                </a:lnTo>
                <a:lnTo>
                  <a:pt x="254596" y="295402"/>
                </a:lnTo>
                <a:lnTo>
                  <a:pt x="254215" y="291592"/>
                </a:lnTo>
                <a:lnTo>
                  <a:pt x="255866" y="286512"/>
                </a:lnTo>
                <a:lnTo>
                  <a:pt x="259295" y="281432"/>
                </a:lnTo>
                <a:lnTo>
                  <a:pt x="249262" y="273812"/>
                </a:lnTo>
                <a:lnTo>
                  <a:pt x="244055" y="280162"/>
                </a:lnTo>
                <a:lnTo>
                  <a:pt x="241769" y="287782"/>
                </a:lnTo>
                <a:lnTo>
                  <a:pt x="242595" y="299212"/>
                </a:lnTo>
                <a:lnTo>
                  <a:pt x="242684" y="300482"/>
                </a:lnTo>
                <a:lnTo>
                  <a:pt x="242785" y="301752"/>
                </a:lnTo>
                <a:lnTo>
                  <a:pt x="246214" y="308102"/>
                </a:lnTo>
                <a:lnTo>
                  <a:pt x="258025" y="319532"/>
                </a:lnTo>
                <a:lnTo>
                  <a:pt x="264629" y="323342"/>
                </a:lnTo>
                <a:lnTo>
                  <a:pt x="271868" y="323342"/>
                </a:lnTo>
                <a:lnTo>
                  <a:pt x="279107" y="324612"/>
                </a:lnTo>
                <a:lnTo>
                  <a:pt x="286727" y="323342"/>
                </a:lnTo>
                <a:lnTo>
                  <a:pt x="294728" y="319532"/>
                </a:lnTo>
                <a:lnTo>
                  <a:pt x="300812" y="316992"/>
                </a:lnTo>
                <a:lnTo>
                  <a:pt x="305650" y="313182"/>
                </a:lnTo>
                <a:lnTo>
                  <a:pt x="307263" y="311912"/>
                </a:lnTo>
                <a:lnTo>
                  <a:pt x="314045" y="305562"/>
                </a:lnTo>
                <a:lnTo>
                  <a:pt x="321144" y="299212"/>
                </a:lnTo>
                <a:lnTo>
                  <a:pt x="326275" y="294132"/>
                </a:lnTo>
                <a:lnTo>
                  <a:pt x="327571" y="292862"/>
                </a:lnTo>
                <a:lnTo>
                  <a:pt x="331876" y="286512"/>
                </a:lnTo>
                <a:lnTo>
                  <a:pt x="332740" y="285242"/>
                </a:lnTo>
                <a:lnTo>
                  <a:pt x="336664" y="280162"/>
                </a:lnTo>
                <a:lnTo>
                  <a:pt x="339305" y="273812"/>
                </a:lnTo>
                <a:lnTo>
                  <a:pt x="342099" y="267462"/>
                </a:lnTo>
                <a:lnTo>
                  <a:pt x="342734" y="259854"/>
                </a:lnTo>
                <a:close/>
              </a:path>
              <a:path w="467994" h="447039">
                <a:moveTo>
                  <a:pt x="402805" y="305562"/>
                </a:moveTo>
                <a:lnTo>
                  <a:pt x="399059" y="301752"/>
                </a:lnTo>
                <a:lnTo>
                  <a:pt x="396570" y="299212"/>
                </a:lnTo>
                <a:lnTo>
                  <a:pt x="391629" y="300482"/>
                </a:lnTo>
                <a:lnTo>
                  <a:pt x="385406" y="301752"/>
                </a:lnTo>
                <a:lnTo>
                  <a:pt x="377901" y="301752"/>
                </a:lnTo>
                <a:lnTo>
                  <a:pt x="362673" y="299212"/>
                </a:lnTo>
                <a:lnTo>
                  <a:pt x="354926" y="296672"/>
                </a:lnTo>
                <a:lnTo>
                  <a:pt x="345909" y="305562"/>
                </a:lnTo>
                <a:lnTo>
                  <a:pt x="349973" y="308102"/>
                </a:lnTo>
                <a:lnTo>
                  <a:pt x="354926" y="309372"/>
                </a:lnTo>
                <a:lnTo>
                  <a:pt x="366737" y="311912"/>
                </a:lnTo>
                <a:lnTo>
                  <a:pt x="371817" y="313182"/>
                </a:lnTo>
                <a:lnTo>
                  <a:pt x="376377" y="313182"/>
                </a:lnTo>
                <a:lnTo>
                  <a:pt x="316699" y="374142"/>
                </a:lnTo>
                <a:lnTo>
                  <a:pt x="326351" y="383032"/>
                </a:lnTo>
                <a:lnTo>
                  <a:pt x="402805" y="305562"/>
                </a:lnTo>
                <a:close/>
              </a:path>
              <a:path w="467994" h="447039">
                <a:moveTo>
                  <a:pt x="467829" y="369062"/>
                </a:moveTo>
                <a:lnTo>
                  <a:pt x="459955" y="361442"/>
                </a:lnTo>
                <a:lnTo>
                  <a:pt x="443191" y="364451"/>
                </a:lnTo>
                <a:lnTo>
                  <a:pt x="443191" y="375412"/>
                </a:lnTo>
                <a:lnTo>
                  <a:pt x="408901" y="409702"/>
                </a:lnTo>
                <a:lnTo>
                  <a:pt x="384390" y="386842"/>
                </a:lnTo>
                <a:lnTo>
                  <a:pt x="443191" y="375412"/>
                </a:lnTo>
                <a:lnTo>
                  <a:pt x="443191" y="364451"/>
                </a:lnTo>
                <a:lnTo>
                  <a:pt x="374992" y="376682"/>
                </a:lnTo>
                <a:lnTo>
                  <a:pt x="366356" y="385572"/>
                </a:lnTo>
                <a:lnTo>
                  <a:pt x="400265" y="418592"/>
                </a:lnTo>
                <a:lnTo>
                  <a:pt x="382104" y="437642"/>
                </a:lnTo>
                <a:lnTo>
                  <a:pt x="391629" y="446532"/>
                </a:lnTo>
                <a:lnTo>
                  <a:pt x="409917" y="428752"/>
                </a:lnTo>
                <a:lnTo>
                  <a:pt x="420458" y="438912"/>
                </a:lnTo>
                <a:lnTo>
                  <a:pt x="428967" y="430022"/>
                </a:lnTo>
                <a:lnTo>
                  <a:pt x="427647" y="428752"/>
                </a:lnTo>
                <a:lnTo>
                  <a:pt x="418426" y="419862"/>
                </a:lnTo>
                <a:lnTo>
                  <a:pt x="428307" y="409702"/>
                </a:lnTo>
                <a:lnTo>
                  <a:pt x="461645" y="375412"/>
                </a:lnTo>
                <a:lnTo>
                  <a:pt x="467829" y="369062"/>
                </a:lnTo>
                <a:close/>
              </a:path>
            </a:pathLst>
          </a:custGeom>
          <a:solidFill>
            <a:srgbClr val="C00000"/>
          </a:solidFill>
        </p:spPr>
        <p:txBody>
          <a:bodyPr wrap="square" lIns="0" tIns="0" rIns="0" bIns="0" rtlCol="0"/>
          <a:lstStyle/>
          <a:p>
            <a:endParaRPr/>
          </a:p>
        </p:txBody>
      </p:sp>
      <p:sp>
        <p:nvSpPr>
          <p:cNvPr id="41" name="object 41"/>
          <p:cNvSpPr txBox="1"/>
          <p:nvPr/>
        </p:nvSpPr>
        <p:spPr>
          <a:xfrm>
            <a:off x="1283588" y="4625085"/>
            <a:ext cx="57785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6FC0"/>
                </a:solidFill>
                <a:latin typeface="Arial MT"/>
                <a:cs typeface="Arial MT"/>
              </a:rPr>
              <a:t>0.15405</a:t>
            </a:r>
            <a:endParaRPr sz="1200">
              <a:latin typeface="Arial MT"/>
              <a:cs typeface="Arial MT"/>
            </a:endParaRPr>
          </a:p>
        </p:txBody>
      </p:sp>
      <p:sp>
        <p:nvSpPr>
          <p:cNvPr id="42" name="object 42"/>
          <p:cNvSpPr/>
          <p:nvPr/>
        </p:nvSpPr>
        <p:spPr>
          <a:xfrm>
            <a:off x="1057833" y="5575655"/>
            <a:ext cx="441959" cy="467359"/>
          </a:xfrm>
          <a:custGeom>
            <a:avLst/>
            <a:gdLst/>
            <a:ahLst/>
            <a:cxnLst/>
            <a:rect l="l" t="t" r="r" b="b"/>
            <a:pathLst>
              <a:path w="441959" h="467360">
                <a:moveTo>
                  <a:pt x="44704" y="432054"/>
                </a:moveTo>
                <a:lnTo>
                  <a:pt x="33324" y="421144"/>
                </a:lnTo>
                <a:lnTo>
                  <a:pt x="0" y="455891"/>
                </a:lnTo>
                <a:lnTo>
                  <a:pt x="11366" y="466813"/>
                </a:lnTo>
                <a:lnTo>
                  <a:pt x="44704" y="432054"/>
                </a:lnTo>
                <a:close/>
              </a:path>
              <a:path w="441959" h="467360">
                <a:moveTo>
                  <a:pt x="116192" y="400050"/>
                </a:moveTo>
                <a:lnTo>
                  <a:pt x="114528" y="393700"/>
                </a:lnTo>
                <a:lnTo>
                  <a:pt x="110680" y="386080"/>
                </a:lnTo>
                <a:lnTo>
                  <a:pt x="107276" y="381000"/>
                </a:lnTo>
                <a:lnTo>
                  <a:pt x="104330" y="376758"/>
                </a:lnTo>
                <a:lnTo>
                  <a:pt x="104330" y="408952"/>
                </a:lnTo>
                <a:lnTo>
                  <a:pt x="102895" y="414020"/>
                </a:lnTo>
                <a:lnTo>
                  <a:pt x="94386" y="422910"/>
                </a:lnTo>
                <a:lnTo>
                  <a:pt x="88658" y="424180"/>
                </a:lnTo>
                <a:lnTo>
                  <a:pt x="81483" y="424180"/>
                </a:lnTo>
                <a:lnTo>
                  <a:pt x="42684" y="394970"/>
                </a:lnTo>
                <a:lnTo>
                  <a:pt x="28308" y="367030"/>
                </a:lnTo>
                <a:lnTo>
                  <a:pt x="29832" y="360680"/>
                </a:lnTo>
                <a:lnTo>
                  <a:pt x="38417" y="351802"/>
                </a:lnTo>
                <a:lnTo>
                  <a:pt x="44157" y="350520"/>
                </a:lnTo>
                <a:lnTo>
                  <a:pt x="51320" y="351802"/>
                </a:lnTo>
                <a:lnTo>
                  <a:pt x="57226" y="353060"/>
                </a:lnTo>
                <a:lnTo>
                  <a:pt x="64236" y="358152"/>
                </a:lnTo>
                <a:lnTo>
                  <a:pt x="72326" y="363220"/>
                </a:lnTo>
                <a:lnTo>
                  <a:pt x="100799" y="394970"/>
                </a:lnTo>
                <a:lnTo>
                  <a:pt x="104330" y="408952"/>
                </a:lnTo>
                <a:lnTo>
                  <a:pt x="104330" y="376758"/>
                </a:lnTo>
                <a:lnTo>
                  <a:pt x="102870" y="374650"/>
                </a:lnTo>
                <a:lnTo>
                  <a:pt x="97459" y="368300"/>
                </a:lnTo>
                <a:lnTo>
                  <a:pt x="91033" y="361950"/>
                </a:lnTo>
                <a:lnTo>
                  <a:pt x="85369" y="356870"/>
                </a:lnTo>
                <a:lnTo>
                  <a:pt x="80098" y="351802"/>
                </a:lnTo>
                <a:lnTo>
                  <a:pt x="77660" y="350520"/>
                </a:lnTo>
                <a:lnTo>
                  <a:pt x="75222" y="349250"/>
                </a:lnTo>
                <a:lnTo>
                  <a:pt x="70726" y="345452"/>
                </a:lnTo>
                <a:lnTo>
                  <a:pt x="64998" y="342900"/>
                </a:lnTo>
                <a:lnTo>
                  <a:pt x="59524" y="340360"/>
                </a:lnTo>
                <a:lnTo>
                  <a:pt x="49136" y="339102"/>
                </a:lnTo>
                <a:lnTo>
                  <a:pt x="44157" y="339102"/>
                </a:lnTo>
                <a:lnTo>
                  <a:pt x="34645" y="341630"/>
                </a:lnTo>
                <a:lnTo>
                  <a:pt x="30238" y="345452"/>
                </a:lnTo>
                <a:lnTo>
                  <a:pt x="20701" y="354330"/>
                </a:lnTo>
                <a:lnTo>
                  <a:pt x="17678" y="360680"/>
                </a:lnTo>
                <a:lnTo>
                  <a:pt x="16776" y="372110"/>
                </a:lnTo>
                <a:lnTo>
                  <a:pt x="16675" y="373380"/>
                </a:lnTo>
                <a:lnTo>
                  <a:pt x="29870" y="400050"/>
                </a:lnTo>
                <a:lnTo>
                  <a:pt x="35318" y="406400"/>
                </a:lnTo>
                <a:lnTo>
                  <a:pt x="72313" y="434352"/>
                </a:lnTo>
                <a:lnTo>
                  <a:pt x="81267" y="435610"/>
                </a:lnTo>
                <a:lnTo>
                  <a:pt x="88239" y="435610"/>
                </a:lnTo>
                <a:lnTo>
                  <a:pt x="94792" y="434352"/>
                </a:lnTo>
                <a:lnTo>
                  <a:pt x="100901" y="430530"/>
                </a:lnTo>
                <a:lnTo>
                  <a:pt x="106591" y="426720"/>
                </a:lnTo>
                <a:lnTo>
                  <a:pt x="108800" y="424180"/>
                </a:lnTo>
                <a:lnTo>
                  <a:pt x="112115" y="420370"/>
                </a:lnTo>
                <a:lnTo>
                  <a:pt x="115138" y="414020"/>
                </a:lnTo>
                <a:lnTo>
                  <a:pt x="116090" y="401320"/>
                </a:lnTo>
                <a:lnTo>
                  <a:pt x="116192" y="400050"/>
                </a:lnTo>
                <a:close/>
              </a:path>
              <a:path w="441959" h="467360">
                <a:moveTo>
                  <a:pt x="155460" y="372110"/>
                </a:moveTo>
                <a:lnTo>
                  <a:pt x="144449" y="361950"/>
                </a:lnTo>
                <a:lnTo>
                  <a:pt x="133896" y="373380"/>
                </a:lnTo>
                <a:lnTo>
                  <a:pt x="144894" y="383552"/>
                </a:lnTo>
                <a:lnTo>
                  <a:pt x="155460" y="372110"/>
                </a:lnTo>
                <a:close/>
              </a:path>
              <a:path w="441959" h="467360">
                <a:moveTo>
                  <a:pt x="218008" y="307352"/>
                </a:moveTo>
                <a:lnTo>
                  <a:pt x="208673" y="298450"/>
                </a:lnTo>
                <a:lnTo>
                  <a:pt x="171640" y="336550"/>
                </a:lnTo>
                <a:lnTo>
                  <a:pt x="170916" y="334010"/>
                </a:lnTo>
                <a:lnTo>
                  <a:pt x="170472" y="331470"/>
                </a:lnTo>
                <a:lnTo>
                  <a:pt x="170154" y="325120"/>
                </a:lnTo>
                <a:lnTo>
                  <a:pt x="170421" y="317500"/>
                </a:lnTo>
                <a:lnTo>
                  <a:pt x="171119" y="307352"/>
                </a:lnTo>
                <a:lnTo>
                  <a:pt x="171589" y="298450"/>
                </a:lnTo>
                <a:lnTo>
                  <a:pt x="171704" y="294652"/>
                </a:lnTo>
                <a:lnTo>
                  <a:pt x="171805" y="284480"/>
                </a:lnTo>
                <a:lnTo>
                  <a:pt x="171564" y="279400"/>
                </a:lnTo>
                <a:lnTo>
                  <a:pt x="171259" y="275602"/>
                </a:lnTo>
                <a:lnTo>
                  <a:pt x="171157" y="274320"/>
                </a:lnTo>
                <a:lnTo>
                  <a:pt x="171056" y="273050"/>
                </a:lnTo>
                <a:lnTo>
                  <a:pt x="169913" y="267970"/>
                </a:lnTo>
                <a:lnTo>
                  <a:pt x="166293" y="259080"/>
                </a:lnTo>
                <a:lnTo>
                  <a:pt x="164642" y="256552"/>
                </a:lnTo>
                <a:lnTo>
                  <a:pt x="163817" y="255270"/>
                </a:lnTo>
                <a:lnTo>
                  <a:pt x="154470" y="246380"/>
                </a:lnTo>
                <a:lnTo>
                  <a:pt x="147167" y="243852"/>
                </a:lnTo>
                <a:lnTo>
                  <a:pt x="138760" y="243852"/>
                </a:lnTo>
                <a:lnTo>
                  <a:pt x="107048" y="267970"/>
                </a:lnTo>
                <a:lnTo>
                  <a:pt x="103936" y="279400"/>
                </a:lnTo>
                <a:lnTo>
                  <a:pt x="104241" y="284480"/>
                </a:lnTo>
                <a:lnTo>
                  <a:pt x="104317" y="285750"/>
                </a:lnTo>
                <a:lnTo>
                  <a:pt x="106045" y="292100"/>
                </a:lnTo>
                <a:lnTo>
                  <a:pt x="109118" y="297180"/>
                </a:lnTo>
                <a:lnTo>
                  <a:pt x="113525" y="303530"/>
                </a:lnTo>
                <a:lnTo>
                  <a:pt x="124066" y="294652"/>
                </a:lnTo>
                <a:lnTo>
                  <a:pt x="119164" y="289560"/>
                </a:lnTo>
                <a:lnTo>
                  <a:pt x="116649" y="284480"/>
                </a:lnTo>
                <a:lnTo>
                  <a:pt x="116535" y="279400"/>
                </a:lnTo>
                <a:lnTo>
                  <a:pt x="116420" y="274320"/>
                </a:lnTo>
                <a:lnTo>
                  <a:pt x="118592" y="269252"/>
                </a:lnTo>
                <a:lnTo>
                  <a:pt x="127292" y="259080"/>
                </a:lnTo>
                <a:lnTo>
                  <a:pt x="132029" y="257810"/>
                </a:lnTo>
                <a:lnTo>
                  <a:pt x="142544" y="256552"/>
                </a:lnTo>
                <a:lnTo>
                  <a:pt x="147091" y="259080"/>
                </a:lnTo>
                <a:lnTo>
                  <a:pt x="158915" y="301002"/>
                </a:lnTo>
                <a:lnTo>
                  <a:pt x="158254" y="311150"/>
                </a:lnTo>
                <a:lnTo>
                  <a:pt x="157480" y="321310"/>
                </a:lnTo>
                <a:lnTo>
                  <a:pt x="157416" y="328930"/>
                </a:lnTo>
                <a:lnTo>
                  <a:pt x="168046" y="359410"/>
                </a:lnTo>
                <a:lnTo>
                  <a:pt x="189979" y="336550"/>
                </a:lnTo>
                <a:lnTo>
                  <a:pt x="218008" y="307352"/>
                </a:lnTo>
                <a:close/>
              </a:path>
              <a:path w="441959" h="467360">
                <a:moveTo>
                  <a:pt x="248996" y="275602"/>
                </a:moveTo>
                <a:lnTo>
                  <a:pt x="226098" y="241300"/>
                </a:lnTo>
                <a:lnTo>
                  <a:pt x="211823" y="203200"/>
                </a:lnTo>
                <a:lnTo>
                  <a:pt x="209346" y="191770"/>
                </a:lnTo>
                <a:lnTo>
                  <a:pt x="208343" y="185420"/>
                </a:lnTo>
                <a:lnTo>
                  <a:pt x="207619" y="177800"/>
                </a:lnTo>
                <a:lnTo>
                  <a:pt x="200101" y="170180"/>
                </a:lnTo>
                <a:lnTo>
                  <a:pt x="151218" y="220980"/>
                </a:lnTo>
                <a:lnTo>
                  <a:pt x="160502" y="229870"/>
                </a:lnTo>
                <a:lnTo>
                  <a:pt x="197497" y="191770"/>
                </a:lnTo>
                <a:lnTo>
                  <a:pt x="198437" y="199402"/>
                </a:lnTo>
                <a:lnTo>
                  <a:pt x="211670" y="242570"/>
                </a:lnTo>
                <a:lnTo>
                  <a:pt x="215849" y="251460"/>
                </a:lnTo>
                <a:lnTo>
                  <a:pt x="220548" y="260350"/>
                </a:lnTo>
                <a:lnTo>
                  <a:pt x="225374" y="267970"/>
                </a:lnTo>
                <a:lnTo>
                  <a:pt x="230149" y="274320"/>
                </a:lnTo>
                <a:lnTo>
                  <a:pt x="234848" y="279400"/>
                </a:lnTo>
                <a:lnTo>
                  <a:pt x="239471" y="284480"/>
                </a:lnTo>
                <a:lnTo>
                  <a:pt x="248996" y="275602"/>
                </a:lnTo>
                <a:close/>
              </a:path>
              <a:path w="441959" h="467360">
                <a:moveTo>
                  <a:pt x="336118" y="184150"/>
                </a:moveTo>
                <a:lnTo>
                  <a:pt x="326847" y="175260"/>
                </a:lnTo>
                <a:lnTo>
                  <a:pt x="289763" y="213360"/>
                </a:lnTo>
                <a:lnTo>
                  <a:pt x="289001" y="210820"/>
                </a:lnTo>
                <a:lnTo>
                  <a:pt x="288620" y="208280"/>
                </a:lnTo>
                <a:lnTo>
                  <a:pt x="288493" y="204470"/>
                </a:lnTo>
                <a:lnTo>
                  <a:pt x="288480" y="198120"/>
                </a:lnTo>
                <a:lnTo>
                  <a:pt x="288620" y="194310"/>
                </a:lnTo>
                <a:lnTo>
                  <a:pt x="289166" y="185420"/>
                </a:lnTo>
                <a:lnTo>
                  <a:pt x="289725" y="175260"/>
                </a:lnTo>
                <a:lnTo>
                  <a:pt x="289661" y="154952"/>
                </a:lnTo>
                <a:lnTo>
                  <a:pt x="289458" y="152400"/>
                </a:lnTo>
                <a:lnTo>
                  <a:pt x="289344" y="151130"/>
                </a:lnTo>
                <a:lnTo>
                  <a:pt x="289255" y="149860"/>
                </a:lnTo>
                <a:lnTo>
                  <a:pt x="288112" y="144780"/>
                </a:lnTo>
                <a:lnTo>
                  <a:pt x="286207" y="139700"/>
                </a:lnTo>
                <a:lnTo>
                  <a:pt x="284429" y="135902"/>
                </a:lnTo>
                <a:lnTo>
                  <a:pt x="282816" y="133350"/>
                </a:lnTo>
                <a:lnTo>
                  <a:pt x="282016" y="132080"/>
                </a:lnTo>
                <a:lnTo>
                  <a:pt x="272618" y="123202"/>
                </a:lnTo>
                <a:lnTo>
                  <a:pt x="265379" y="120650"/>
                </a:lnTo>
                <a:lnTo>
                  <a:pt x="256870" y="120650"/>
                </a:lnTo>
                <a:lnTo>
                  <a:pt x="225196" y="144780"/>
                </a:lnTo>
                <a:lnTo>
                  <a:pt x="222250" y="154952"/>
                </a:lnTo>
                <a:lnTo>
                  <a:pt x="222377" y="161302"/>
                </a:lnTo>
                <a:lnTo>
                  <a:pt x="222453" y="162560"/>
                </a:lnTo>
                <a:lnTo>
                  <a:pt x="224180" y="168910"/>
                </a:lnTo>
                <a:lnTo>
                  <a:pt x="227266" y="174002"/>
                </a:lnTo>
                <a:lnTo>
                  <a:pt x="231724" y="180352"/>
                </a:lnTo>
                <a:lnTo>
                  <a:pt x="242265" y="171450"/>
                </a:lnTo>
                <a:lnTo>
                  <a:pt x="237312" y="166370"/>
                </a:lnTo>
                <a:lnTo>
                  <a:pt x="234772" y="161302"/>
                </a:lnTo>
                <a:lnTo>
                  <a:pt x="234645" y="156210"/>
                </a:lnTo>
                <a:lnTo>
                  <a:pt x="234543" y="152400"/>
                </a:lnTo>
                <a:lnTo>
                  <a:pt x="234518" y="151130"/>
                </a:lnTo>
                <a:lnTo>
                  <a:pt x="236804" y="146050"/>
                </a:lnTo>
                <a:lnTo>
                  <a:pt x="245440" y="135902"/>
                </a:lnTo>
                <a:lnTo>
                  <a:pt x="250139" y="134620"/>
                </a:lnTo>
                <a:lnTo>
                  <a:pt x="260680" y="133350"/>
                </a:lnTo>
                <a:lnTo>
                  <a:pt x="265252" y="135902"/>
                </a:lnTo>
                <a:lnTo>
                  <a:pt x="269062" y="139700"/>
                </a:lnTo>
                <a:lnTo>
                  <a:pt x="272745" y="142252"/>
                </a:lnTo>
                <a:lnTo>
                  <a:pt x="275158" y="147320"/>
                </a:lnTo>
                <a:lnTo>
                  <a:pt x="276428" y="154952"/>
                </a:lnTo>
                <a:lnTo>
                  <a:pt x="277063" y="161302"/>
                </a:lnTo>
                <a:lnTo>
                  <a:pt x="277063" y="177800"/>
                </a:lnTo>
                <a:lnTo>
                  <a:pt x="276428" y="187960"/>
                </a:lnTo>
                <a:lnTo>
                  <a:pt x="275666" y="198120"/>
                </a:lnTo>
                <a:lnTo>
                  <a:pt x="275640" y="199402"/>
                </a:lnTo>
                <a:lnTo>
                  <a:pt x="286207" y="236220"/>
                </a:lnTo>
                <a:lnTo>
                  <a:pt x="308114" y="213360"/>
                </a:lnTo>
                <a:lnTo>
                  <a:pt x="336118" y="184150"/>
                </a:lnTo>
                <a:close/>
              </a:path>
              <a:path w="441959" h="467360">
                <a:moveTo>
                  <a:pt x="382727" y="124460"/>
                </a:moveTo>
                <a:lnTo>
                  <a:pt x="382028" y="118110"/>
                </a:lnTo>
                <a:lnTo>
                  <a:pt x="380123" y="111760"/>
                </a:lnTo>
                <a:lnTo>
                  <a:pt x="376974" y="106680"/>
                </a:lnTo>
                <a:lnTo>
                  <a:pt x="374764" y="104152"/>
                </a:lnTo>
                <a:lnTo>
                  <a:pt x="372567" y="101600"/>
                </a:lnTo>
                <a:lnTo>
                  <a:pt x="370281" y="99199"/>
                </a:lnTo>
                <a:lnTo>
                  <a:pt x="370281" y="132080"/>
                </a:lnTo>
                <a:lnTo>
                  <a:pt x="368122" y="137160"/>
                </a:lnTo>
                <a:lnTo>
                  <a:pt x="363677" y="142252"/>
                </a:lnTo>
                <a:lnTo>
                  <a:pt x="360883" y="144780"/>
                </a:lnTo>
                <a:lnTo>
                  <a:pt x="357454" y="147320"/>
                </a:lnTo>
                <a:lnTo>
                  <a:pt x="353517" y="148602"/>
                </a:lnTo>
                <a:lnTo>
                  <a:pt x="349707" y="149860"/>
                </a:lnTo>
                <a:lnTo>
                  <a:pt x="345770" y="149860"/>
                </a:lnTo>
                <a:lnTo>
                  <a:pt x="338150" y="147320"/>
                </a:lnTo>
                <a:lnTo>
                  <a:pt x="325196" y="127000"/>
                </a:lnTo>
                <a:lnTo>
                  <a:pt x="325069" y="124460"/>
                </a:lnTo>
                <a:lnTo>
                  <a:pt x="325005" y="123202"/>
                </a:lnTo>
                <a:lnTo>
                  <a:pt x="324942" y="121920"/>
                </a:lnTo>
                <a:lnTo>
                  <a:pt x="326555" y="118110"/>
                </a:lnTo>
                <a:lnTo>
                  <a:pt x="353263" y="104152"/>
                </a:lnTo>
                <a:lnTo>
                  <a:pt x="358597" y="106680"/>
                </a:lnTo>
                <a:lnTo>
                  <a:pt x="363169" y="111760"/>
                </a:lnTo>
                <a:lnTo>
                  <a:pt x="367741" y="115570"/>
                </a:lnTo>
                <a:lnTo>
                  <a:pt x="370154" y="120650"/>
                </a:lnTo>
                <a:lnTo>
                  <a:pt x="370179" y="128270"/>
                </a:lnTo>
                <a:lnTo>
                  <a:pt x="370281" y="132080"/>
                </a:lnTo>
                <a:lnTo>
                  <a:pt x="370281" y="99199"/>
                </a:lnTo>
                <a:lnTo>
                  <a:pt x="367741" y="96520"/>
                </a:lnTo>
                <a:lnTo>
                  <a:pt x="362280" y="93980"/>
                </a:lnTo>
                <a:lnTo>
                  <a:pt x="350469" y="91452"/>
                </a:lnTo>
                <a:lnTo>
                  <a:pt x="344373" y="92710"/>
                </a:lnTo>
                <a:lnTo>
                  <a:pt x="338150" y="96520"/>
                </a:lnTo>
                <a:lnTo>
                  <a:pt x="340436" y="91452"/>
                </a:lnTo>
                <a:lnTo>
                  <a:pt x="341071" y="86360"/>
                </a:lnTo>
                <a:lnTo>
                  <a:pt x="340309" y="81280"/>
                </a:lnTo>
                <a:lnTo>
                  <a:pt x="339420" y="77470"/>
                </a:lnTo>
                <a:lnTo>
                  <a:pt x="337883" y="74930"/>
                </a:lnTo>
                <a:lnTo>
                  <a:pt x="337134" y="73660"/>
                </a:lnTo>
                <a:lnTo>
                  <a:pt x="333451" y="69850"/>
                </a:lnTo>
                <a:lnTo>
                  <a:pt x="329133" y="66014"/>
                </a:lnTo>
                <a:lnTo>
                  <a:pt x="329133" y="96520"/>
                </a:lnTo>
                <a:lnTo>
                  <a:pt x="327355" y="100330"/>
                </a:lnTo>
                <a:lnTo>
                  <a:pt x="320116" y="107950"/>
                </a:lnTo>
                <a:lnTo>
                  <a:pt x="316052" y="110502"/>
                </a:lnTo>
                <a:lnTo>
                  <a:pt x="306654" y="110502"/>
                </a:lnTo>
                <a:lnTo>
                  <a:pt x="293700" y="88900"/>
                </a:lnTo>
                <a:lnTo>
                  <a:pt x="295478" y="83820"/>
                </a:lnTo>
                <a:lnTo>
                  <a:pt x="302590" y="77470"/>
                </a:lnTo>
                <a:lnTo>
                  <a:pt x="306654" y="74930"/>
                </a:lnTo>
                <a:lnTo>
                  <a:pt x="316179" y="74930"/>
                </a:lnTo>
                <a:lnTo>
                  <a:pt x="320370" y="76200"/>
                </a:lnTo>
                <a:lnTo>
                  <a:pt x="327355" y="82550"/>
                </a:lnTo>
                <a:lnTo>
                  <a:pt x="329006" y="86360"/>
                </a:lnTo>
                <a:lnTo>
                  <a:pt x="329133" y="96520"/>
                </a:lnTo>
                <a:lnTo>
                  <a:pt x="329133" y="66014"/>
                </a:lnTo>
                <a:lnTo>
                  <a:pt x="327736" y="64770"/>
                </a:lnTo>
                <a:lnTo>
                  <a:pt x="320878" y="62230"/>
                </a:lnTo>
                <a:lnTo>
                  <a:pt x="304876" y="62230"/>
                </a:lnTo>
                <a:lnTo>
                  <a:pt x="281101" y="96520"/>
                </a:lnTo>
                <a:lnTo>
                  <a:pt x="281000" y="102870"/>
                </a:lnTo>
                <a:lnTo>
                  <a:pt x="283921" y="109220"/>
                </a:lnTo>
                <a:lnTo>
                  <a:pt x="293446" y="118110"/>
                </a:lnTo>
                <a:lnTo>
                  <a:pt x="297510" y="120650"/>
                </a:lnTo>
                <a:lnTo>
                  <a:pt x="306781" y="121920"/>
                </a:lnTo>
                <a:lnTo>
                  <a:pt x="311607" y="121920"/>
                </a:lnTo>
                <a:lnTo>
                  <a:pt x="316941" y="118110"/>
                </a:lnTo>
                <a:lnTo>
                  <a:pt x="313639" y="124460"/>
                </a:lnTo>
                <a:lnTo>
                  <a:pt x="312496" y="130810"/>
                </a:lnTo>
                <a:lnTo>
                  <a:pt x="313385" y="137160"/>
                </a:lnTo>
                <a:lnTo>
                  <a:pt x="314401" y="142252"/>
                </a:lnTo>
                <a:lnTo>
                  <a:pt x="346532" y="162560"/>
                </a:lnTo>
                <a:lnTo>
                  <a:pt x="353288" y="161302"/>
                </a:lnTo>
                <a:lnTo>
                  <a:pt x="382016" y="130810"/>
                </a:lnTo>
                <a:lnTo>
                  <a:pt x="382727" y="124460"/>
                </a:lnTo>
                <a:close/>
              </a:path>
              <a:path w="441959" h="467360">
                <a:moveTo>
                  <a:pt x="441782" y="63500"/>
                </a:moveTo>
                <a:lnTo>
                  <a:pt x="441236" y="57150"/>
                </a:lnTo>
                <a:lnTo>
                  <a:pt x="441134" y="55880"/>
                </a:lnTo>
                <a:lnTo>
                  <a:pt x="439216" y="50800"/>
                </a:lnTo>
                <a:lnTo>
                  <a:pt x="436041" y="44450"/>
                </a:lnTo>
                <a:lnTo>
                  <a:pt x="434936" y="43180"/>
                </a:lnTo>
                <a:lnTo>
                  <a:pt x="431622" y="39370"/>
                </a:lnTo>
                <a:lnTo>
                  <a:pt x="429336" y="36969"/>
                </a:lnTo>
                <a:lnTo>
                  <a:pt x="429336" y="71120"/>
                </a:lnTo>
                <a:lnTo>
                  <a:pt x="427177" y="76200"/>
                </a:lnTo>
                <a:lnTo>
                  <a:pt x="422732" y="80010"/>
                </a:lnTo>
                <a:lnTo>
                  <a:pt x="419938" y="83820"/>
                </a:lnTo>
                <a:lnTo>
                  <a:pt x="416509" y="85102"/>
                </a:lnTo>
                <a:lnTo>
                  <a:pt x="412699" y="86360"/>
                </a:lnTo>
                <a:lnTo>
                  <a:pt x="408762" y="87630"/>
                </a:lnTo>
                <a:lnTo>
                  <a:pt x="401015" y="87630"/>
                </a:lnTo>
                <a:lnTo>
                  <a:pt x="397205" y="86360"/>
                </a:lnTo>
                <a:lnTo>
                  <a:pt x="393903" y="83820"/>
                </a:lnTo>
                <a:lnTo>
                  <a:pt x="391236" y="81280"/>
                </a:lnTo>
                <a:lnTo>
                  <a:pt x="386664" y="77470"/>
                </a:lnTo>
                <a:lnTo>
                  <a:pt x="384378" y="72402"/>
                </a:lnTo>
                <a:lnTo>
                  <a:pt x="384251" y="66052"/>
                </a:lnTo>
                <a:lnTo>
                  <a:pt x="384149" y="60960"/>
                </a:lnTo>
                <a:lnTo>
                  <a:pt x="384124" y="59702"/>
                </a:lnTo>
                <a:lnTo>
                  <a:pt x="385140" y="57150"/>
                </a:lnTo>
                <a:lnTo>
                  <a:pt x="386156" y="54610"/>
                </a:lnTo>
                <a:lnTo>
                  <a:pt x="390601" y="50800"/>
                </a:lnTo>
                <a:lnTo>
                  <a:pt x="392823" y="48260"/>
                </a:lnTo>
                <a:lnTo>
                  <a:pt x="395046" y="45720"/>
                </a:lnTo>
                <a:lnTo>
                  <a:pt x="400253" y="43180"/>
                </a:lnTo>
                <a:lnTo>
                  <a:pt x="412318" y="43180"/>
                </a:lnTo>
                <a:lnTo>
                  <a:pt x="417652" y="44450"/>
                </a:lnTo>
                <a:lnTo>
                  <a:pt x="422224" y="49530"/>
                </a:lnTo>
                <a:lnTo>
                  <a:pt x="426796" y="53352"/>
                </a:lnTo>
                <a:lnTo>
                  <a:pt x="429209" y="59702"/>
                </a:lnTo>
                <a:lnTo>
                  <a:pt x="429336" y="71120"/>
                </a:lnTo>
                <a:lnTo>
                  <a:pt x="429336" y="36969"/>
                </a:lnTo>
                <a:lnTo>
                  <a:pt x="428002" y="35560"/>
                </a:lnTo>
                <a:lnTo>
                  <a:pt x="426796" y="34302"/>
                </a:lnTo>
                <a:lnTo>
                  <a:pt x="421335" y="31750"/>
                </a:lnTo>
                <a:lnTo>
                  <a:pt x="409524" y="30480"/>
                </a:lnTo>
                <a:lnTo>
                  <a:pt x="403428" y="31750"/>
                </a:lnTo>
                <a:lnTo>
                  <a:pt x="397205" y="35560"/>
                </a:lnTo>
                <a:lnTo>
                  <a:pt x="399491" y="29210"/>
                </a:lnTo>
                <a:lnTo>
                  <a:pt x="392506" y="8902"/>
                </a:lnTo>
                <a:lnTo>
                  <a:pt x="388188" y="4114"/>
                </a:lnTo>
                <a:lnTo>
                  <a:pt x="388188" y="34302"/>
                </a:lnTo>
                <a:lnTo>
                  <a:pt x="386537" y="39370"/>
                </a:lnTo>
                <a:lnTo>
                  <a:pt x="382854" y="41910"/>
                </a:lnTo>
                <a:lnTo>
                  <a:pt x="379171" y="45720"/>
                </a:lnTo>
                <a:lnTo>
                  <a:pt x="375107" y="48260"/>
                </a:lnTo>
                <a:lnTo>
                  <a:pt x="365709" y="48260"/>
                </a:lnTo>
                <a:lnTo>
                  <a:pt x="361518" y="47002"/>
                </a:lnTo>
                <a:lnTo>
                  <a:pt x="357835" y="43180"/>
                </a:lnTo>
                <a:lnTo>
                  <a:pt x="354533" y="40652"/>
                </a:lnTo>
                <a:lnTo>
                  <a:pt x="352882" y="36830"/>
                </a:lnTo>
                <a:lnTo>
                  <a:pt x="352806" y="29210"/>
                </a:lnTo>
                <a:lnTo>
                  <a:pt x="352755" y="26670"/>
                </a:lnTo>
                <a:lnTo>
                  <a:pt x="354533" y="22860"/>
                </a:lnTo>
                <a:lnTo>
                  <a:pt x="361645" y="15252"/>
                </a:lnTo>
                <a:lnTo>
                  <a:pt x="365709" y="13970"/>
                </a:lnTo>
                <a:lnTo>
                  <a:pt x="370535" y="12700"/>
                </a:lnTo>
                <a:lnTo>
                  <a:pt x="375234" y="12700"/>
                </a:lnTo>
                <a:lnTo>
                  <a:pt x="388188" y="34302"/>
                </a:lnTo>
                <a:lnTo>
                  <a:pt x="388188" y="4114"/>
                </a:lnTo>
                <a:lnTo>
                  <a:pt x="386791" y="2552"/>
                </a:lnTo>
                <a:lnTo>
                  <a:pt x="379933" y="0"/>
                </a:lnTo>
                <a:lnTo>
                  <a:pt x="363931" y="1270"/>
                </a:lnTo>
                <a:lnTo>
                  <a:pt x="356692" y="5080"/>
                </a:lnTo>
                <a:lnTo>
                  <a:pt x="343484" y="17780"/>
                </a:lnTo>
                <a:lnTo>
                  <a:pt x="340182" y="25400"/>
                </a:lnTo>
                <a:lnTo>
                  <a:pt x="340156" y="34302"/>
                </a:lnTo>
                <a:lnTo>
                  <a:pt x="340055" y="41910"/>
                </a:lnTo>
                <a:lnTo>
                  <a:pt x="342976" y="48260"/>
                </a:lnTo>
                <a:lnTo>
                  <a:pt x="352501" y="57150"/>
                </a:lnTo>
                <a:lnTo>
                  <a:pt x="356692" y="59702"/>
                </a:lnTo>
                <a:lnTo>
                  <a:pt x="365836" y="60960"/>
                </a:lnTo>
                <a:lnTo>
                  <a:pt x="370789" y="59702"/>
                </a:lnTo>
                <a:lnTo>
                  <a:pt x="375996" y="57150"/>
                </a:lnTo>
                <a:lnTo>
                  <a:pt x="372694" y="63500"/>
                </a:lnTo>
                <a:lnTo>
                  <a:pt x="371551" y="68580"/>
                </a:lnTo>
                <a:lnTo>
                  <a:pt x="372440" y="74930"/>
                </a:lnTo>
                <a:lnTo>
                  <a:pt x="373456" y="81280"/>
                </a:lnTo>
                <a:lnTo>
                  <a:pt x="398995" y="100330"/>
                </a:lnTo>
                <a:lnTo>
                  <a:pt x="405714" y="100330"/>
                </a:lnTo>
                <a:lnTo>
                  <a:pt x="418769" y="97802"/>
                </a:lnTo>
                <a:lnTo>
                  <a:pt x="424840" y="93980"/>
                </a:lnTo>
                <a:lnTo>
                  <a:pt x="430606" y="88900"/>
                </a:lnTo>
                <a:lnTo>
                  <a:pt x="431584" y="87630"/>
                </a:lnTo>
                <a:lnTo>
                  <a:pt x="435508" y="82550"/>
                </a:lnTo>
                <a:lnTo>
                  <a:pt x="439000" y="76200"/>
                </a:lnTo>
                <a:lnTo>
                  <a:pt x="441083" y="69850"/>
                </a:lnTo>
                <a:lnTo>
                  <a:pt x="441782" y="63500"/>
                </a:lnTo>
                <a:close/>
              </a:path>
            </a:pathLst>
          </a:custGeom>
          <a:solidFill>
            <a:srgbClr val="C00000"/>
          </a:solidFill>
        </p:spPr>
        <p:txBody>
          <a:bodyPr wrap="square" lIns="0" tIns="0" rIns="0" bIns="0" rtlCol="0"/>
          <a:lstStyle/>
          <a:p>
            <a:endParaRPr/>
          </a:p>
        </p:txBody>
      </p:sp>
      <p:sp>
        <p:nvSpPr>
          <p:cNvPr id="43" name="object 43"/>
          <p:cNvSpPr txBox="1"/>
          <p:nvPr/>
        </p:nvSpPr>
        <p:spPr>
          <a:xfrm>
            <a:off x="1349502" y="6032398"/>
            <a:ext cx="57785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6FC0"/>
                </a:solidFill>
                <a:latin typeface="Arial MT"/>
                <a:cs typeface="Arial MT"/>
              </a:rPr>
              <a:t>1.09025</a:t>
            </a:r>
            <a:endParaRPr sz="1200">
              <a:latin typeface="Arial MT"/>
              <a:cs typeface="Arial MT"/>
            </a:endParaRPr>
          </a:p>
        </p:txBody>
      </p:sp>
      <p:pic>
        <p:nvPicPr>
          <p:cNvPr id="44" name="object 44"/>
          <p:cNvPicPr/>
          <p:nvPr/>
        </p:nvPicPr>
        <p:blipFill>
          <a:blip r:embed="rId2" cstate="print"/>
          <a:stretch>
            <a:fillRect/>
          </a:stretch>
        </p:blipFill>
        <p:spPr>
          <a:xfrm>
            <a:off x="2387219" y="4391278"/>
            <a:ext cx="2820289" cy="2293353"/>
          </a:xfrm>
          <a:prstGeom prst="rect">
            <a:avLst/>
          </a:prstGeom>
        </p:spPr>
      </p:pic>
      <p:sp>
        <p:nvSpPr>
          <p:cNvPr id="45" name="object 45"/>
          <p:cNvSpPr txBox="1"/>
          <p:nvPr/>
        </p:nvSpPr>
        <p:spPr>
          <a:xfrm>
            <a:off x="3760470" y="4625466"/>
            <a:ext cx="63690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00000"/>
                </a:solidFill>
                <a:latin typeface="Arial MT"/>
                <a:cs typeface="Arial MT"/>
              </a:rPr>
              <a:t>-</a:t>
            </a:r>
            <a:r>
              <a:rPr sz="1200" spc="-10" dirty="0">
                <a:solidFill>
                  <a:srgbClr val="C00000"/>
                </a:solidFill>
                <a:latin typeface="Arial MT"/>
                <a:cs typeface="Arial MT"/>
              </a:rPr>
              <a:t>0.00200</a:t>
            </a:r>
            <a:endParaRPr sz="1200">
              <a:latin typeface="Arial MT"/>
              <a:cs typeface="Arial MT"/>
            </a:endParaRPr>
          </a:p>
        </p:txBody>
      </p:sp>
      <p:grpSp>
        <p:nvGrpSpPr>
          <p:cNvPr id="46" name="object 46"/>
          <p:cNvGrpSpPr/>
          <p:nvPr/>
        </p:nvGrpSpPr>
        <p:grpSpPr>
          <a:xfrm>
            <a:off x="254901" y="4383532"/>
            <a:ext cx="767715" cy="897890"/>
            <a:chOff x="254901" y="4383532"/>
            <a:chExt cx="767715" cy="897890"/>
          </a:xfrm>
        </p:grpSpPr>
        <p:sp>
          <p:nvSpPr>
            <p:cNvPr id="47" name="object 47"/>
            <p:cNvSpPr/>
            <p:nvPr/>
          </p:nvSpPr>
          <p:spPr>
            <a:xfrm>
              <a:off x="267601" y="4396232"/>
              <a:ext cx="742315" cy="872490"/>
            </a:xfrm>
            <a:custGeom>
              <a:avLst/>
              <a:gdLst/>
              <a:ahLst/>
              <a:cxnLst/>
              <a:rect l="l" t="t" r="r" b="b"/>
              <a:pathLst>
                <a:path w="742315" h="872489">
                  <a:moveTo>
                    <a:pt x="371093" y="0"/>
                  </a:moveTo>
                  <a:lnTo>
                    <a:pt x="327816" y="2933"/>
                  </a:lnTo>
                  <a:lnTo>
                    <a:pt x="286004" y="11514"/>
                  </a:lnTo>
                  <a:lnTo>
                    <a:pt x="245938" y="25417"/>
                  </a:lnTo>
                  <a:lnTo>
                    <a:pt x="207894" y="44314"/>
                  </a:lnTo>
                  <a:lnTo>
                    <a:pt x="172153" y="67878"/>
                  </a:lnTo>
                  <a:lnTo>
                    <a:pt x="138992" y="95782"/>
                  </a:lnTo>
                  <a:lnTo>
                    <a:pt x="108689" y="127698"/>
                  </a:lnTo>
                  <a:lnTo>
                    <a:pt x="81524" y="163300"/>
                  </a:lnTo>
                  <a:lnTo>
                    <a:pt x="57774" y="202261"/>
                  </a:lnTo>
                  <a:lnTo>
                    <a:pt x="37717" y="244252"/>
                  </a:lnTo>
                  <a:lnTo>
                    <a:pt x="21633" y="288948"/>
                  </a:lnTo>
                  <a:lnTo>
                    <a:pt x="9800" y="336022"/>
                  </a:lnTo>
                  <a:lnTo>
                    <a:pt x="2496" y="385145"/>
                  </a:lnTo>
                  <a:lnTo>
                    <a:pt x="0" y="435991"/>
                  </a:lnTo>
                  <a:lnTo>
                    <a:pt x="2496" y="486862"/>
                  </a:lnTo>
                  <a:lnTo>
                    <a:pt x="9800" y="536007"/>
                  </a:lnTo>
                  <a:lnTo>
                    <a:pt x="21633" y="583098"/>
                  </a:lnTo>
                  <a:lnTo>
                    <a:pt x="37717" y="627809"/>
                  </a:lnTo>
                  <a:lnTo>
                    <a:pt x="57774" y="669814"/>
                  </a:lnTo>
                  <a:lnTo>
                    <a:pt x="81524" y="708784"/>
                  </a:lnTo>
                  <a:lnTo>
                    <a:pt x="108689" y="744394"/>
                  </a:lnTo>
                  <a:lnTo>
                    <a:pt x="138992" y="776316"/>
                  </a:lnTo>
                  <a:lnTo>
                    <a:pt x="172153" y="804224"/>
                  </a:lnTo>
                  <a:lnTo>
                    <a:pt x="207894" y="827791"/>
                  </a:lnTo>
                  <a:lnTo>
                    <a:pt x="245938" y="846690"/>
                  </a:lnTo>
                  <a:lnTo>
                    <a:pt x="286004" y="860593"/>
                  </a:lnTo>
                  <a:lnTo>
                    <a:pt x="327816" y="869175"/>
                  </a:lnTo>
                  <a:lnTo>
                    <a:pt x="371093" y="872109"/>
                  </a:lnTo>
                  <a:lnTo>
                    <a:pt x="414369" y="869175"/>
                  </a:lnTo>
                  <a:lnTo>
                    <a:pt x="456178" y="860593"/>
                  </a:lnTo>
                  <a:lnTo>
                    <a:pt x="496243" y="846690"/>
                  </a:lnTo>
                  <a:lnTo>
                    <a:pt x="534285" y="827791"/>
                  </a:lnTo>
                  <a:lnTo>
                    <a:pt x="570025" y="804224"/>
                  </a:lnTo>
                  <a:lnTo>
                    <a:pt x="603185" y="776316"/>
                  </a:lnTo>
                  <a:lnTo>
                    <a:pt x="633487" y="744394"/>
                  </a:lnTo>
                  <a:lnTo>
                    <a:pt x="660652" y="708784"/>
                  </a:lnTo>
                  <a:lnTo>
                    <a:pt x="684401" y="669814"/>
                  </a:lnTo>
                  <a:lnTo>
                    <a:pt x="704457" y="627809"/>
                  </a:lnTo>
                  <a:lnTo>
                    <a:pt x="720541" y="583098"/>
                  </a:lnTo>
                  <a:lnTo>
                    <a:pt x="732374" y="536007"/>
                  </a:lnTo>
                  <a:lnTo>
                    <a:pt x="739678" y="486862"/>
                  </a:lnTo>
                  <a:lnTo>
                    <a:pt x="742175" y="435991"/>
                  </a:lnTo>
                  <a:lnTo>
                    <a:pt x="739678" y="385145"/>
                  </a:lnTo>
                  <a:lnTo>
                    <a:pt x="732374" y="336022"/>
                  </a:lnTo>
                  <a:lnTo>
                    <a:pt x="720541" y="288948"/>
                  </a:lnTo>
                  <a:lnTo>
                    <a:pt x="704457" y="244252"/>
                  </a:lnTo>
                  <a:lnTo>
                    <a:pt x="684401" y="202261"/>
                  </a:lnTo>
                  <a:lnTo>
                    <a:pt x="660652" y="163300"/>
                  </a:lnTo>
                  <a:lnTo>
                    <a:pt x="633487" y="127698"/>
                  </a:lnTo>
                  <a:lnTo>
                    <a:pt x="603185" y="95782"/>
                  </a:lnTo>
                  <a:lnTo>
                    <a:pt x="570025" y="67878"/>
                  </a:lnTo>
                  <a:lnTo>
                    <a:pt x="534285" y="44314"/>
                  </a:lnTo>
                  <a:lnTo>
                    <a:pt x="496243" y="25417"/>
                  </a:lnTo>
                  <a:lnTo>
                    <a:pt x="456178" y="11514"/>
                  </a:lnTo>
                  <a:lnTo>
                    <a:pt x="414369" y="2933"/>
                  </a:lnTo>
                  <a:lnTo>
                    <a:pt x="371093" y="0"/>
                  </a:lnTo>
                  <a:close/>
                </a:path>
              </a:pathLst>
            </a:custGeom>
            <a:solidFill>
              <a:srgbClr val="FFFF00"/>
            </a:solidFill>
          </p:spPr>
          <p:txBody>
            <a:bodyPr wrap="square" lIns="0" tIns="0" rIns="0" bIns="0" rtlCol="0"/>
            <a:lstStyle/>
            <a:p>
              <a:endParaRPr/>
            </a:p>
          </p:txBody>
        </p:sp>
        <p:sp>
          <p:nvSpPr>
            <p:cNvPr id="48" name="object 48"/>
            <p:cNvSpPr/>
            <p:nvPr/>
          </p:nvSpPr>
          <p:spPr>
            <a:xfrm>
              <a:off x="267601" y="4396232"/>
              <a:ext cx="742315" cy="872490"/>
            </a:xfrm>
            <a:custGeom>
              <a:avLst/>
              <a:gdLst/>
              <a:ahLst/>
              <a:cxnLst/>
              <a:rect l="l" t="t" r="r" b="b"/>
              <a:pathLst>
                <a:path w="742315" h="872489">
                  <a:moveTo>
                    <a:pt x="0" y="435991"/>
                  </a:moveTo>
                  <a:lnTo>
                    <a:pt x="2496" y="385145"/>
                  </a:lnTo>
                  <a:lnTo>
                    <a:pt x="9800" y="336022"/>
                  </a:lnTo>
                  <a:lnTo>
                    <a:pt x="21633" y="288948"/>
                  </a:lnTo>
                  <a:lnTo>
                    <a:pt x="37717" y="244252"/>
                  </a:lnTo>
                  <a:lnTo>
                    <a:pt x="57774" y="202261"/>
                  </a:lnTo>
                  <a:lnTo>
                    <a:pt x="81524" y="163300"/>
                  </a:lnTo>
                  <a:lnTo>
                    <a:pt x="108689" y="127698"/>
                  </a:lnTo>
                  <a:lnTo>
                    <a:pt x="138992" y="95782"/>
                  </a:lnTo>
                  <a:lnTo>
                    <a:pt x="172153" y="67878"/>
                  </a:lnTo>
                  <a:lnTo>
                    <a:pt x="207894" y="44314"/>
                  </a:lnTo>
                  <a:lnTo>
                    <a:pt x="245938" y="25417"/>
                  </a:lnTo>
                  <a:lnTo>
                    <a:pt x="286004" y="11514"/>
                  </a:lnTo>
                  <a:lnTo>
                    <a:pt x="327816" y="2933"/>
                  </a:lnTo>
                  <a:lnTo>
                    <a:pt x="371093" y="0"/>
                  </a:lnTo>
                  <a:lnTo>
                    <a:pt x="414369" y="2933"/>
                  </a:lnTo>
                  <a:lnTo>
                    <a:pt x="456178" y="11514"/>
                  </a:lnTo>
                  <a:lnTo>
                    <a:pt x="496243" y="25417"/>
                  </a:lnTo>
                  <a:lnTo>
                    <a:pt x="534285" y="44314"/>
                  </a:lnTo>
                  <a:lnTo>
                    <a:pt x="570025" y="67878"/>
                  </a:lnTo>
                  <a:lnTo>
                    <a:pt x="603185" y="95782"/>
                  </a:lnTo>
                  <a:lnTo>
                    <a:pt x="633487" y="127698"/>
                  </a:lnTo>
                  <a:lnTo>
                    <a:pt x="660652" y="163300"/>
                  </a:lnTo>
                  <a:lnTo>
                    <a:pt x="684401" y="202261"/>
                  </a:lnTo>
                  <a:lnTo>
                    <a:pt x="704457" y="244252"/>
                  </a:lnTo>
                  <a:lnTo>
                    <a:pt x="720541" y="288948"/>
                  </a:lnTo>
                  <a:lnTo>
                    <a:pt x="732374" y="336022"/>
                  </a:lnTo>
                  <a:lnTo>
                    <a:pt x="739678" y="385145"/>
                  </a:lnTo>
                  <a:lnTo>
                    <a:pt x="742175" y="435991"/>
                  </a:lnTo>
                  <a:lnTo>
                    <a:pt x="739678" y="486862"/>
                  </a:lnTo>
                  <a:lnTo>
                    <a:pt x="732374" y="536007"/>
                  </a:lnTo>
                  <a:lnTo>
                    <a:pt x="720541" y="583098"/>
                  </a:lnTo>
                  <a:lnTo>
                    <a:pt x="704457" y="627809"/>
                  </a:lnTo>
                  <a:lnTo>
                    <a:pt x="684401" y="669814"/>
                  </a:lnTo>
                  <a:lnTo>
                    <a:pt x="660652" y="708784"/>
                  </a:lnTo>
                  <a:lnTo>
                    <a:pt x="633487" y="744394"/>
                  </a:lnTo>
                  <a:lnTo>
                    <a:pt x="603185" y="776316"/>
                  </a:lnTo>
                  <a:lnTo>
                    <a:pt x="570025" y="804224"/>
                  </a:lnTo>
                  <a:lnTo>
                    <a:pt x="534285" y="827791"/>
                  </a:lnTo>
                  <a:lnTo>
                    <a:pt x="496243" y="846690"/>
                  </a:lnTo>
                  <a:lnTo>
                    <a:pt x="456178" y="860593"/>
                  </a:lnTo>
                  <a:lnTo>
                    <a:pt x="414369" y="869175"/>
                  </a:lnTo>
                  <a:lnTo>
                    <a:pt x="371093" y="872109"/>
                  </a:lnTo>
                  <a:lnTo>
                    <a:pt x="327816" y="869175"/>
                  </a:lnTo>
                  <a:lnTo>
                    <a:pt x="286004" y="860593"/>
                  </a:lnTo>
                  <a:lnTo>
                    <a:pt x="245938" y="846690"/>
                  </a:lnTo>
                  <a:lnTo>
                    <a:pt x="207894" y="827791"/>
                  </a:lnTo>
                  <a:lnTo>
                    <a:pt x="172153" y="804224"/>
                  </a:lnTo>
                  <a:lnTo>
                    <a:pt x="138992" y="776316"/>
                  </a:lnTo>
                  <a:lnTo>
                    <a:pt x="108689" y="744394"/>
                  </a:lnTo>
                  <a:lnTo>
                    <a:pt x="81524" y="708784"/>
                  </a:lnTo>
                  <a:lnTo>
                    <a:pt x="57774" y="669814"/>
                  </a:lnTo>
                  <a:lnTo>
                    <a:pt x="37717" y="627809"/>
                  </a:lnTo>
                  <a:lnTo>
                    <a:pt x="21633" y="583098"/>
                  </a:lnTo>
                  <a:lnTo>
                    <a:pt x="9800" y="536007"/>
                  </a:lnTo>
                  <a:lnTo>
                    <a:pt x="2496" y="486862"/>
                  </a:lnTo>
                  <a:lnTo>
                    <a:pt x="0" y="435991"/>
                  </a:lnTo>
                  <a:close/>
                </a:path>
              </a:pathLst>
            </a:custGeom>
            <a:ln w="25400">
              <a:solidFill>
                <a:srgbClr val="FFC000"/>
              </a:solidFill>
            </a:ln>
          </p:spPr>
          <p:txBody>
            <a:bodyPr wrap="square" lIns="0" tIns="0" rIns="0" bIns="0" rtlCol="0"/>
            <a:lstStyle/>
            <a:p>
              <a:endParaRPr/>
            </a:p>
          </p:txBody>
        </p:sp>
      </p:grpSp>
      <p:sp>
        <p:nvSpPr>
          <p:cNvPr id="49" name="object 49"/>
          <p:cNvSpPr txBox="1"/>
          <p:nvPr/>
        </p:nvSpPr>
        <p:spPr>
          <a:xfrm>
            <a:off x="540816" y="4630292"/>
            <a:ext cx="194945" cy="391160"/>
          </a:xfrm>
          <a:prstGeom prst="rect">
            <a:avLst/>
          </a:prstGeom>
        </p:spPr>
        <p:txBody>
          <a:bodyPr vert="horz" wrap="square" lIns="0" tIns="12700" rIns="0" bIns="0" rtlCol="0">
            <a:spAutoFit/>
          </a:bodyPr>
          <a:lstStyle/>
          <a:p>
            <a:pPr marL="12700">
              <a:lnSpc>
                <a:spcPct val="100000"/>
              </a:lnSpc>
              <a:spcBef>
                <a:spcPts val="100"/>
              </a:spcBef>
            </a:pPr>
            <a:r>
              <a:rPr sz="2400" spc="-50" dirty="0">
                <a:latin typeface="Arial MT"/>
                <a:cs typeface="Arial MT"/>
              </a:rPr>
              <a:t>1</a:t>
            </a:r>
            <a:endParaRPr sz="2400">
              <a:latin typeface="Arial MT"/>
              <a:cs typeface="Arial MT"/>
            </a:endParaRPr>
          </a:p>
        </p:txBody>
      </p:sp>
      <p:grpSp>
        <p:nvGrpSpPr>
          <p:cNvPr id="50" name="object 50"/>
          <p:cNvGrpSpPr/>
          <p:nvPr/>
        </p:nvGrpSpPr>
        <p:grpSpPr>
          <a:xfrm>
            <a:off x="247040" y="5787059"/>
            <a:ext cx="767715" cy="897890"/>
            <a:chOff x="247040" y="5787059"/>
            <a:chExt cx="767715" cy="897890"/>
          </a:xfrm>
        </p:grpSpPr>
        <p:sp>
          <p:nvSpPr>
            <p:cNvPr id="51" name="object 51"/>
            <p:cNvSpPr/>
            <p:nvPr/>
          </p:nvSpPr>
          <p:spPr>
            <a:xfrm>
              <a:off x="259740" y="5799759"/>
              <a:ext cx="742315" cy="872490"/>
            </a:xfrm>
            <a:custGeom>
              <a:avLst/>
              <a:gdLst/>
              <a:ahLst/>
              <a:cxnLst/>
              <a:rect l="l" t="t" r="r" b="b"/>
              <a:pathLst>
                <a:path w="742315" h="872490">
                  <a:moveTo>
                    <a:pt x="371081" y="0"/>
                  </a:moveTo>
                  <a:lnTo>
                    <a:pt x="327805" y="2933"/>
                  </a:lnTo>
                  <a:lnTo>
                    <a:pt x="285996" y="11517"/>
                  </a:lnTo>
                  <a:lnTo>
                    <a:pt x="245931" y="25424"/>
                  </a:lnTo>
                  <a:lnTo>
                    <a:pt x="207890" y="44325"/>
                  </a:lnTo>
                  <a:lnTo>
                    <a:pt x="172150" y="67895"/>
                  </a:lnTo>
                  <a:lnTo>
                    <a:pt x="138989" y="95806"/>
                  </a:lnTo>
                  <a:lnTo>
                    <a:pt x="108688" y="127730"/>
                  </a:lnTo>
                  <a:lnTo>
                    <a:pt x="81523" y="163340"/>
                  </a:lnTo>
                  <a:lnTo>
                    <a:pt x="57773" y="202310"/>
                  </a:lnTo>
                  <a:lnTo>
                    <a:pt x="37717" y="244312"/>
                  </a:lnTo>
                  <a:lnTo>
                    <a:pt x="21633" y="289018"/>
                  </a:lnTo>
                  <a:lnTo>
                    <a:pt x="9800" y="336101"/>
                  </a:lnTo>
                  <a:lnTo>
                    <a:pt x="2496" y="385235"/>
                  </a:lnTo>
                  <a:lnTo>
                    <a:pt x="0" y="436092"/>
                  </a:lnTo>
                  <a:lnTo>
                    <a:pt x="2496" y="486949"/>
                  </a:lnTo>
                  <a:lnTo>
                    <a:pt x="9800" y="536082"/>
                  </a:lnTo>
                  <a:lnTo>
                    <a:pt x="21633" y="583165"/>
                  </a:lnTo>
                  <a:lnTo>
                    <a:pt x="37717" y="627870"/>
                  </a:lnTo>
                  <a:lnTo>
                    <a:pt x="57773" y="669870"/>
                  </a:lnTo>
                  <a:lnTo>
                    <a:pt x="81523" y="708839"/>
                  </a:lnTo>
                  <a:lnTo>
                    <a:pt x="108688" y="744448"/>
                  </a:lnTo>
                  <a:lnTo>
                    <a:pt x="138989" y="776371"/>
                  </a:lnTo>
                  <a:lnTo>
                    <a:pt x="172150" y="804280"/>
                  </a:lnTo>
                  <a:lnTo>
                    <a:pt x="207890" y="827849"/>
                  </a:lnTo>
                  <a:lnTo>
                    <a:pt x="245931" y="846749"/>
                  </a:lnTo>
                  <a:lnTo>
                    <a:pt x="285996" y="860655"/>
                  </a:lnTo>
                  <a:lnTo>
                    <a:pt x="327805" y="869238"/>
                  </a:lnTo>
                  <a:lnTo>
                    <a:pt x="371081" y="872172"/>
                  </a:lnTo>
                  <a:lnTo>
                    <a:pt x="414359" y="869238"/>
                  </a:lnTo>
                  <a:lnTo>
                    <a:pt x="456170" y="860655"/>
                  </a:lnTo>
                  <a:lnTo>
                    <a:pt x="496237" y="846749"/>
                  </a:lnTo>
                  <a:lnTo>
                    <a:pt x="534280" y="827849"/>
                  </a:lnTo>
                  <a:lnTo>
                    <a:pt x="570021" y="804280"/>
                  </a:lnTo>
                  <a:lnTo>
                    <a:pt x="603182" y="776371"/>
                  </a:lnTo>
                  <a:lnTo>
                    <a:pt x="633485" y="744448"/>
                  </a:lnTo>
                  <a:lnTo>
                    <a:pt x="660651" y="708839"/>
                  </a:lnTo>
                  <a:lnTo>
                    <a:pt x="684401" y="669870"/>
                  </a:lnTo>
                  <a:lnTo>
                    <a:pt x="704457" y="627870"/>
                  </a:lnTo>
                  <a:lnTo>
                    <a:pt x="720541" y="583165"/>
                  </a:lnTo>
                  <a:lnTo>
                    <a:pt x="732374" y="536082"/>
                  </a:lnTo>
                  <a:lnTo>
                    <a:pt x="739678" y="486949"/>
                  </a:lnTo>
                  <a:lnTo>
                    <a:pt x="742175" y="436092"/>
                  </a:lnTo>
                  <a:lnTo>
                    <a:pt x="739678" y="385235"/>
                  </a:lnTo>
                  <a:lnTo>
                    <a:pt x="732374" y="336101"/>
                  </a:lnTo>
                  <a:lnTo>
                    <a:pt x="720541" y="289018"/>
                  </a:lnTo>
                  <a:lnTo>
                    <a:pt x="704457" y="244312"/>
                  </a:lnTo>
                  <a:lnTo>
                    <a:pt x="684401" y="202310"/>
                  </a:lnTo>
                  <a:lnTo>
                    <a:pt x="660651" y="163340"/>
                  </a:lnTo>
                  <a:lnTo>
                    <a:pt x="633485" y="127730"/>
                  </a:lnTo>
                  <a:lnTo>
                    <a:pt x="603182" y="95806"/>
                  </a:lnTo>
                  <a:lnTo>
                    <a:pt x="570021" y="67895"/>
                  </a:lnTo>
                  <a:lnTo>
                    <a:pt x="534280" y="44325"/>
                  </a:lnTo>
                  <a:lnTo>
                    <a:pt x="496237" y="25424"/>
                  </a:lnTo>
                  <a:lnTo>
                    <a:pt x="456170" y="11517"/>
                  </a:lnTo>
                  <a:lnTo>
                    <a:pt x="414359" y="2933"/>
                  </a:lnTo>
                  <a:lnTo>
                    <a:pt x="371081" y="0"/>
                  </a:lnTo>
                  <a:close/>
                </a:path>
              </a:pathLst>
            </a:custGeom>
            <a:solidFill>
              <a:srgbClr val="FFFF00"/>
            </a:solidFill>
          </p:spPr>
          <p:txBody>
            <a:bodyPr wrap="square" lIns="0" tIns="0" rIns="0" bIns="0" rtlCol="0"/>
            <a:lstStyle/>
            <a:p>
              <a:endParaRPr/>
            </a:p>
          </p:txBody>
        </p:sp>
        <p:sp>
          <p:nvSpPr>
            <p:cNvPr id="52" name="object 52"/>
            <p:cNvSpPr/>
            <p:nvPr/>
          </p:nvSpPr>
          <p:spPr>
            <a:xfrm>
              <a:off x="259740" y="5799759"/>
              <a:ext cx="742315" cy="872490"/>
            </a:xfrm>
            <a:custGeom>
              <a:avLst/>
              <a:gdLst/>
              <a:ahLst/>
              <a:cxnLst/>
              <a:rect l="l" t="t" r="r" b="b"/>
              <a:pathLst>
                <a:path w="742315" h="872490">
                  <a:moveTo>
                    <a:pt x="0" y="436092"/>
                  </a:moveTo>
                  <a:lnTo>
                    <a:pt x="2496" y="385235"/>
                  </a:lnTo>
                  <a:lnTo>
                    <a:pt x="9800" y="336101"/>
                  </a:lnTo>
                  <a:lnTo>
                    <a:pt x="21633" y="289018"/>
                  </a:lnTo>
                  <a:lnTo>
                    <a:pt x="37717" y="244312"/>
                  </a:lnTo>
                  <a:lnTo>
                    <a:pt x="57773" y="202310"/>
                  </a:lnTo>
                  <a:lnTo>
                    <a:pt x="81523" y="163340"/>
                  </a:lnTo>
                  <a:lnTo>
                    <a:pt x="108688" y="127730"/>
                  </a:lnTo>
                  <a:lnTo>
                    <a:pt x="138989" y="95806"/>
                  </a:lnTo>
                  <a:lnTo>
                    <a:pt x="172150" y="67895"/>
                  </a:lnTo>
                  <a:lnTo>
                    <a:pt x="207890" y="44325"/>
                  </a:lnTo>
                  <a:lnTo>
                    <a:pt x="245931" y="25424"/>
                  </a:lnTo>
                  <a:lnTo>
                    <a:pt x="285996" y="11517"/>
                  </a:lnTo>
                  <a:lnTo>
                    <a:pt x="327805" y="2933"/>
                  </a:lnTo>
                  <a:lnTo>
                    <a:pt x="371081" y="0"/>
                  </a:lnTo>
                  <a:lnTo>
                    <a:pt x="414359" y="2933"/>
                  </a:lnTo>
                  <a:lnTo>
                    <a:pt x="456170" y="11517"/>
                  </a:lnTo>
                  <a:lnTo>
                    <a:pt x="496237" y="25424"/>
                  </a:lnTo>
                  <a:lnTo>
                    <a:pt x="534280" y="44325"/>
                  </a:lnTo>
                  <a:lnTo>
                    <a:pt x="570021" y="67895"/>
                  </a:lnTo>
                  <a:lnTo>
                    <a:pt x="603182" y="95806"/>
                  </a:lnTo>
                  <a:lnTo>
                    <a:pt x="633485" y="127730"/>
                  </a:lnTo>
                  <a:lnTo>
                    <a:pt x="660651" y="163340"/>
                  </a:lnTo>
                  <a:lnTo>
                    <a:pt x="684401" y="202310"/>
                  </a:lnTo>
                  <a:lnTo>
                    <a:pt x="704457" y="244312"/>
                  </a:lnTo>
                  <a:lnTo>
                    <a:pt x="720541" y="289018"/>
                  </a:lnTo>
                  <a:lnTo>
                    <a:pt x="732374" y="336101"/>
                  </a:lnTo>
                  <a:lnTo>
                    <a:pt x="739678" y="385235"/>
                  </a:lnTo>
                  <a:lnTo>
                    <a:pt x="742175" y="436092"/>
                  </a:lnTo>
                  <a:lnTo>
                    <a:pt x="739678" y="486949"/>
                  </a:lnTo>
                  <a:lnTo>
                    <a:pt x="732374" y="536082"/>
                  </a:lnTo>
                  <a:lnTo>
                    <a:pt x="720541" y="583165"/>
                  </a:lnTo>
                  <a:lnTo>
                    <a:pt x="704457" y="627870"/>
                  </a:lnTo>
                  <a:lnTo>
                    <a:pt x="684401" y="669870"/>
                  </a:lnTo>
                  <a:lnTo>
                    <a:pt x="660651" y="708839"/>
                  </a:lnTo>
                  <a:lnTo>
                    <a:pt x="633485" y="744448"/>
                  </a:lnTo>
                  <a:lnTo>
                    <a:pt x="603182" y="776371"/>
                  </a:lnTo>
                  <a:lnTo>
                    <a:pt x="570021" y="804280"/>
                  </a:lnTo>
                  <a:lnTo>
                    <a:pt x="534280" y="827849"/>
                  </a:lnTo>
                  <a:lnTo>
                    <a:pt x="496237" y="846749"/>
                  </a:lnTo>
                  <a:lnTo>
                    <a:pt x="456170" y="860655"/>
                  </a:lnTo>
                  <a:lnTo>
                    <a:pt x="414359" y="869238"/>
                  </a:lnTo>
                  <a:lnTo>
                    <a:pt x="371081" y="872172"/>
                  </a:lnTo>
                  <a:lnTo>
                    <a:pt x="327805" y="869238"/>
                  </a:lnTo>
                  <a:lnTo>
                    <a:pt x="285996" y="860655"/>
                  </a:lnTo>
                  <a:lnTo>
                    <a:pt x="245931" y="846749"/>
                  </a:lnTo>
                  <a:lnTo>
                    <a:pt x="207890" y="827849"/>
                  </a:lnTo>
                  <a:lnTo>
                    <a:pt x="172150" y="804280"/>
                  </a:lnTo>
                  <a:lnTo>
                    <a:pt x="138989" y="776371"/>
                  </a:lnTo>
                  <a:lnTo>
                    <a:pt x="108688" y="744448"/>
                  </a:lnTo>
                  <a:lnTo>
                    <a:pt x="81523" y="708839"/>
                  </a:lnTo>
                  <a:lnTo>
                    <a:pt x="57773" y="669870"/>
                  </a:lnTo>
                  <a:lnTo>
                    <a:pt x="37717" y="627870"/>
                  </a:lnTo>
                  <a:lnTo>
                    <a:pt x="21633" y="583165"/>
                  </a:lnTo>
                  <a:lnTo>
                    <a:pt x="9800" y="536082"/>
                  </a:lnTo>
                  <a:lnTo>
                    <a:pt x="2496" y="486949"/>
                  </a:lnTo>
                  <a:lnTo>
                    <a:pt x="0" y="436092"/>
                  </a:lnTo>
                  <a:close/>
                </a:path>
              </a:pathLst>
            </a:custGeom>
            <a:ln w="25400">
              <a:solidFill>
                <a:srgbClr val="FFC000"/>
              </a:solidFill>
            </a:ln>
          </p:spPr>
          <p:txBody>
            <a:bodyPr wrap="square" lIns="0" tIns="0" rIns="0" bIns="0" rtlCol="0"/>
            <a:lstStyle/>
            <a:p>
              <a:endParaRPr/>
            </a:p>
          </p:txBody>
        </p:sp>
      </p:grpSp>
      <p:sp>
        <p:nvSpPr>
          <p:cNvPr id="53" name="object 53"/>
          <p:cNvSpPr txBox="1"/>
          <p:nvPr/>
        </p:nvSpPr>
        <p:spPr>
          <a:xfrm>
            <a:off x="532891" y="6034227"/>
            <a:ext cx="194945" cy="391160"/>
          </a:xfrm>
          <a:prstGeom prst="rect">
            <a:avLst/>
          </a:prstGeom>
        </p:spPr>
        <p:txBody>
          <a:bodyPr vert="horz" wrap="square" lIns="0" tIns="12700" rIns="0" bIns="0" rtlCol="0">
            <a:spAutoFit/>
          </a:bodyPr>
          <a:lstStyle/>
          <a:p>
            <a:pPr marL="12700">
              <a:lnSpc>
                <a:spcPct val="100000"/>
              </a:lnSpc>
              <a:spcBef>
                <a:spcPts val="100"/>
              </a:spcBef>
            </a:pPr>
            <a:r>
              <a:rPr sz="2400" spc="-50" dirty="0">
                <a:latin typeface="Arial MT"/>
                <a:cs typeface="Arial MT"/>
              </a:rPr>
              <a:t>1</a:t>
            </a:r>
            <a:endParaRPr sz="2400">
              <a:latin typeface="Arial MT"/>
              <a:cs typeface="Arial MT"/>
            </a:endParaRPr>
          </a:p>
        </p:txBody>
      </p:sp>
      <p:sp>
        <p:nvSpPr>
          <p:cNvPr id="54" name="object 54"/>
          <p:cNvSpPr txBox="1"/>
          <p:nvPr/>
        </p:nvSpPr>
        <p:spPr>
          <a:xfrm>
            <a:off x="2591689" y="6034227"/>
            <a:ext cx="358140" cy="391160"/>
          </a:xfrm>
          <a:prstGeom prst="rect">
            <a:avLst/>
          </a:prstGeom>
        </p:spPr>
        <p:txBody>
          <a:bodyPr vert="horz" wrap="square" lIns="0" tIns="12700" rIns="0" bIns="0" rtlCol="0">
            <a:spAutoFit/>
          </a:bodyPr>
          <a:lstStyle/>
          <a:p>
            <a:pPr marL="38100">
              <a:lnSpc>
                <a:spcPct val="100000"/>
              </a:lnSpc>
              <a:spcBef>
                <a:spcPts val="100"/>
              </a:spcBef>
            </a:pPr>
            <a:r>
              <a:rPr sz="2400" spc="-25" dirty="0">
                <a:latin typeface="Arial MT"/>
                <a:cs typeface="Arial MT"/>
              </a:rPr>
              <a:t>n</a:t>
            </a:r>
            <a:r>
              <a:rPr sz="2400" spc="-37" baseline="-20833" dirty="0">
                <a:latin typeface="Arial MT"/>
                <a:cs typeface="Arial MT"/>
              </a:rPr>
              <a:t>2</a:t>
            </a:r>
            <a:endParaRPr sz="2400" baseline="-20833">
              <a:latin typeface="Arial MT"/>
              <a:cs typeface="Arial MT"/>
            </a:endParaRPr>
          </a:p>
        </p:txBody>
      </p:sp>
      <p:sp>
        <p:nvSpPr>
          <p:cNvPr id="55" name="object 55"/>
          <p:cNvSpPr txBox="1"/>
          <p:nvPr/>
        </p:nvSpPr>
        <p:spPr>
          <a:xfrm>
            <a:off x="2597785" y="4637913"/>
            <a:ext cx="358140" cy="391160"/>
          </a:xfrm>
          <a:prstGeom prst="rect">
            <a:avLst/>
          </a:prstGeom>
        </p:spPr>
        <p:txBody>
          <a:bodyPr vert="horz" wrap="square" lIns="0" tIns="12700" rIns="0" bIns="0" rtlCol="0">
            <a:spAutoFit/>
          </a:bodyPr>
          <a:lstStyle/>
          <a:p>
            <a:pPr marL="38100">
              <a:lnSpc>
                <a:spcPct val="100000"/>
              </a:lnSpc>
              <a:spcBef>
                <a:spcPts val="100"/>
              </a:spcBef>
            </a:pPr>
            <a:r>
              <a:rPr sz="2400" spc="-25" dirty="0">
                <a:latin typeface="Arial MT"/>
                <a:cs typeface="Arial MT"/>
              </a:rPr>
              <a:t>n</a:t>
            </a:r>
            <a:r>
              <a:rPr sz="2400" spc="-37" baseline="-20833" dirty="0">
                <a:latin typeface="Arial MT"/>
                <a:cs typeface="Arial MT"/>
              </a:rPr>
              <a:t>1</a:t>
            </a:r>
            <a:endParaRPr sz="2400" baseline="-20833">
              <a:latin typeface="Arial MT"/>
              <a:cs typeface="Arial MT"/>
            </a:endParaRPr>
          </a:p>
        </p:txBody>
      </p:sp>
      <p:sp>
        <p:nvSpPr>
          <p:cNvPr id="56" name="object 56"/>
          <p:cNvSpPr txBox="1"/>
          <p:nvPr/>
        </p:nvSpPr>
        <p:spPr>
          <a:xfrm>
            <a:off x="4595495" y="5192648"/>
            <a:ext cx="358140" cy="391160"/>
          </a:xfrm>
          <a:prstGeom prst="rect">
            <a:avLst/>
          </a:prstGeom>
        </p:spPr>
        <p:txBody>
          <a:bodyPr vert="horz" wrap="square" lIns="0" tIns="12700" rIns="0" bIns="0" rtlCol="0">
            <a:spAutoFit/>
          </a:bodyPr>
          <a:lstStyle/>
          <a:p>
            <a:pPr marL="38100">
              <a:lnSpc>
                <a:spcPct val="100000"/>
              </a:lnSpc>
              <a:spcBef>
                <a:spcPts val="100"/>
              </a:spcBef>
            </a:pPr>
            <a:r>
              <a:rPr sz="2400" spc="-25" dirty="0">
                <a:latin typeface="Arial MT"/>
                <a:cs typeface="Arial MT"/>
              </a:rPr>
              <a:t>n</a:t>
            </a:r>
            <a:r>
              <a:rPr sz="2400" spc="-37" baseline="-20833" dirty="0">
                <a:latin typeface="Arial MT"/>
                <a:cs typeface="Arial MT"/>
              </a:rPr>
              <a:t>3</a:t>
            </a:r>
            <a:endParaRPr sz="2400" baseline="-20833">
              <a:latin typeface="Arial MT"/>
              <a:cs typeface="Arial MT"/>
            </a:endParaRPr>
          </a:p>
        </p:txBody>
      </p:sp>
      <p:sp>
        <p:nvSpPr>
          <p:cNvPr id="57" name="object 57"/>
          <p:cNvSpPr/>
          <p:nvPr/>
        </p:nvSpPr>
        <p:spPr>
          <a:xfrm>
            <a:off x="992962" y="4399660"/>
            <a:ext cx="1423670" cy="1874520"/>
          </a:xfrm>
          <a:custGeom>
            <a:avLst/>
            <a:gdLst/>
            <a:ahLst/>
            <a:cxnLst/>
            <a:rect l="l" t="t" r="r" b="b"/>
            <a:pathLst>
              <a:path w="1423670" h="1874520">
                <a:moveTo>
                  <a:pt x="1417624" y="1751672"/>
                </a:moveTo>
                <a:lnTo>
                  <a:pt x="1393723" y="1760067"/>
                </a:lnTo>
                <a:lnTo>
                  <a:pt x="1268653" y="1403692"/>
                </a:lnTo>
                <a:lnTo>
                  <a:pt x="1244650" y="1412100"/>
                </a:lnTo>
                <a:lnTo>
                  <a:pt x="1369021" y="1766506"/>
                </a:lnTo>
                <a:lnTo>
                  <a:pt x="1365516" y="1769960"/>
                </a:lnTo>
                <a:lnTo>
                  <a:pt x="1360817" y="1771611"/>
                </a:lnTo>
                <a:lnTo>
                  <a:pt x="1344269" y="1754911"/>
                </a:lnTo>
                <a:lnTo>
                  <a:pt x="1344269" y="1790979"/>
                </a:lnTo>
                <a:lnTo>
                  <a:pt x="1334947" y="1800199"/>
                </a:lnTo>
                <a:lnTo>
                  <a:pt x="1330756" y="1798091"/>
                </a:lnTo>
                <a:lnTo>
                  <a:pt x="1330756" y="1804352"/>
                </a:lnTo>
                <a:lnTo>
                  <a:pt x="1326184" y="1808861"/>
                </a:lnTo>
                <a:lnTo>
                  <a:pt x="1330756" y="1810410"/>
                </a:lnTo>
                <a:lnTo>
                  <a:pt x="1330756" y="1823491"/>
                </a:lnTo>
                <a:lnTo>
                  <a:pt x="39738" y="1823491"/>
                </a:lnTo>
                <a:lnTo>
                  <a:pt x="713333" y="1153947"/>
                </a:lnTo>
                <a:lnTo>
                  <a:pt x="1344269" y="1790979"/>
                </a:lnTo>
                <a:lnTo>
                  <a:pt x="1344269" y="1754911"/>
                </a:lnTo>
                <a:lnTo>
                  <a:pt x="731354" y="1136040"/>
                </a:lnTo>
                <a:lnTo>
                  <a:pt x="1368107" y="503110"/>
                </a:lnTo>
                <a:lnTo>
                  <a:pt x="1386001" y="521081"/>
                </a:lnTo>
                <a:lnTo>
                  <a:pt x="1401152" y="476123"/>
                </a:lnTo>
                <a:lnTo>
                  <a:pt x="1413179" y="440436"/>
                </a:lnTo>
                <a:lnTo>
                  <a:pt x="1387398" y="427355"/>
                </a:lnTo>
                <a:lnTo>
                  <a:pt x="1350175" y="408470"/>
                </a:lnTo>
                <a:lnTo>
                  <a:pt x="1350175" y="485101"/>
                </a:lnTo>
                <a:lnTo>
                  <a:pt x="713473" y="1117981"/>
                </a:lnTo>
                <a:lnTo>
                  <a:pt x="47396" y="445439"/>
                </a:lnTo>
                <a:lnTo>
                  <a:pt x="1336840" y="452691"/>
                </a:lnTo>
                <a:lnTo>
                  <a:pt x="1349540" y="452755"/>
                </a:lnTo>
                <a:lnTo>
                  <a:pt x="1336840" y="452755"/>
                </a:lnTo>
                <a:lnTo>
                  <a:pt x="1336776" y="465632"/>
                </a:lnTo>
                <a:lnTo>
                  <a:pt x="1332280" y="467106"/>
                </a:lnTo>
                <a:lnTo>
                  <a:pt x="1336751" y="471614"/>
                </a:lnTo>
                <a:lnTo>
                  <a:pt x="1336725" y="478028"/>
                </a:lnTo>
                <a:lnTo>
                  <a:pt x="1341031" y="475919"/>
                </a:lnTo>
                <a:lnTo>
                  <a:pt x="1350175" y="485101"/>
                </a:lnTo>
                <a:lnTo>
                  <a:pt x="1350175" y="408470"/>
                </a:lnTo>
                <a:lnTo>
                  <a:pt x="1337106" y="401828"/>
                </a:lnTo>
                <a:lnTo>
                  <a:pt x="1337005" y="419862"/>
                </a:lnTo>
                <a:lnTo>
                  <a:pt x="1336967" y="427291"/>
                </a:lnTo>
                <a:lnTo>
                  <a:pt x="16891" y="419862"/>
                </a:lnTo>
                <a:lnTo>
                  <a:pt x="16840" y="427355"/>
                </a:lnTo>
                <a:lnTo>
                  <a:pt x="16802" y="432638"/>
                </a:lnTo>
                <a:lnTo>
                  <a:pt x="7797" y="441579"/>
                </a:lnTo>
                <a:lnTo>
                  <a:pt x="695452" y="1135900"/>
                </a:lnTo>
                <a:lnTo>
                  <a:pt x="0" y="1827174"/>
                </a:lnTo>
                <a:lnTo>
                  <a:pt x="8953" y="1836191"/>
                </a:lnTo>
                <a:lnTo>
                  <a:pt x="8953" y="1848891"/>
                </a:lnTo>
                <a:lnTo>
                  <a:pt x="1330756" y="1848891"/>
                </a:lnTo>
                <a:lnTo>
                  <a:pt x="1330756" y="1874291"/>
                </a:lnTo>
                <a:lnTo>
                  <a:pt x="1381556" y="1848891"/>
                </a:lnTo>
                <a:lnTo>
                  <a:pt x="1406956" y="1836191"/>
                </a:lnTo>
                <a:lnTo>
                  <a:pt x="1413979" y="1780476"/>
                </a:lnTo>
                <a:lnTo>
                  <a:pt x="1417624" y="1751672"/>
                </a:lnTo>
                <a:close/>
              </a:path>
              <a:path w="1423670" h="1874520">
                <a:moveTo>
                  <a:pt x="1423212" y="355854"/>
                </a:moveTo>
                <a:lnTo>
                  <a:pt x="1399374" y="364401"/>
                </a:lnTo>
                <a:lnTo>
                  <a:pt x="1268526" y="0"/>
                </a:lnTo>
                <a:lnTo>
                  <a:pt x="1244650" y="8636"/>
                </a:lnTo>
                <a:lnTo>
                  <a:pt x="1375473" y="372960"/>
                </a:lnTo>
                <a:lnTo>
                  <a:pt x="1351584" y="381508"/>
                </a:lnTo>
                <a:lnTo>
                  <a:pt x="1413179" y="440436"/>
                </a:lnTo>
                <a:lnTo>
                  <a:pt x="1419758" y="384937"/>
                </a:lnTo>
                <a:lnTo>
                  <a:pt x="1423212" y="355854"/>
                </a:lnTo>
                <a:close/>
              </a:path>
            </a:pathLst>
          </a:custGeom>
          <a:solidFill>
            <a:srgbClr val="000000"/>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410259" y="1084270"/>
            <a:ext cx="4039147" cy="4770297"/>
          </a:xfrm>
          <a:prstGeom prst="rect">
            <a:avLst/>
          </a:prstGeom>
        </p:spPr>
      </p:pic>
      <p:sp>
        <p:nvSpPr>
          <p:cNvPr id="3" name="object 3"/>
          <p:cNvSpPr txBox="1"/>
          <p:nvPr/>
        </p:nvSpPr>
        <p:spPr>
          <a:xfrm>
            <a:off x="541731" y="209753"/>
            <a:ext cx="6753225" cy="6240145"/>
          </a:xfrm>
          <a:prstGeom prst="rect">
            <a:avLst/>
          </a:prstGeom>
        </p:spPr>
        <p:txBody>
          <a:bodyPr vert="horz" wrap="square" lIns="0" tIns="12700" rIns="0" bIns="0" rtlCol="0">
            <a:spAutoFit/>
          </a:bodyPr>
          <a:lstStyle/>
          <a:p>
            <a:pPr marL="12700">
              <a:lnSpc>
                <a:spcPct val="100000"/>
              </a:lnSpc>
              <a:spcBef>
                <a:spcPts val="100"/>
              </a:spcBef>
            </a:pPr>
            <a:r>
              <a:rPr sz="2400" b="1" spc="-25" dirty="0">
                <a:latin typeface="Arial"/>
                <a:cs typeface="Arial"/>
              </a:rPr>
              <a:t>ANN</a:t>
            </a:r>
            <a:endParaRPr sz="2400">
              <a:latin typeface="Arial"/>
              <a:cs typeface="Arial"/>
            </a:endParaRPr>
          </a:p>
          <a:p>
            <a:pPr>
              <a:lnSpc>
                <a:spcPct val="100000"/>
              </a:lnSpc>
              <a:spcBef>
                <a:spcPts val="955"/>
              </a:spcBef>
            </a:pPr>
            <a:endParaRPr sz="2400">
              <a:latin typeface="Arial"/>
              <a:cs typeface="Arial"/>
            </a:endParaRPr>
          </a:p>
          <a:p>
            <a:pPr marL="49530">
              <a:lnSpc>
                <a:spcPct val="100000"/>
              </a:lnSpc>
            </a:pPr>
            <a:r>
              <a:rPr sz="1800" dirty="0">
                <a:latin typeface="Arial MT"/>
                <a:cs typeface="Arial MT"/>
              </a:rPr>
              <a:t>A</a:t>
            </a:r>
            <a:r>
              <a:rPr sz="1800" spc="-15" dirty="0">
                <a:latin typeface="Arial MT"/>
                <a:cs typeface="Arial MT"/>
              </a:rPr>
              <a:t> </a:t>
            </a:r>
            <a:r>
              <a:rPr sz="1800" dirty="0">
                <a:latin typeface="Arial MT"/>
                <a:cs typeface="Arial MT"/>
              </a:rPr>
              <a:t>lot</a:t>
            </a:r>
            <a:r>
              <a:rPr sz="1800" spc="-10" dirty="0">
                <a:latin typeface="Arial MT"/>
                <a:cs typeface="Arial MT"/>
              </a:rPr>
              <a:t> </a:t>
            </a:r>
            <a:r>
              <a:rPr sz="1800" dirty="0">
                <a:latin typeface="Arial MT"/>
                <a:cs typeface="Arial MT"/>
              </a:rPr>
              <a:t>of</a:t>
            </a:r>
            <a:r>
              <a:rPr sz="1800" spc="-20" dirty="0">
                <a:latin typeface="Arial MT"/>
                <a:cs typeface="Arial MT"/>
              </a:rPr>
              <a:t> </a:t>
            </a:r>
            <a:r>
              <a:rPr sz="1800" dirty="0">
                <a:latin typeface="Arial MT"/>
                <a:cs typeface="Arial MT"/>
              </a:rPr>
              <a:t>different</a:t>
            </a:r>
            <a:r>
              <a:rPr sz="1800" spc="-5" dirty="0">
                <a:latin typeface="Arial MT"/>
                <a:cs typeface="Arial MT"/>
              </a:rPr>
              <a:t> </a:t>
            </a:r>
            <a:r>
              <a:rPr sz="1800" dirty="0">
                <a:latin typeface="Arial MT"/>
                <a:cs typeface="Arial MT"/>
              </a:rPr>
              <a:t>types</a:t>
            </a:r>
            <a:r>
              <a:rPr sz="1800" spc="10" dirty="0">
                <a:latin typeface="Arial MT"/>
                <a:cs typeface="Arial MT"/>
              </a:rPr>
              <a:t> </a:t>
            </a:r>
            <a:r>
              <a:rPr sz="1800" dirty="0">
                <a:latin typeface="Arial MT"/>
                <a:cs typeface="Arial MT"/>
              </a:rPr>
              <a:t>of</a:t>
            </a:r>
            <a:r>
              <a:rPr sz="1800" spc="-15" dirty="0">
                <a:latin typeface="Arial MT"/>
                <a:cs typeface="Arial MT"/>
              </a:rPr>
              <a:t> </a:t>
            </a:r>
            <a:r>
              <a:rPr sz="1800" spc="-10" dirty="0">
                <a:latin typeface="Arial MT"/>
                <a:cs typeface="Arial MT"/>
              </a:rPr>
              <a:t>layers:</a:t>
            </a:r>
            <a:endParaRPr sz="1800">
              <a:latin typeface="Arial MT"/>
              <a:cs typeface="Arial MT"/>
            </a:endParaRPr>
          </a:p>
          <a:p>
            <a:pPr marL="335280" indent="-200660">
              <a:lnSpc>
                <a:spcPct val="100000"/>
              </a:lnSpc>
              <a:spcBef>
                <a:spcPts val="400"/>
              </a:spcBef>
              <a:buChar char="•"/>
              <a:tabLst>
                <a:tab pos="335280" algn="l"/>
              </a:tabLst>
            </a:pPr>
            <a:r>
              <a:rPr sz="1800" dirty="0">
                <a:latin typeface="Arial MT"/>
                <a:cs typeface="Arial MT"/>
              </a:rPr>
              <a:t>Fully</a:t>
            </a:r>
            <a:r>
              <a:rPr sz="1800" spc="-40" dirty="0">
                <a:latin typeface="Arial MT"/>
                <a:cs typeface="Arial MT"/>
              </a:rPr>
              <a:t> </a:t>
            </a:r>
            <a:r>
              <a:rPr sz="1800" dirty="0">
                <a:latin typeface="Arial MT"/>
                <a:cs typeface="Arial MT"/>
              </a:rPr>
              <a:t>connected</a:t>
            </a:r>
            <a:r>
              <a:rPr sz="1800" spc="-15" dirty="0">
                <a:latin typeface="Arial MT"/>
                <a:cs typeface="Arial MT"/>
              </a:rPr>
              <a:t> </a:t>
            </a:r>
            <a:r>
              <a:rPr sz="1800" spc="-10" dirty="0">
                <a:latin typeface="Arial MT"/>
                <a:cs typeface="Arial MT"/>
              </a:rPr>
              <a:t>(dense)</a:t>
            </a:r>
            <a:endParaRPr sz="1800">
              <a:latin typeface="Arial MT"/>
              <a:cs typeface="Arial MT"/>
            </a:endParaRPr>
          </a:p>
          <a:p>
            <a:pPr marL="335280" indent="-200660">
              <a:lnSpc>
                <a:spcPct val="100000"/>
              </a:lnSpc>
              <a:spcBef>
                <a:spcPts val="409"/>
              </a:spcBef>
              <a:buChar char="•"/>
              <a:tabLst>
                <a:tab pos="335280" algn="l"/>
              </a:tabLst>
            </a:pPr>
            <a:r>
              <a:rPr sz="1800" spc="-10" dirty="0">
                <a:latin typeface="Arial MT"/>
                <a:cs typeface="Arial MT"/>
              </a:rPr>
              <a:t>Convolutional</a:t>
            </a:r>
            <a:endParaRPr sz="1800">
              <a:latin typeface="Arial MT"/>
              <a:cs typeface="Arial MT"/>
            </a:endParaRPr>
          </a:p>
          <a:p>
            <a:pPr marL="335280" indent="-200660">
              <a:lnSpc>
                <a:spcPct val="100000"/>
              </a:lnSpc>
              <a:spcBef>
                <a:spcPts val="395"/>
              </a:spcBef>
              <a:buChar char="•"/>
              <a:tabLst>
                <a:tab pos="335280" algn="l"/>
              </a:tabLst>
            </a:pPr>
            <a:r>
              <a:rPr sz="1800" spc="-20" dirty="0">
                <a:latin typeface="Arial MT"/>
                <a:cs typeface="Arial MT"/>
              </a:rPr>
              <a:t>LSTM</a:t>
            </a:r>
            <a:endParaRPr sz="1800">
              <a:latin typeface="Arial MT"/>
              <a:cs typeface="Arial MT"/>
            </a:endParaRPr>
          </a:p>
          <a:p>
            <a:pPr marL="335280" indent="-200660">
              <a:lnSpc>
                <a:spcPct val="100000"/>
              </a:lnSpc>
              <a:spcBef>
                <a:spcPts val="395"/>
              </a:spcBef>
              <a:buChar char="•"/>
              <a:tabLst>
                <a:tab pos="335280" algn="l"/>
              </a:tabLst>
            </a:pPr>
            <a:r>
              <a:rPr sz="1800" spc="-25" dirty="0">
                <a:latin typeface="Arial MT"/>
                <a:cs typeface="Arial MT"/>
              </a:rPr>
              <a:t>GRU</a:t>
            </a:r>
            <a:endParaRPr sz="1800">
              <a:latin typeface="Arial MT"/>
              <a:cs typeface="Arial MT"/>
            </a:endParaRPr>
          </a:p>
          <a:p>
            <a:pPr marL="335280" indent="-200660">
              <a:lnSpc>
                <a:spcPct val="100000"/>
              </a:lnSpc>
              <a:spcBef>
                <a:spcPts val="409"/>
              </a:spcBef>
              <a:buChar char="•"/>
              <a:tabLst>
                <a:tab pos="335280" algn="l"/>
              </a:tabLst>
            </a:pPr>
            <a:r>
              <a:rPr sz="1800" spc="-10" dirty="0">
                <a:latin typeface="Arial MT"/>
                <a:cs typeface="Arial MT"/>
              </a:rPr>
              <a:t>Attention</a:t>
            </a:r>
            <a:endParaRPr sz="1800">
              <a:latin typeface="Arial MT"/>
              <a:cs typeface="Arial MT"/>
            </a:endParaRPr>
          </a:p>
          <a:p>
            <a:pPr marL="335280" indent="-200660">
              <a:lnSpc>
                <a:spcPct val="100000"/>
              </a:lnSpc>
              <a:spcBef>
                <a:spcPts val="395"/>
              </a:spcBef>
              <a:buChar char="•"/>
              <a:tabLst>
                <a:tab pos="335280" algn="l"/>
              </a:tabLst>
            </a:pPr>
            <a:r>
              <a:rPr sz="1800" spc="-50" dirty="0">
                <a:latin typeface="Arial MT"/>
                <a:cs typeface="Arial MT"/>
              </a:rPr>
              <a:t>…</a:t>
            </a:r>
            <a:endParaRPr sz="1800">
              <a:latin typeface="Arial MT"/>
              <a:cs typeface="Arial MT"/>
            </a:endParaRPr>
          </a:p>
          <a:p>
            <a:pPr>
              <a:lnSpc>
                <a:spcPct val="100000"/>
              </a:lnSpc>
              <a:spcBef>
                <a:spcPts val="484"/>
              </a:spcBef>
              <a:buFont typeface="Arial MT"/>
              <a:buChar char="•"/>
            </a:pPr>
            <a:endParaRPr sz="1800">
              <a:latin typeface="Arial MT"/>
              <a:cs typeface="Arial MT"/>
            </a:endParaRPr>
          </a:p>
          <a:p>
            <a:pPr marL="49530">
              <a:lnSpc>
                <a:spcPct val="100000"/>
              </a:lnSpc>
            </a:pPr>
            <a:r>
              <a:rPr sz="1800" dirty="0">
                <a:latin typeface="Arial MT"/>
                <a:cs typeface="Arial MT"/>
              </a:rPr>
              <a:t>A</a:t>
            </a:r>
            <a:r>
              <a:rPr sz="1800" spc="-15" dirty="0">
                <a:latin typeface="Arial MT"/>
                <a:cs typeface="Arial MT"/>
              </a:rPr>
              <a:t> </a:t>
            </a:r>
            <a:r>
              <a:rPr sz="1800" dirty="0">
                <a:latin typeface="Arial MT"/>
                <a:cs typeface="Arial MT"/>
              </a:rPr>
              <a:t>lot</a:t>
            </a:r>
            <a:r>
              <a:rPr sz="1800" spc="-5" dirty="0">
                <a:latin typeface="Arial MT"/>
                <a:cs typeface="Arial MT"/>
              </a:rPr>
              <a:t> </a:t>
            </a:r>
            <a:r>
              <a:rPr sz="1800" dirty="0">
                <a:latin typeface="Arial MT"/>
                <a:cs typeface="Arial MT"/>
              </a:rPr>
              <a:t>of</a:t>
            </a:r>
            <a:r>
              <a:rPr sz="1800" spc="-20" dirty="0">
                <a:latin typeface="Arial MT"/>
                <a:cs typeface="Arial MT"/>
              </a:rPr>
              <a:t> </a:t>
            </a:r>
            <a:r>
              <a:rPr sz="1800" dirty="0">
                <a:latin typeface="Arial MT"/>
                <a:cs typeface="Arial MT"/>
              </a:rPr>
              <a:t>different</a:t>
            </a:r>
            <a:r>
              <a:rPr sz="1800" spc="10" dirty="0">
                <a:latin typeface="Arial MT"/>
                <a:cs typeface="Arial MT"/>
              </a:rPr>
              <a:t> </a:t>
            </a:r>
            <a:r>
              <a:rPr sz="1800" spc="-10" dirty="0">
                <a:latin typeface="Arial MT"/>
                <a:cs typeface="Arial MT"/>
              </a:rPr>
              <a:t>topologies:</a:t>
            </a:r>
            <a:endParaRPr sz="1800">
              <a:latin typeface="Arial MT"/>
              <a:cs typeface="Arial MT"/>
            </a:endParaRPr>
          </a:p>
          <a:p>
            <a:pPr marL="335280" indent="-200660">
              <a:lnSpc>
                <a:spcPct val="100000"/>
              </a:lnSpc>
              <a:spcBef>
                <a:spcPts val="409"/>
              </a:spcBef>
              <a:buChar char="•"/>
              <a:tabLst>
                <a:tab pos="335280" algn="l"/>
              </a:tabLst>
            </a:pPr>
            <a:r>
              <a:rPr sz="1800" dirty="0">
                <a:latin typeface="Arial MT"/>
                <a:cs typeface="Arial MT"/>
              </a:rPr>
              <a:t>Feed</a:t>
            </a:r>
            <a:r>
              <a:rPr sz="1800" spc="-55" dirty="0">
                <a:latin typeface="Arial MT"/>
                <a:cs typeface="Arial MT"/>
              </a:rPr>
              <a:t> </a:t>
            </a:r>
            <a:r>
              <a:rPr sz="1800" dirty="0">
                <a:latin typeface="Arial MT"/>
                <a:cs typeface="Arial MT"/>
              </a:rPr>
              <a:t>Forward</a:t>
            </a:r>
            <a:r>
              <a:rPr sz="1800" spc="-5" dirty="0">
                <a:latin typeface="Arial MT"/>
                <a:cs typeface="Arial MT"/>
              </a:rPr>
              <a:t> </a:t>
            </a:r>
            <a:r>
              <a:rPr sz="1800" spc="-25" dirty="0">
                <a:latin typeface="Arial MT"/>
                <a:cs typeface="Arial MT"/>
              </a:rPr>
              <a:t>NN</a:t>
            </a:r>
            <a:endParaRPr sz="1800">
              <a:latin typeface="Arial MT"/>
              <a:cs typeface="Arial MT"/>
            </a:endParaRPr>
          </a:p>
          <a:p>
            <a:pPr marL="335280" indent="-200660">
              <a:lnSpc>
                <a:spcPct val="100000"/>
              </a:lnSpc>
              <a:spcBef>
                <a:spcPts val="400"/>
              </a:spcBef>
              <a:buChar char="•"/>
              <a:tabLst>
                <a:tab pos="335280" algn="l"/>
              </a:tabLst>
            </a:pPr>
            <a:r>
              <a:rPr sz="1800" dirty="0">
                <a:latin typeface="Arial MT"/>
                <a:cs typeface="Arial MT"/>
              </a:rPr>
              <a:t>Recurrent</a:t>
            </a:r>
            <a:r>
              <a:rPr sz="1800" spc="-30" dirty="0">
                <a:latin typeface="Arial MT"/>
                <a:cs typeface="Arial MT"/>
              </a:rPr>
              <a:t> </a:t>
            </a:r>
            <a:r>
              <a:rPr sz="1800" spc="-25" dirty="0">
                <a:latin typeface="Arial MT"/>
                <a:cs typeface="Arial MT"/>
              </a:rPr>
              <a:t>NN</a:t>
            </a:r>
            <a:endParaRPr sz="1800">
              <a:latin typeface="Arial MT"/>
              <a:cs typeface="Arial MT"/>
            </a:endParaRPr>
          </a:p>
          <a:p>
            <a:pPr marL="335280" indent="-200660">
              <a:lnSpc>
                <a:spcPct val="100000"/>
              </a:lnSpc>
              <a:spcBef>
                <a:spcPts val="395"/>
              </a:spcBef>
              <a:buChar char="•"/>
              <a:tabLst>
                <a:tab pos="335280" algn="l"/>
              </a:tabLst>
            </a:pPr>
            <a:r>
              <a:rPr sz="1800" spc="-10" dirty="0">
                <a:latin typeface="Arial MT"/>
                <a:cs typeface="Arial MT"/>
              </a:rPr>
              <a:t>Autoencoders</a:t>
            </a:r>
            <a:endParaRPr sz="1800">
              <a:latin typeface="Arial MT"/>
              <a:cs typeface="Arial MT"/>
            </a:endParaRPr>
          </a:p>
          <a:p>
            <a:pPr marL="335280" indent="-200660">
              <a:lnSpc>
                <a:spcPct val="100000"/>
              </a:lnSpc>
              <a:spcBef>
                <a:spcPts val="409"/>
              </a:spcBef>
              <a:buChar char="•"/>
              <a:tabLst>
                <a:tab pos="335280" algn="l"/>
              </a:tabLst>
            </a:pPr>
            <a:r>
              <a:rPr sz="1800" spc="-25" dirty="0">
                <a:latin typeface="Arial MT"/>
                <a:cs typeface="Arial MT"/>
              </a:rPr>
              <a:t>GAN</a:t>
            </a:r>
            <a:endParaRPr sz="1800">
              <a:latin typeface="Arial MT"/>
              <a:cs typeface="Arial MT"/>
            </a:endParaRPr>
          </a:p>
          <a:p>
            <a:pPr marL="335280" indent="-200660">
              <a:lnSpc>
                <a:spcPct val="100000"/>
              </a:lnSpc>
              <a:spcBef>
                <a:spcPts val="395"/>
              </a:spcBef>
              <a:buChar char="•"/>
              <a:tabLst>
                <a:tab pos="335280" algn="l"/>
              </a:tabLst>
            </a:pPr>
            <a:r>
              <a:rPr sz="1800" dirty="0">
                <a:latin typeface="Arial MT"/>
                <a:cs typeface="Arial MT"/>
              </a:rPr>
              <a:t>Graph</a:t>
            </a:r>
            <a:r>
              <a:rPr sz="1800" spc="-30" dirty="0">
                <a:latin typeface="Arial MT"/>
                <a:cs typeface="Arial MT"/>
              </a:rPr>
              <a:t> </a:t>
            </a:r>
            <a:r>
              <a:rPr sz="1800" spc="-25" dirty="0">
                <a:latin typeface="Arial MT"/>
                <a:cs typeface="Arial MT"/>
              </a:rPr>
              <a:t>NN</a:t>
            </a:r>
            <a:endParaRPr sz="1800">
              <a:latin typeface="Arial MT"/>
              <a:cs typeface="Arial MT"/>
            </a:endParaRPr>
          </a:p>
          <a:p>
            <a:pPr marL="335280" indent="-200660">
              <a:lnSpc>
                <a:spcPct val="100000"/>
              </a:lnSpc>
              <a:spcBef>
                <a:spcPts val="400"/>
              </a:spcBef>
              <a:buChar char="•"/>
              <a:tabLst>
                <a:tab pos="335280" algn="l"/>
              </a:tabLst>
            </a:pPr>
            <a:r>
              <a:rPr sz="1800" spc="-50" dirty="0">
                <a:latin typeface="Arial MT"/>
                <a:cs typeface="Arial MT"/>
              </a:rPr>
              <a:t>…</a:t>
            </a:r>
            <a:endParaRPr sz="1800">
              <a:latin typeface="Arial MT"/>
              <a:cs typeface="Arial MT"/>
            </a:endParaRPr>
          </a:p>
          <a:p>
            <a:pPr>
              <a:lnSpc>
                <a:spcPct val="100000"/>
              </a:lnSpc>
              <a:spcBef>
                <a:spcPts val="495"/>
              </a:spcBef>
            </a:pPr>
            <a:endParaRPr sz="1800">
              <a:latin typeface="Arial MT"/>
              <a:cs typeface="Arial MT"/>
            </a:endParaRPr>
          </a:p>
          <a:p>
            <a:pPr marL="49530">
              <a:lnSpc>
                <a:spcPct val="100000"/>
              </a:lnSpc>
            </a:pPr>
            <a:r>
              <a:rPr sz="1800" dirty="0">
                <a:latin typeface="Arial MT"/>
                <a:cs typeface="Arial MT"/>
              </a:rPr>
              <a:t>This</a:t>
            </a:r>
            <a:r>
              <a:rPr sz="1800" spc="-45" dirty="0">
                <a:latin typeface="Arial MT"/>
                <a:cs typeface="Arial MT"/>
              </a:rPr>
              <a:t> </a:t>
            </a:r>
            <a:r>
              <a:rPr sz="1800" dirty="0">
                <a:latin typeface="Arial MT"/>
                <a:cs typeface="Arial MT"/>
              </a:rPr>
              <a:t>course:</a:t>
            </a:r>
            <a:r>
              <a:rPr sz="1800" spc="-35" dirty="0">
                <a:latin typeface="Arial MT"/>
                <a:cs typeface="Arial MT"/>
              </a:rPr>
              <a:t> </a:t>
            </a:r>
            <a:r>
              <a:rPr sz="1800" dirty="0">
                <a:solidFill>
                  <a:srgbClr val="2862B4"/>
                </a:solidFill>
                <a:latin typeface="Arial MT"/>
                <a:cs typeface="Arial MT"/>
              </a:rPr>
              <a:t>Feed</a:t>
            </a:r>
            <a:r>
              <a:rPr sz="1800" spc="-30" dirty="0">
                <a:solidFill>
                  <a:srgbClr val="2862B4"/>
                </a:solidFill>
                <a:latin typeface="Arial MT"/>
                <a:cs typeface="Arial MT"/>
              </a:rPr>
              <a:t> </a:t>
            </a:r>
            <a:r>
              <a:rPr sz="1800" dirty="0">
                <a:solidFill>
                  <a:srgbClr val="2862B4"/>
                </a:solidFill>
                <a:latin typeface="Arial MT"/>
                <a:cs typeface="Arial MT"/>
              </a:rPr>
              <a:t>Forward</a:t>
            </a:r>
            <a:r>
              <a:rPr sz="1800" spc="-10" dirty="0">
                <a:solidFill>
                  <a:srgbClr val="2862B4"/>
                </a:solidFill>
                <a:latin typeface="Arial MT"/>
                <a:cs typeface="Arial MT"/>
              </a:rPr>
              <a:t> </a:t>
            </a:r>
            <a:r>
              <a:rPr sz="1800" dirty="0">
                <a:solidFill>
                  <a:srgbClr val="2862B4"/>
                </a:solidFill>
                <a:latin typeface="Arial MT"/>
                <a:cs typeface="Arial MT"/>
              </a:rPr>
              <a:t>NN</a:t>
            </a:r>
            <a:r>
              <a:rPr sz="1800" spc="-40" dirty="0">
                <a:solidFill>
                  <a:srgbClr val="2862B4"/>
                </a:solidFill>
                <a:latin typeface="Arial MT"/>
                <a:cs typeface="Arial MT"/>
              </a:rPr>
              <a:t> </a:t>
            </a:r>
            <a:r>
              <a:rPr sz="1800" dirty="0">
                <a:solidFill>
                  <a:srgbClr val="2862B4"/>
                </a:solidFill>
                <a:latin typeface="Arial MT"/>
                <a:cs typeface="Arial MT"/>
              </a:rPr>
              <a:t>with fully</a:t>
            </a:r>
            <a:r>
              <a:rPr sz="1800" spc="-30" dirty="0">
                <a:solidFill>
                  <a:srgbClr val="2862B4"/>
                </a:solidFill>
                <a:latin typeface="Arial MT"/>
                <a:cs typeface="Arial MT"/>
              </a:rPr>
              <a:t> </a:t>
            </a:r>
            <a:r>
              <a:rPr sz="1800" dirty="0">
                <a:solidFill>
                  <a:srgbClr val="2862B4"/>
                </a:solidFill>
                <a:latin typeface="Arial MT"/>
                <a:cs typeface="Arial MT"/>
              </a:rPr>
              <a:t>connected</a:t>
            </a:r>
            <a:r>
              <a:rPr sz="1800" spc="-15" dirty="0">
                <a:solidFill>
                  <a:srgbClr val="2862B4"/>
                </a:solidFill>
                <a:latin typeface="Arial MT"/>
                <a:cs typeface="Arial MT"/>
              </a:rPr>
              <a:t> </a:t>
            </a:r>
            <a:r>
              <a:rPr sz="1800" dirty="0">
                <a:solidFill>
                  <a:srgbClr val="2862B4"/>
                </a:solidFill>
                <a:latin typeface="Arial MT"/>
                <a:cs typeface="Arial MT"/>
              </a:rPr>
              <a:t>(dense)</a:t>
            </a:r>
            <a:r>
              <a:rPr sz="1800" spc="-25" dirty="0">
                <a:solidFill>
                  <a:srgbClr val="2862B4"/>
                </a:solidFill>
                <a:latin typeface="Arial MT"/>
                <a:cs typeface="Arial MT"/>
              </a:rPr>
              <a:t> </a:t>
            </a:r>
            <a:r>
              <a:rPr sz="1800" spc="-10" dirty="0">
                <a:solidFill>
                  <a:srgbClr val="2862B4"/>
                </a:solidFill>
                <a:latin typeface="Arial MT"/>
                <a:cs typeface="Arial MT"/>
              </a:rPr>
              <a:t>layers</a:t>
            </a:r>
            <a:endParaRPr sz="1800">
              <a:latin typeface="Arial MT"/>
              <a:cs typeface="Arial MT"/>
            </a:endParaRPr>
          </a:p>
        </p:txBody>
      </p:sp>
      <p:sp>
        <p:nvSpPr>
          <p:cNvPr id="4" name="object 4"/>
          <p:cNvSpPr/>
          <p:nvPr/>
        </p:nvSpPr>
        <p:spPr>
          <a:xfrm>
            <a:off x="6063869" y="1403222"/>
            <a:ext cx="875665" cy="612775"/>
          </a:xfrm>
          <a:custGeom>
            <a:avLst/>
            <a:gdLst/>
            <a:ahLst/>
            <a:cxnLst/>
            <a:rect l="l" t="t" r="r" b="b"/>
            <a:pathLst>
              <a:path w="875665" h="612775">
                <a:moveTo>
                  <a:pt x="0" y="306197"/>
                </a:moveTo>
                <a:lnTo>
                  <a:pt x="3410" y="267802"/>
                </a:lnTo>
                <a:lnTo>
                  <a:pt x="13367" y="230826"/>
                </a:lnTo>
                <a:lnTo>
                  <a:pt x="29462" y="195558"/>
                </a:lnTo>
                <a:lnTo>
                  <a:pt x="51284" y="162283"/>
                </a:lnTo>
                <a:lnTo>
                  <a:pt x="78424" y="131291"/>
                </a:lnTo>
                <a:lnTo>
                  <a:pt x="110470" y="102867"/>
                </a:lnTo>
                <a:lnTo>
                  <a:pt x="147015" y="77301"/>
                </a:lnTo>
                <a:lnTo>
                  <a:pt x="187646" y="54879"/>
                </a:lnTo>
                <a:lnTo>
                  <a:pt x="231956" y="35889"/>
                </a:lnTo>
                <a:lnTo>
                  <a:pt x="279532" y="20619"/>
                </a:lnTo>
                <a:lnTo>
                  <a:pt x="329967" y="9355"/>
                </a:lnTo>
                <a:lnTo>
                  <a:pt x="382849" y="2386"/>
                </a:lnTo>
                <a:lnTo>
                  <a:pt x="437768" y="0"/>
                </a:lnTo>
                <a:lnTo>
                  <a:pt x="492688" y="2386"/>
                </a:lnTo>
                <a:lnTo>
                  <a:pt x="545570" y="9355"/>
                </a:lnTo>
                <a:lnTo>
                  <a:pt x="596005" y="20619"/>
                </a:lnTo>
                <a:lnTo>
                  <a:pt x="643581" y="35889"/>
                </a:lnTo>
                <a:lnTo>
                  <a:pt x="687891" y="54879"/>
                </a:lnTo>
                <a:lnTo>
                  <a:pt x="728522" y="77301"/>
                </a:lnTo>
                <a:lnTo>
                  <a:pt x="765067" y="102867"/>
                </a:lnTo>
                <a:lnTo>
                  <a:pt x="797113" y="131291"/>
                </a:lnTo>
                <a:lnTo>
                  <a:pt x="824253" y="162283"/>
                </a:lnTo>
                <a:lnTo>
                  <a:pt x="846075" y="195558"/>
                </a:lnTo>
                <a:lnTo>
                  <a:pt x="862170" y="230826"/>
                </a:lnTo>
                <a:lnTo>
                  <a:pt x="872127" y="267802"/>
                </a:lnTo>
                <a:lnTo>
                  <a:pt x="875537" y="306197"/>
                </a:lnTo>
                <a:lnTo>
                  <a:pt x="872127" y="344591"/>
                </a:lnTo>
                <a:lnTo>
                  <a:pt x="862170" y="381567"/>
                </a:lnTo>
                <a:lnTo>
                  <a:pt x="846075" y="416835"/>
                </a:lnTo>
                <a:lnTo>
                  <a:pt x="824253" y="450110"/>
                </a:lnTo>
                <a:lnTo>
                  <a:pt x="797113" y="481102"/>
                </a:lnTo>
                <a:lnTo>
                  <a:pt x="765067" y="509526"/>
                </a:lnTo>
                <a:lnTo>
                  <a:pt x="728522" y="535092"/>
                </a:lnTo>
                <a:lnTo>
                  <a:pt x="687891" y="557514"/>
                </a:lnTo>
                <a:lnTo>
                  <a:pt x="643581" y="576504"/>
                </a:lnTo>
                <a:lnTo>
                  <a:pt x="596005" y="591774"/>
                </a:lnTo>
                <a:lnTo>
                  <a:pt x="545570" y="603038"/>
                </a:lnTo>
                <a:lnTo>
                  <a:pt x="492688" y="610007"/>
                </a:lnTo>
                <a:lnTo>
                  <a:pt x="437768" y="612393"/>
                </a:lnTo>
                <a:lnTo>
                  <a:pt x="382849" y="610007"/>
                </a:lnTo>
                <a:lnTo>
                  <a:pt x="329967" y="603038"/>
                </a:lnTo>
                <a:lnTo>
                  <a:pt x="279532" y="591774"/>
                </a:lnTo>
                <a:lnTo>
                  <a:pt x="231956" y="576504"/>
                </a:lnTo>
                <a:lnTo>
                  <a:pt x="187646" y="557514"/>
                </a:lnTo>
                <a:lnTo>
                  <a:pt x="147015" y="535092"/>
                </a:lnTo>
                <a:lnTo>
                  <a:pt x="110470" y="509526"/>
                </a:lnTo>
                <a:lnTo>
                  <a:pt x="78424" y="481102"/>
                </a:lnTo>
                <a:lnTo>
                  <a:pt x="51284" y="450110"/>
                </a:lnTo>
                <a:lnTo>
                  <a:pt x="29462" y="416835"/>
                </a:lnTo>
                <a:lnTo>
                  <a:pt x="13367" y="381567"/>
                </a:lnTo>
                <a:lnTo>
                  <a:pt x="3410" y="344591"/>
                </a:lnTo>
                <a:lnTo>
                  <a:pt x="0" y="306197"/>
                </a:lnTo>
                <a:close/>
              </a:path>
            </a:pathLst>
          </a:custGeom>
          <a:ln w="25400">
            <a:solidFill>
              <a:srgbClr val="FF0000"/>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3337</Words>
  <Application>Microsoft Office PowerPoint</Application>
  <PresentationFormat>On-screen Show (4:3)</PresentationFormat>
  <Paragraphs>745</Paragraphs>
  <Slides>30</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Arial MT</vt:lpstr>
      <vt:lpstr>Calibri</vt:lpstr>
      <vt:lpstr>Cambria Math</vt:lpstr>
      <vt:lpstr>Times New Roman</vt:lpstr>
      <vt:lpstr>Verdana</vt:lpstr>
      <vt:lpstr>Wingdings</vt:lpstr>
      <vt:lpstr>Office Theme</vt:lpstr>
      <vt:lpstr>Neural Networks</vt:lpstr>
      <vt:lpstr>Agenda</vt:lpstr>
      <vt:lpstr>PowerPoint Presentation</vt:lpstr>
      <vt:lpstr>A biological neural network</vt:lpstr>
      <vt:lpstr>Artificial neural network (ANN or NN)</vt:lpstr>
      <vt:lpstr>Artificial Neuron</vt:lpstr>
      <vt:lpstr>Neural Network</vt:lpstr>
      <vt:lpstr>Example</vt:lpstr>
      <vt:lpstr>PowerPoint Presentation</vt:lpstr>
      <vt:lpstr>PowerPoint Presentation</vt:lpstr>
      <vt:lpstr>Dataset</vt:lpstr>
      <vt:lpstr>Training a NN</vt:lpstr>
      <vt:lpstr>Training a NN – feedforward</vt:lpstr>
      <vt:lpstr>Training a NN – feedforward</vt:lpstr>
      <vt:lpstr>Training a NN – feedforward</vt:lpstr>
      <vt:lpstr>Training a NN – loss function</vt:lpstr>
      <vt:lpstr>Training a NN – backpropagation</vt:lpstr>
      <vt:lpstr>Training a NN – epochs</vt:lpstr>
      <vt:lpstr>Training a NN – learning rate</vt:lpstr>
      <vt:lpstr>Training a NN – overfitting</vt:lpstr>
      <vt:lpstr>Training a NN – hyperparameter tuning</vt:lpstr>
      <vt:lpstr>PowerPoint Presentation</vt:lpstr>
      <vt:lpstr>Classification</vt:lpstr>
      <vt:lpstr>Classification</vt:lpstr>
      <vt:lpstr>Classification</vt:lpstr>
      <vt:lpstr>Define the model</vt:lpstr>
      <vt:lpstr>Train, evaluate and predict</vt:lpstr>
      <vt:lpstr>PowerPoint Presentation</vt:lpstr>
      <vt:lpstr>Regression</vt:lpstr>
      <vt:lpstr>Exercise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Neurale netwerken</dc:title>
  <dc:creator>geert.depaepe@KdG.be</dc:creator>
  <cp:lastModifiedBy>Eycken Tibo</cp:lastModifiedBy>
  <cp:revision>1</cp:revision>
  <dcterms:created xsi:type="dcterms:W3CDTF">2025-05-22T10:50:18Z</dcterms:created>
  <dcterms:modified xsi:type="dcterms:W3CDTF">2025-05-22T13:16:05Z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2025-05-19T00:00:00Z</vt:filetime>
  </property>
  <property fmtid="{D5CDD505-2E9C-101B-9397-08002B2CF9AE}" pid="3" name="Creator">
    <vt:lpwstr>Microsoft® PowerPoint® for Microsoft 365</vt:lpwstr>
  </property>
  <property fmtid="{D5CDD505-2E9C-101B-9397-08002B2CF9AE}" pid="4" name="LastSaved">
    <vt:filetime>2025-05-22T00:00:00Z</vt:filetime>
  </property>
  <property fmtid="{D5CDD505-2E9C-101B-9397-08002B2CF9AE}" pid="5" name="Producer">
    <vt:lpwstr>Microsoft® PowerPoint® for Microsoft 365</vt:lpwstr>
  </property>
</Properties>
</file>